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77" r:id="rId5"/>
    <p:sldId id="280" r:id="rId6"/>
    <p:sldId id="261" r:id="rId7"/>
    <p:sldId id="263" r:id="rId8"/>
    <p:sldId id="278" r:id="rId9"/>
    <p:sldId id="281" r:id="rId10"/>
    <p:sldId id="282" r:id="rId11"/>
    <p:sldId id="283" r:id="rId12"/>
    <p:sldId id="273"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04040"/>
    <a:srgbClr val="33A3DC"/>
    <a:srgbClr val="F7941D"/>
    <a:srgbClr val="164E8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99" autoAdjust="0"/>
  </p:normalViewPr>
  <p:slideViewPr>
    <p:cSldViewPr>
      <p:cViewPr>
        <p:scale>
          <a:sx n="100" d="100"/>
          <a:sy n="100" d="100"/>
        </p:scale>
        <p:origin x="-486" y="3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B790EF-F5E5-4E44-A69D-FC129B53B1BB}" type="datetimeFigureOut">
              <a:rPr lang="el-GR" smtClean="0"/>
              <a:pPr/>
              <a:t>11/9/2017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27B3A1-1E9C-44DA-B5E9-7831CB4288A9}" type="slidenum">
              <a:rPr lang="el-GR" smtClean="0"/>
              <a:pPr/>
              <a:t>‹#›</a:t>
            </a:fld>
            <a:endParaRPr lang="el-GR"/>
          </a:p>
        </p:txBody>
      </p:sp>
    </p:spTree>
    <p:extLst>
      <p:ext uri="{BB962C8B-B14F-4D97-AF65-F5344CB8AC3E}">
        <p14:creationId xmlns:p14="http://schemas.microsoft.com/office/powerpoint/2010/main" xmlns="" val="189979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r>
              <a:rPr lang="en-US" altLang="el-GR" dirty="0" smtClean="0"/>
              <a:t>#digiATH</a:t>
            </a:r>
            <a:endParaRPr lang="el-GR" altLang="el-GR" dirty="0"/>
          </a:p>
        </p:txBody>
      </p:sp>
    </p:spTree>
    <p:extLst>
      <p:ext uri="{BB962C8B-B14F-4D97-AF65-F5344CB8AC3E}">
        <p14:creationId xmlns:p14="http://schemas.microsoft.com/office/powerpoint/2010/main" xmlns="" val="326432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227B3A1-1E9C-44DA-B5E9-7831CB4288A9}" type="slidenum">
              <a:rPr lang="el-GR" smtClean="0"/>
              <a:pPr/>
              <a:t>10</a:t>
            </a:fld>
            <a:endParaRPr lang="el-GR"/>
          </a:p>
        </p:txBody>
      </p:sp>
    </p:spTree>
    <p:extLst>
      <p:ext uri="{BB962C8B-B14F-4D97-AF65-F5344CB8AC3E}">
        <p14:creationId xmlns:p14="http://schemas.microsoft.com/office/powerpoint/2010/main" xmlns="" val="307998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12000" y="2130425"/>
            <a:ext cx="7772400" cy="1470025"/>
          </a:xfrm>
        </p:spPr>
        <p:txBody>
          <a:bodyPr/>
          <a:lstStyle/>
          <a:p>
            <a:r>
              <a:rPr lang="el-GR" dirty="0" smtClean="0"/>
              <a:t>Στυλ κύριου τίτλου</a:t>
            </a:r>
            <a:endParaRPr lang="el-GR" dirty="0"/>
          </a:p>
        </p:txBody>
      </p:sp>
      <p:sp>
        <p:nvSpPr>
          <p:cNvPr id="3" name="Υπότιτλος 2"/>
          <p:cNvSpPr>
            <a:spLocks noGrp="1"/>
          </p:cNvSpPr>
          <p:nvPr>
            <p:ph type="subTitle" idx="1"/>
          </p:nvPr>
        </p:nvSpPr>
        <p:spPr>
          <a:xfrm>
            <a:off x="612000" y="3886200"/>
            <a:ext cx="6400800" cy="766936"/>
          </a:xfrm>
        </p:spPr>
        <p:txBody>
          <a:bodyPr anchor="ctr" anchorCtr="0">
            <a:normAutofit/>
          </a:bodyPr>
          <a:lstStyle>
            <a:lvl1pPr marL="0" indent="0" algn="l">
              <a:spcBef>
                <a:spcPts val="0"/>
              </a:spcBef>
              <a:buNone/>
              <a:defRPr sz="2000">
                <a:solidFill>
                  <a:srgbClr val="164E87"/>
                </a:solidFill>
                <a:latin typeface="Arial Black" panose="020B0A04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
        <p:nvSpPr>
          <p:cNvPr id="4" name="Θέση ημερομηνίας 3"/>
          <p:cNvSpPr>
            <a:spLocks noGrp="1"/>
          </p:cNvSpPr>
          <p:nvPr>
            <p:ph type="dt" sz="half" idx="10"/>
          </p:nvPr>
        </p:nvSpPr>
        <p:spPr/>
        <p:txBody>
          <a:bodyPr/>
          <a:lstStyle/>
          <a:p>
            <a:fld id="{93A13EB5-0E92-4B46-93DA-2AF0A13DF989}" type="datetimeFigureOut">
              <a:rPr lang="el-GR" smtClean="0"/>
              <a:pPr/>
              <a:t>11/9/2017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5AA6633-015C-4AC1-9576-A180812C4AF4}" type="slidenum">
              <a:rPr lang="el-GR" smtClean="0"/>
              <a:pPr/>
              <a:t>‹#›</a:t>
            </a:fld>
            <a:endParaRPr lang="el-GR"/>
          </a:p>
        </p:txBody>
      </p:sp>
    </p:spTree>
    <p:extLst>
      <p:ext uri="{BB962C8B-B14F-4D97-AF65-F5344CB8AC3E}">
        <p14:creationId xmlns:p14="http://schemas.microsoft.com/office/powerpoint/2010/main" xmlns="" val="204456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3A13EB5-0E92-4B46-93DA-2AF0A13DF989}" type="datetimeFigureOut">
              <a:rPr lang="el-GR" smtClean="0"/>
              <a:pPr/>
              <a:t>11/9/2017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5AA6633-015C-4AC1-9576-A180812C4AF4}" type="slidenum">
              <a:rPr lang="el-GR" smtClean="0"/>
              <a:pPr/>
              <a:t>‹#›</a:t>
            </a:fld>
            <a:endParaRPr lang="el-GR"/>
          </a:p>
        </p:txBody>
      </p:sp>
    </p:spTree>
    <p:extLst>
      <p:ext uri="{BB962C8B-B14F-4D97-AF65-F5344CB8AC3E}">
        <p14:creationId xmlns:p14="http://schemas.microsoft.com/office/powerpoint/2010/main" xmlns="" val="226238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3A13EB5-0E92-4B46-93DA-2AF0A13DF989}" type="datetimeFigureOut">
              <a:rPr lang="el-GR" smtClean="0"/>
              <a:pPr/>
              <a:t>11/9/2017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5AA6633-015C-4AC1-9576-A180812C4AF4}" type="slidenum">
              <a:rPr lang="el-GR" smtClean="0"/>
              <a:pPr/>
              <a:t>‹#›</a:t>
            </a:fld>
            <a:endParaRPr lang="el-GR"/>
          </a:p>
        </p:txBody>
      </p:sp>
    </p:spTree>
    <p:extLst>
      <p:ext uri="{BB962C8B-B14F-4D97-AF65-F5344CB8AC3E}">
        <p14:creationId xmlns:p14="http://schemas.microsoft.com/office/powerpoint/2010/main" xmlns="" val="2262356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882820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normAutofit/>
          </a:bodyPr>
          <a:lstStyle>
            <a:lvl1pPr marL="285750" indent="-285750">
              <a:buClr>
                <a:srgbClr val="33A3DC"/>
              </a:buClr>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buClr>
                <a:srgbClr val="33A3DC"/>
              </a:buClr>
              <a:defRPr sz="1400">
                <a:solidFill>
                  <a:srgbClr val="404040"/>
                </a:solidFill>
                <a:latin typeface="Arial" panose="020B0604020202020204" pitchFamily="34" charset="0"/>
                <a:cs typeface="Arial" panose="020B0604020202020204" pitchFamily="34" charset="0"/>
              </a:defRPr>
            </a:lvl2pPr>
            <a:lvl3pPr>
              <a:buClr>
                <a:srgbClr val="33A3DC"/>
              </a:buClr>
              <a:defRPr sz="1400">
                <a:solidFill>
                  <a:srgbClr val="404040"/>
                </a:solidFill>
                <a:latin typeface="Arial" panose="020B0604020202020204" pitchFamily="34" charset="0"/>
                <a:cs typeface="Arial" panose="020B0604020202020204" pitchFamily="34" charset="0"/>
              </a:defRPr>
            </a:lvl3pPr>
            <a:lvl4pPr>
              <a:buClr>
                <a:srgbClr val="33A3DC"/>
              </a:buClr>
              <a:defRPr sz="1400">
                <a:solidFill>
                  <a:srgbClr val="404040"/>
                </a:solidFill>
                <a:latin typeface="Arial" panose="020B0604020202020204" pitchFamily="34" charset="0"/>
                <a:cs typeface="Arial" panose="020B0604020202020204" pitchFamily="34" charset="0"/>
              </a:defRPr>
            </a:lvl4pPr>
            <a:lvl5pPr>
              <a:buClr>
                <a:srgbClr val="33A3DC"/>
              </a:buClr>
              <a:defRPr sz="1400">
                <a:solidFill>
                  <a:srgbClr val="404040"/>
                </a:solidFill>
                <a:latin typeface="Arial" panose="020B0604020202020204" pitchFamily="34" charset="0"/>
                <a:cs typeface="Arial" panose="020B0604020202020204" pitchFamily="34" charset="0"/>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ημερομηνίας 3"/>
          <p:cNvSpPr>
            <a:spLocks noGrp="1"/>
          </p:cNvSpPr>
          <p:nvPr>
            <p:ph type="dt" sz="half" idx="10"/>
          </p:nvPr>
        </p:nvSpPr>
        <p:spPr/>
        <p:txBody>
          <a:bodyPr/>
          <a:lstStyle/>
          <a:p>
            <a:fld id="{93A13EB5-0E92-4B46-93DA-2AF0A13DF989}" type="datetimeFigureOut">
              <a:rPr lang="el-GR" smtClean="0"/>
              <a:pPr/>
              <a:t>11/9/2017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5AA6633-015C-4AC1-9576-A180812C4AF4}" type="slidenum">
              <a:rPr lang="el-GR" smtClean="0"/>
              <a:pPr/>
              <a:t>‹#›</a:t>
            </a:fld>
            <a:endParaRPr lang="el-GR"/>
          </a:p>
        </p:txBody>
      </p:sp>
    </p:spTree>
    <p:extLst>
      <p:ext uri="{BB962C8B-B14F-4D97-AF65-F5344CB8AC3E}">
        <p14:creationId xmlns:p14="http://schemas.microsoft.com/office/powerpoint/2010/main" xmlns="" val="8889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3A13EB5-0E92-4B46-93DA-2AF0A13DF989}" type="datetimeFigureOut">
              <a:rPr lang="el-GR" smtClean="0"/>
              <a:pPr/>
              <a:t>11/9/2017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5AA6633-015C-4AC1-9576-A180812C4AF4}" type="slidenum">
              <a:rPr lang="el-GR" smtClean="0"/>
              <a:pPr/>
              <a:t>‹#›</a:t>
            </a:fld>
            <a:endParaRPr lang="el-GR"/>
          </a:p>
        </p:txBody>
      </p:sp>
    </p:spTree>
    <p:extLst>
      <p:ext uri="{BB962C8B-B14F-4D97-AF65-F5344CB8AC3E}">
        <p14:creationId xmlns:p14="http://schemas.microsoft.com/office/powerpoint/2010/main" xmlns="" val="2664239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3A13EB5-0E92-4B46-93DA-2AF0A13DF989}" type="datetimeFigureOut">
              <a:rPr lang="el-GR" smtClean="0"/>
              <a:pPr/>
              <a:t>11/9/2017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5AA6633-015C-4AC1-9576-A180812C4AF4}" type="slidenum">
              <a:rPr lang="el-GR" smtClean="0"/>
              <a:pPr/>
              <a:t>‹#›</a:t>
            </a:fld>
            <a:endParaRPr lang="el-GR"/>
          </a:p>
        </p:txBody>
      </p:sp>
    </p:spTree>
    <p:extLst>
      <p:ext uri="{BB962C8B-B14F-4D97-AF65-F5344CB8AC3E}">
        <p14:creationId xmlns:p14="http://schemas.microsoft.com/office/powerpoint/2010/main" xmlns="" val="1310991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3A13EB5-0E92-4B46-93DA-2AF0A13DF989}" type="datetimeFigureOut">
              <a:rPr lang="el-GR" smtClean="0"/>
              <a:pPr/>
              <a:t>11/9/2017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5AA6633-015C-4AC1-9576-A180812C4AF4}" type="slidenum">
              <a:rPr lang="el-GR" smtClean="0"/>
              <a:pPr/>
              <a:t>‹#›</a:t>
            </a:fld>
            <a:endParaRPr lang="el-GR"/>
          </a:p>
        </p:txBody>
      </p:sp>
    </p:spTree>
    <p:extLst>
      <p:ext uri="{BB962C8B-B14F-4D97-AF65-F5344CB8AC3E}">
        <p14:creationId xmlns:p14="http://schemas.microsoft.com/office/powerpoint/2010/main" xmlns="" val="34838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3A13EB5-0E92-4B46-93DA-2AF0A13DF989}" type="datetimeFigureOut">
              <a:rPr lang="el-GR" smtClean="0"/>
              <a:pPr/>
              <a:t>11/9/2017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5AA6633-015C-4AC1-9576-A180812C4AF4}" type="slidenum">
              <a:rPr lang="el-GR" smtClean="0"/>
              <a:pPr/>
              <a:t>‹#›</a:t>
            </a:fld>
            <a:endParaRPr lang="el-GR"/>
          </a:p>
        </p:txBody>
      </p:sp>
    </p:spTree>
    <p:extLst>
      <p:ext uri="{BB962C8B-B14F-4D97-AF65-F5344CB8AC3E}">
        <p14:creationId xmlns:p14="http://schemas.microsoft.com/office/powerpoint/2010/main" xmlns="" val="2063939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3A13EB5-0E92-4B46-93DA-2AF0A13DF989}" type="datetimeFigureOut">
              <a:rPr lang="el-GR" smtClean="0"/>
              <a:pPr/>
              <a:t>11/9/2017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5AA6633-015C-4AC1-9576-A180812C4AF4}" type="slidenum">
              <a:rPr lang="el-GR" smtClean="0"/>
              <a:pPr/>
              <a:t>‹#›</a:t>
            </a:fld>
            <a:endParaRPr lang="el-GR"/>
          </a:p>
        </p:txBody>
      </p:sp>
    </p:spTree>
    <p:extLst>
      <p:ext uri="{BB962C8B-B14F-4D97-AF65-F5344CB8AC3E}">
        <p14:creationId xmlns:p14="http://schemas.microsoft.com/office/powerpoint/2010/main" xmlns="" val="3155770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3A13EB5-0E92-4B46-93DA-2AF0A13DF989}" type="datetimeFigureOut">
              <a:rPr lang="el-GR" smtClean="0"/>
              <a:pPr/>
              <a:t>11/9/2017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5AA6633-015C-4AC1-9576-A180812C4AF4}" type="slidenum">
              <a:rPr lang="el-GR" smtClean="0"/>
              <a:pPr/>
              <a:t>‹#›</a:t>
            </a:fld>
            <a:endParaRPr lang="el-GR"/>
          </a:p>
        </p:txBody>
      </p:sp>
    </p:spTree>
    <p:extLst>
      <p:ext uri="{BB962C8B-B14F-4D97-AF65-F5344CB8AC3E}">
        <p14:creationId xmlns:p14="http://schemas.microsoft.com/office/powerpoint/2010/main" xmlns="" val="48001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3A13EB5-0E92-4B46-93DA-2AF0A13DF989}" type="datetimeFigureOut">
              <a:rPr lang="el-GR" smtClean="0"/>
              <a:pPr/>
              <a:t>11/9/2017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5AA6633-015C-4AC1-9576-A180812C4AF4}" type="slidenum">
              <a:rPr lang="el-GR" smtClean="0"/>
              <a:pPr/>
              <a:t>‹#›</a:t>
            </a:fld>
            <a:endParaRPr lang="el-GR"/>
          </a:p>
        </p:txBody>
      </p:sp>
    </p:spTree>
    <p:extLst>
      <p:ext uri="{BB962C8B-B14F-4D97-AF65-F5344CB8AC3E}">
        <p14:creationId xmlns:p14="http://schemas.microsoft.com/office/powerpoint/2010/main" xmlns="" val="192385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NewUser2\Desktop\sponsors\PPt_esoteriki.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36512" y="-60563"/>
            <a:ext cx="9180512" cy="694771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13EB5-0E92-4B46-93DA-2AF0A13DF989}" type="datetimeFigureOut">
              <a:rPr lang="el-GR" smtClean="0"/>
              <a:pPr/>
              <a:t>11/9/2017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A6633-015C-4AC1-9576-A180812C4AF4}" type="slidenum">
              <a:rPr lang="el-GR" smtClean="0"/>
              <a:pPr/>
              <a:t>‹#›</a:t>
            </a:fld>
            <a:endParaRPr lang="el-GR"/>
          </a:p>
        </p:txBody>
      </p:sp>
    </p:spTree>
    <p:extLst>
      <p:ext uri="{BB962C8B-B14F-4D97-AF65-F5344CB8AC3E}">
        <p14:creationId xmlns:p14="http://schemas.microsoft.com/office/powerpoint/2010/main" xmlns="" val="4115996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0" eaLnBrk="1" latinLnBrk="0" hangingPunct="1">
        <a:spcBef>
          <a:spcPct val="0"/>
        </a:spcBef>
        <a:buNone/>
        <a:defRPr sz="3000" kern="1200">
          <a:solidFill>
            <a:srgbClr val="F7941D"/>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851" y="-116884"/>
            <a:ext cx="9187851" cy="6957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ctrTitle"/>
          </p:nvPr>
        </p:nvSpPr>
        <p:spPr>
          <a:xfrm>
            <a:off x="612000" y="2463031"/>
            <a:ext cx="8064456" cy="1470025"/>
          </a:xfrm>
        </p:spPr>
        <p:txBody>
          <a:bodyPr>
            <a:noAutofit/>
          </a:bodyPr>
          <a:lstStyle/>
          <a:p>
            <a:pPr algn="ctr"/>
            <a:r>
              <a:rPr lang="el-GR" sz="3200" dirty="0" smtClean="0">
                <a:solidFill>
                  <a:schemeClr val="bg1"/>
                </a:solidFill>
              </a:rPr>
              <a:t>Στηρίζουμε τις καινοτόμες ιδέες</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200" dirty="0">
                <a:solidFill>
                  <a:schemeClr val="bg1"/>
                </a:solidFill>
              </a:rPr>
              <a:t>Ε</a:t>
            </a:r>
            <a:r>
              <a:rPr lang="el-GR" sz="3200" dirty="0" smtClean="0">
                <a:solidFill>
                  <a:schemeClr val="bg1"/>
                </a:solidFill>
              </a:rPr>
              <a:t>νισχύουμε </a:t>
            </a:r>
            <a:r>
              <a:rPr lang="el-GR" sz="3200" dirty="0">
                <a:solidFill>
                  <a:schemeClr val="bg1"/>
                </a:solidFill>
              </a:rPr>
              <a:t>τ</a:t>
            </a:r>
            <a:r>
              <a:rPr lang="el-GR" sz="3200" dirty="0" smtClean="0">
                <a:solidFill>
                  <a:schemeClr val="bg1"/>
                </a:solidFill>
              </a:rPr>
              <a:t>ην παραγωγική σκέψη</a:t>
            </a:r>
            <a:endParaRPr lang="el-GR" sz="3200" dirty="0"/>
          </a:p>
        </p:txBody>
      </p:sp>
      <p:sp>
        <p:nvSpPr>
          <p:cNvPr id="6" name="Τίτλος 1"/>
          <p:cNvSpPr txBox="1">
            <a:spLocks/>
          </p:cNvSpPr>
          <p:nvPr/>
        </p:nvSpPr>
        <p:spPr>
          <a:xfrm>
            <a:off x="764400" y="4437112"/>
            <a:ext cx="8064456" cy="1470025"/>
          </a:xfrm>
          <a:prstGeom prst="rect">
            <a:avLst/>
          </a:prstGeom>
        </p:spPr>
        <p:txBody>
          <a:bodyPr vert="horz" lIns="91440" tIns="45720" rIns="91440" bIns="45720" rtlCol="0" anchor="ctr">
            <a:noAutofit/>
          </a:bodyPr>
          <a:lstStyle>
            <a:lvl1pPr algn="r" defTabSz="914400" rtl="0" eaLnBrk="1" latinLnBrk="0" hangingPunct="1">
              <a:spcBef>
                <a:spcPct val="0"/>
              </a:spcBef>
              <a:buNone/>
              <a:defRPr sz="3000" kern="1200">
                <a:solidFill>
                  <a:srgbClr val="F7941D"/>
                </a:solidFill>
                <a:latin typeface="Arial Black" panose="020B0A04020102020204" pitchFamily="34" charset="0"/>
                <a:ea typeface="+mj-ea"/>
                <a:cs typeface="+mj-cs"/>
              </a:defRPr>
            </a:lvl1pPr>
          </a:lstStyle>
          <a:p>
            <a:pPr algn="ctr"/>
            <a:r>
              <a:rPr lang="el-GR" sz="2000" dirty="0" smtClean="0">
                <a:solidFill>
                  <a:schemeClr val="bg1"/>
                </a:solidFill>
              </a:rPr>
              <a:t>Γ. Στασινός, Πρόεδρος ΤΕΕ</a:t>
            </a:r>
          </a:p>
          <a:p>
            <a:pPr algn="ctr"/>
            <a:r>
              <a:rPr lang="el-GR" sz="2000" dirty="0" smtClean="0">
                <a:solidFill>
                  <a:schemeClr val="bg1"/>
                </a:solidFill>
              </a:rPr>
              <a:t>Γ. Δουκίδης, Καθηγητής ΟΠΑ</a:t>
            </a:r>
            <a:endParaRPr lang="el-GR" sz="2000" dirty="0"/>
          </a:p>
        </p:txBody>
      </p:sp>
    </p:spTree>
    <p:extLst>
      <p:ext uri="{BB962C8B-B14F-4D97-AF65-F5344CB8AC3E}">
        <p14:creationId xmlns:p14="http://schemas.microsoft.com/office/powerpoint/2010/main" xmlns="" val="2780098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ΥΠΟΣΤΗΡΙΞΗ - ΒΡΑΒΕΙΑ</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lgn="just">
              <a:buNone/>
            </a:pPr>
            <a:r>
              <a:rPr lang="el-GR" dirty="0" smtClean="0"/>
              <a:t>Το </a:t>
            </a:r>
            <a:r>
              <a:rPr lang="el-GR" b="1" dirty="0">
                <a:solidFill>
                  <a:srgbClr val="33A3DC"/>
                </a:solidFill>
              </a:rPr>
              <a:t>ΤΕΕ</a:t>
            </a:r>
            <a:r>
              <a:rPr lang="el-GR" dirty="0" smtClean="0"/>
              <a:t>, αναγνωρίζοντας τις ταχύτατες εξελίξεις τόσο στη τεχνολογία όσο και στην οικονομία, υποστηρίζει το </a:t>
            </a:r>
            <a:r>
              <a:rPr lang="en-US" dirty="0" smtClean="0"/>
              <a:t>Prototype</a:t>
            </a:r>
            <a:r>
              <a:rPr lang="el-GR" dirty="0" smtClean="0"/>
              <a:t> στις ακόλουθες δράσεις :</a:t>
            </a:r>
          </a:p>
          <a:p>
            <a:pPr marL="0" indent="0" algn="just">
              <a:buNone/>
            </a:pPr>
            <a:endParaRPr lang="el-GR" dirty="0" smtClean="0"/>
          </a:p>
          <a:p>
            <a:pPr algn="just"/>
            <a:r>
              <a:rPr lang="el-GR" dirty="0"/>
              <a:t>Σ</a:t>
            </a:r>
            <a:r>
              <a:rPr lang="el-GR" dirty="0" smtClean="0"/>
              <a:t>υμμετοχή σε </a:t>
            </a:r>
            <a:r>
              <a:rPr lang="el-GR" b="1" dirty="0" smtClean="0">
                <a:solidFill>
                  <a:srgbClr val="33A3DC"/>
                </a:solidFill>
              </a:rPr>
              <a:t>διεθνή έκθεση </a:t>
            </a:r>
            <a:r>
              <a:rPr lang="el-GR" dirty="0" smtClean="0"/>
              <a:t>με σκοπό την επιχειρηματική εξωστρέφεια μέσω νέων συμφωνιών και συνεργειών.</a:t>
            </a:r>
          </a:p>
          <a:p>
            <a:pPr algn="just"/>
            <a:r>
              <a:rPr lang="el-GR" dirty="0" smtClean="0"/>
              <a:t>Πρακτική επιμόρφωση </a:t>
            </a:r>
            <a:r>
              <a:rPr lang="el-GR" dirty="0"/>
              <a:t>και προσιτή </a:t>
            </a:r>
            <a:r>
              <a:rPr lang="el-GR" dirty="0" smtClean="0"/>
              <a:t>εκπαίδευση μέσω </a:t>
            </a:r>
            <a:r>
              <a:rPr lang="en-US" b="1" dirty="0" smtClean="0">
                <a:solidFill>
                  <a:srgbClr val="33A3DC"/>
                </a:solidFill>
              </a:rPr>
              <a:t>workshops</a:t>
            </a:r>
            <a:r>
              <a:rPr lang="el-GR" b="1" dirty="0" smtClean="0">
                <a:solidFill>
                  <a:srgbClr val="33A3DC"/>
                </a:solidFill>
              </a:rPr>
              <a:t> </a:t>
            </a:r>
            <a:r>
              <a:rPr lang="el-GR" dirty="0"/>
              <a:t>και για </a:t>
            </a:r>
            <a:r>
              <a:rPr lang="el-GR" dirty="0" smtClean="0"/>
              <a:t>τις θεματικές κατηγορίες </a:t>
            </a:r>
            <a:r>
              <a:rPr lang="el-GR" dirty="0"/>
              <a:t>του </a:t>
            </a:r>
            <a:r>
              <a:rPr lang="en-US" dirty="0"/>
              <a:t>prototype</a:t>
            </a:r>
            <a:r>
              <a:rPr lang="el-GR" dirty="0"/>
              <a:t>,</a:t>
            </a:r>
            <a:r>
              <a:rPr lang="en-US" dirty="0"/>
              <a:t> </a:t>
            </a:r>
            <a:r>
              <a:rPr lang="el-GR" dirty="0"/>
              <a:t>με </a:t>
            </a:r>
            <a:r>
              <a:rPr lang="el-GR" dirty="0" smtClean="0"/>
              <a:t>καταρτισμένους και έμπειρους επιστήμονες και επιχειρηματίες.</a:t>
            </a:r>
            <a:endParaRPr lang="el-GR" dirty="0"/>
          </a:p>
          <a:p>
            <a:pPr algn="just"/>
            <a:r>
              <a:rPr lang="el-GR" dirty="0" smtClean="0"/>
              <a:t>Συμμετοχή σε </a:t>
            </a:r>
            <a:r>
              <a:rPr lang="el-GR" b="1" dirty="0">
                <a:solidFill>
                  <a:srgbClr val="33A3DC"/>
                </a:solidFill>
              </a:rPr>
              <a:t>ημερίδες</a:t>
            </a:r>
            <a:r>
              <a:rPr lang="el-GR" dirty="0" smtClean="0"/>
              <a:t>  και </a:t>
            </a:r>
            <a:r>
              <a:rPr lang="el-GR" b="1" dirty="0" smtClean="0">
                <a:solidFill>
                  <a:srgbClr val="33A3DC"/>
                </a:solidFill>
              </a:rPr>
              <a:t>συνέδρια</a:t>
            </a:r>
            <a:r>
              <a:rPr lang="el-GR" dirty="0" smtClean="0"/>
              <a:t> με θεματολογία αντίστοιχη των θεματικών κατηγοριών</a:t>
            </a:r>
            <a:r>
              <a:rPr lang="en-US" dirty="0" smtClean="0"/>
              <a:t> </a:t>
            </a:r>
            <a:r>
              <a:rPr lang="el-GR" dirty="0" smtClean="0"/>
              <a:t>με σκοπό την παρουσίαση των </a:t>
            </a:r>
            <a:r>
              <a:rPr lang="en-US" dirty="0" smtClean="0"/>
              <a:t>projects </a:t>
            </a:r>
            <a:r>
              <a:rPr lang="el-GR" dirty="0" smtClean="0"/>
              <a:t>των ομάδων  σε πιθανούς επενδυτές (</a:t>
            </a:r>
            <a:r>
              <a:rPr lang="en-US" dirty="0" smtClean="0"/>
              <a:t>development - fundraising).</a:t>
            </a:r>
          </a:p>
          <a:p>
            <a:pPr algn="just"/>
            <a:r>
              <a:rPr lang="el-GR" dirty="0" smtClean="0"/>
              <a:t>Δημιουργία κεντρικών</a:t>
            </a:r>
            <a:r>
              <a:rPr lang="en-US" b="1" dirty="0" smtClean="0">
                <a:solidFill>
                  <a:srgbClr val="33A3DC"/>
                </a:solidFill>
              </a:rPr>
              <a:t> </a:t>
            </a:r>
            <a:r>
              <a:rPr lang="el-GR" b="1" dirty="0" smtClean="0">
                <a:solidFill>
                  <a:srgbClr val="33A3DC"/>
                </a:solidFill>
              </a:rPr>
              <a:t>εκδηλώσεων </a:t>
            </a:r>
            <a:r>
              <a:rPr lang="el-GR" dirty="0" smtClean="0"/>
              <a:t>για προβολή και επικοινωνία της εξελικτικής πορείας των ομάδων του </a:t>
            </a:r>
            <a:r>
              <a:rPr lang="en-US" dirty="0" smtClean="0"/>
              <a:t>Prototype.</a:t>
            </a:r>
            <a:endParaRPr lang="el-GR" dirty="0" smtClean="0"/>
          </a:p>
          <a:p>
            <a:pPr marL="0" indent="0" algn="just">
              <a:buNone/>
            </a:pPr>
            <a:endParaRPr lang="el-GR" dirty="0" smtClean="0"/>
          </a:p>
          <a:p>
            <a:pPr marL="0" indent="0" algn="just">
              <a:buNone/>
            </a:pPr>
            <a:r>
              <a:rPr lang="el-GR" dirty="0" smtClean="0"/>
              <a:t>Το </a:t>
            </a:r>
            <a:r>
              <a:rPr lang="el-GR" b="1" dirty="0">
                <a:solidFill>
                  <a:srgbClr val="33A3DC"/>
                </a:solidFill>
              </a:rPr>
              <a:t>Athens Center for Entrepreneurship and Innovation </a:t>
            </a:r>
            <a:r>
              <a:rPr lang="el-GR" dirty="0"/>
              <a:t>του Οικονομικού Πανεπιστημίου Αθηνών θα προσφέρει υπηρεσίες υποστήριξης ύστερα από επιλογή σε ομάδες που θα συμμετέχουν στην </a:t>
            </a:r>
            <a:r>
              <a:rPr lang="el-GR" dirty="0" smtClean="0"/>
              <a:t>Φάση </a:t>
            </a:r>
            <a:r>
              <a:rPr lang="el-GR" dirty="0"/>
              <a:t>Γ</a:t>
            </a:r>
            <a:r>
              <a:rPr lang="el-GR" dirty="0" smtClean="0"/>
              <a:t>΄ </a:t>
            </a:r>
            <a:r>
              <a:rPr lang="el-GR" dirty="0"/>
              <a:t>του Προγράμματος.</a:t>
            </a:r>
            <a:endParaRPr lang="en-US" dirty="0"/>
          </a:p>
          <a:p>
            <a:pPr algn="just"/>
            <a:endParaRPr lang="el-GR" dirty="0"/>
          </a:p>
          <a:p>
            <a:pPr marL="0" indent="0" algn="just">
              <a:buNone/>
            </a:pPr>
            <a:r>
              <a:rPr lang="el-GR" dirty="0"/>
              <a:t>Επιπλέον, τα start-ups των ομάδων που θα </a:t>
            </a:r>
            <a:r>
              <a:rPr lang="el-GR" b="1" dirty="0">
                <a:solidFill>
                  <a:srgbClr val="33A3DC"/>
                </a:solidFill>
              </a:rPr>
              <a:t>επιλεγούν στην τελική φάση </a:t>
            </a:r>
            <a:r>
              <a:rPr lang="el-GR" dirty="0"/>
              <a:t>θα:</a:t>
            </a:r>
            <a:endParaRPr lang="en-US" dirty="0"/>
          </a:p>
          <a:p>
            <a:pPr marL="0" indent="0" algn="just">
              <a:buNone/>
            </a:pPr>
            <a:endParaRPr lang="el-GR" dirty="0"/>
          </a:p>
          <a:p>
            <a:pPr algn="just"/>
            <a:r>
              <a:rPr lang="el-GR" sz="1500" b="1" dirty="0">
                <a:solidFill>
                  <a:srgbClr val="33A3DC"/>
                </a:solidFill>
              </a:rPr>
              <a:t>υποστηριχθούν</a:t>
            </a:r>
            <a:r>
              <a:rPr lang="el-GR" sz="1300" dirty="0"/>
              <a:t> </a:t>
            </a:r>
            <a:r>
              <a:rPr lang="el-GR" dirty="0"/>
              <a:t>περαιτέρω από το </a:t>
            </a:r>
            <a:r>
              <a:rPr lang="el-GR" b="1" dirty="0">
                <a:solidFill>
                  <a:srgbClr val="33A3DC"/>
                </a:solidFill>
              </a:rPr>
              <a:t>δίκτυο και μέλη του ΤΕΕ</a:t>
            </a:r>
            <a:endParaRPr lang="en-US" b="1" dirty="0">
              <a:solidFill>
                <a:srgbClr val="33A3DC"/>
              </a:solidFill>
            </a:endParaRPr>
          </a:p>
          <a:p>
            <a:pPr algn="just"/>
            <a:r>
              <a:rPr lang="el-GR" sz="1500" b="1" dirty="0" smtClean="0">
                <a:solidFill>
                  <a:srgbClr val="33A3DC"/>
                </a:solidFill>
              </a:rPr>
              <a:t>ενταχθούν</a:t>
            </a:r>
            <a:r>
              <a:rPr lang="el-GR" sz="1800" dirty="0" smtClean="0"/>
              <a:t> </a:t>
            </a:r>
            <a:r>
              <a:rPr lang="el-GR" dirty="0"/>
              <a:t>στο Κέντρο Στήριξης Επιχειρηματικότητας και Καινοτομίας του </a:t>
            </a:r>
            <a:r>
              <a:rPr lang="el-GR" b="1" dirty="0">
                <a:solidFill>
                  <a:srgbClr val="33A3DC"/>
                </a:solidFill>
              </a:rPr>
              <a:t>ΟΠΑ</a:t>
            </a:r>
          </a:p>
          <a:p>
            <a:pPr marL="0" indent="0" algn="just">
              <a:buNone/>
            </a:pPr>
            <a:endParaRPr lang="el-GR" dirty="0"/>
          </a:p>
        </p:txBody>
      </p:sp>
    </p:spTree>
    <p:extLst>
      <p:ext uri="{BB962C8B-B14F-4D97-AF65-F5344CB8AC3E}">
        <p14:creationId xmlns:p14="http://schemas.microsoft.com/office/powerpoint/2010/main" xmlns="" val="3286985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8681" y="166152"/>
            <a:ext cx="8164388" cy="842074"/>
          </a:xfrm>
          <a:prstGeom prst="rect">
            <a:avLst/>
          </a:prstGeom>
        </p:spPr>
        <p:txBody>
          <a:bodyPr wrap="square" lIns="102410" tIns="51205" rIns="102410" bIns="51205">
            <a:spAutoFit/>
          </a:bodyPr>
          <a:lstStyle/>
          <a:p>
            <a:pPr algn="r">
              <a:spcBef>
                <a:spcPct val="0"/>
              </a:spcBef>
            </a:pPr>
            <a:r>
              <a:rPr lang="el-GR" sz="2400" dirty="0" smtClean="0">
                <a:solidFill>
                  <a:srgbClr val="F7941D"/>
                </a:solidFill>
                <a:latin typeface="Arial Black" panose="020B0A04020102020204" pitchFamily="34" charset="0"/>
                <a:ea typeface="+mj-ea"/>
                <a:cs typeface="+mj-cs"/>
              </a:rPr>
              <a:t>ΤΟ ΟΛΟΚΛΗΡΩΜΕΝΟ ΠΕΡΙΒΑΛΛΟΝ ΑΝΟΙΚΤΗΣ ΚΑΙΝΟΤΟΜΙΑΣ ΚΑΙ ΣΥΝΕΡΓΑΣΙΑΣ</a:t>
            </a:r>
          </a:p>
        </p:txBody>
      </p:sp>
      <p:sp>
        <p:nvSpPr>
          <p:cNvPr id="3" name="Rectangle 2"/>
          <p:cNvSpPr/>
          <p:nvPr/>
        </p:nvSpPr>
        <p:spPr>
          <a:xfrm>
            <a:off x="3501733" y="5335059"/>
            <a:ext cx="1881685" cy="587261"/>
          </a:xfrm>
          <a:prstGeom prst="rect">
            <a:avLst/>
          </a:prstGeom>
          <a:ln/>
        </p:spPr>
        <p:style>
          <a:lnRef idx="2">
            <a:schemeClr val="accent5"/>
          </a:lnRef>
          <a:fillRef idx="1">
            <a:schemeClr val="lt1"/>
          </a:fillRef>
          <a:effectRef idx="0">
            <a:schemeClr val="accent5"/>
          </a:effectRef>
          <a:fontRef idx="minor">
            <a:schemeClr val="dk1"/>
          </a:fontRef>
        </p:style>
        <p:txBody>
          <a:bodyPr lIns="102410" tIns="51205" rIns="102410" bIns="51205" rtlCol="0" anchor="ctr"/>
          <a:lstStyle/>
          <a:p>
            <a:pPr algn="ctr"/>
            <a:r>
              <a:rPr lang="el-GR" sz="1400" dirty="0">
                <a:latin typeface="Arial" panose="020B0604020202020204" pitchFamily="34" charset="0"/>
                <a:cs typeface="Arial" panose="020B0604020202020204" pitchFamily="34" charset="0"/>
              </a:rPr>
              <a:t>Ταλέντα</a:t>
            </a:r>
            <a:r>
              <a:rPr lang="en-US" sz="1400" dirty="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με καινοτόμες ιδέες</a:t>
            </a:r>
            <a:endParaRPr lang="en-US" sz="1400" dirty="0">
              <a:latin typeface="Arial" panose="020B0604020202020204" pitchFamily="34" charset="0"/>
              <a:cs typeface="Arial" panose="020B0604020202020204" pitchFamily="34" charset="0"/>
            </a:endParaRPr>
          </a:p>
        </p:txBody>
      </p:sp>
      <p:grpSp>
        <p:nvGrpSpPr>
          <p:cNvPr id="6" name="Group 5"/>
          <p:cNvGrpSpPr/>
          <p:nvPr/>
        </p:nvGrpSpPr>
        <p:grpSpPr>
          <a:xfrm>
            <a:off x="2849708" y="2288195"/>
            <a:ext cx="2814153" cy="2508957"/>
            <a:chOff x="8340181" y="5063041"/>
            <a:chExt cx="7504409" cy="5017913"/>
          </a:xfrm>
        </p:grpSpPr>
        <p:sp>
          <p:nvSpPr>
            <p:cNvPr id="8" name="Oval 7"/>
            <p:cNvSpPr/>
            <p:nvPr/>
          </p:nvSpPr>
          <p:spPr>
            <a:xfrm>
              <a:off x="8340181" y="5063041"/>
              <a:ext cx="7504409" cy="5017913"/>
            </a:xfrm>
            <a:prstGeom prst="ellipse">
              <a:avLst/>
            </a:prstGeom>
            <a:solidFill>
              <a:srgbClr val="73C8F0"/>
            </a:solidFill>
            <a:ln>
              <a:noFill/>
            </a:ln>
          </p:spPr>
          <p:style>
            <a:lnRef idx="1">
              <a:schemeClr val="accent1"/>
            </a:lnRef>
            <a:fillRef idx="3">
              <a:schemeClr val="accent1"/>
            </a:fillRef>
            <a:effectRef idx="2">
              <a:schemeClr val="accent1"/>
            </a:effectRef>
            <a:fontRef idx="minor">
              <a:schemeClr val="lt1"/>
            </a:fontRef>
          </p:style>
          <p:txBody>
            <a:bodyPr lIns="243834" tIns="121917" rIns="243834" bIns="121917" rtlCol="0" anchor="ctr"/>
            <a:lstStyle/>
            <a:p>
              <a:pPr algn="ctr"/>
              <a:endParaRPr lang="en-US" sz="1500"/>
            </a:p>
          </p:txBody>
        </p:sp>
        <p:sp>
          <p:nvSpPr>
            <p:cNvPr id="14" name="TextBox 13"/>
            <p:cNvSpPr txBox="1"/>
            <p:nvPr/>
          </p:nvSpPr>
          <p:spPr>
            <a:xfrm>
              <a:off x="8649992" y="6113843"/>
              <a:ext cx="6808569" cy="3077753"/>
            </a:xfrm>
            <a:prstGeom prst="rect">
              <a:avLst/>
            </a:prstGeom>
            <a:noFill/>
          </p:spPr>
          <p:txBody>
            <a:bodyPr wrap="square" lIns="243834" tIns="121917" rIns="243834" bIns="121917" rtlCol="0">
              <a:spAutoFit/>
            </a:bodyPr>
            <a:lstStyle/>
            <a:p>
              <a:pPr algn="ctr"/>
              <a:r>
                <a:rPr lang="el-GR" sz="1400" dirty="0">
                  <a:latin typeface="Arial" panose="020B0604020202020204" pitchFamily="34" charset="0"/>
                  <a:cs typeface="Arial" panose="020B0604020202020204" pitchFamily="34" charset="0"/>
                </a:rPr>
                <a:t>Συνεργασιακό Περιβάλλον για την Ανάπτυξη και Αξιοποίηση Χρήσιμων και Καινοτόμων Υπηρεσιών/ Προϊόντων</a:t>
              </a:r>
              <a:endParaRPr lang="en-US" sz="1400" dirty="0">
                <a:latin typeface="Arial" panose="020B0604020202020204" pitchFamily="34" charset="0"/>
                <a:cs typeface="Arial" panose="020B0604020202020204" pitchFamily="34" charset="0"/>
              </a:endParaRPr>
            </a:p>
          </p:txBody>
        </p:sp>
      </p:grpSp>
      <p:grpSp>
        <p:nvGrpSpPr>
          <p:cNvPr id="42" name="Group 41"/>
          <p:cNvGrpSpPr/>
          <p:nvPr/>
        </p:nvGrpSpPr>
        <p:grpSpPr>
          <a:xfrm rot="17632946">
            <a:off x="4047144" y="4675917"/>
            <a:ext cx="613091" cy="455110"/>
            <a:chOff x="2646002" y="4807542"/>
            <a:chExt cx="613091" cy="455110"/>
          </a:xfrm>
        </p:grpSpPr>
        <p:sp>
          <p:nvSpPr>
            <p:cNvPr id="43" name="Down Arrow 42"/>
            <p:cNvSpPr/>
            <p:nvPr/>
          </p:nvSpPr>
          <p:spPr bwMode="auto">
            <a:xfrm rot="4014836">
              <a:off x="2658292" y="4907462"/>
              <a:ext cx="342900" cy="367479"/>
            </a:xfrm>
            <a:prstGeom prst="downArrow">
              <a:avLst/>
            </a:prstGeom>
            <a:blipFill dpi="0" rotWithShape="0">
              <a:blip r:embed="rId2" cstate="print"/>
              <a:srcRect/>
              <a:tile tx="0" ty="0" sx="100000" sy="100000" flip="none" algn="tl"/>
            </a:blip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38405" tIns="19202" rIns="38405" bIns="19202" numCol="1" rtlCol="0" anchor="t" anchorCtr="0" compatLnSpc="1">
              <a:prstTxWarp prst="textNoShape">
                <a:avLst/>
              </a:prstTxWarp>
            </a:bodyPr>
            <a:lstStyle/>
            <a:p>
              <a:pPr algn="ctr" defTabSz="384048" fontAlgn="base">
                <a:spcBef>
                  <a:spcPct val="0"/>
                </a:spcBef>
                <a:spcAft>
                  <a:spcPct val="0"/>
                </a:spcAft>
              </a:pPr>
              <a:endParaRPr lang="el-GR" sz="2400">
                <a:solidFill>
                  <a:srgbClr val="000000"/>
                </a:solidFill>
                <a:latin typeface="Thompson Modern Light" charset="0"/>
                <a:ea typeface="ヒラギノ角ゴ ProN W3" charset="0"/>
                <a:cs typeface="ヒラギノ角ゴ ProN W3" charset="0"/>
                <a:sym typeface="Thompson Modern Light" charset="0"/>
              </a:endParaRPr>
            </a:p>
          </p:txBody>
        </p:sp>
        <p:sp>
          <p:nvSpPr>
            <p:cNvPr id="44" name="Down Arrow 43"/>
            <p:cNvSpPr/>
            <p:nvPr/>
          </p:nvSpPr>
          <p:spPr bwMode="auto">
            <a:xfrm rot="14706642">
              <a:off x="2903904" y="4795252"/>
              <a:ext cx="342900" cy="367479"/>
            </a:xfrm>
            <a:prstGeom prst="downArrow">
              <a:avLst/>
            </a:prstGeom>
            <a:blipFill dpi="0" rotWithShape="0">
              <a:blip r:embed="rId2" cstate="print"/>
              <a:srcRect/>
              <a:tile tx="0" ty="0" sx="100000" sy="100000" flip="none" algn="tl"/>
            </a:blip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38405" tIns="19202" rIns="38405" bIns="19202" numCol="1" rtlCol="0" anchor="t" anchorCtr="0" compatLnSpc="1">
              <a:prstTxWarp prst="textNoShape">
                <a:avLst/>
              </a:prstTxWarp>
            </a:bodyPr>
            <a:lstStyle/>
            <a:p>
              <a:pPr algn="ctr" defTabSz="384048" fontAlgn="base">
                <a:spcBef>
                  <a:spcPct val="0"/>
                </a:spcBef>
                <a:spcAft>
                  <a:spcPct val="0"/>
                </a:spcAft>
              </a:pPr>
              <a:endParaRPr lang="el-GR" sz="2400">
                <a:solidFill>
                  <a:srgbClr val="000000"/>
                </a:solidFill>
                <a:latin typeface="Thompson Modern Light" charset="0"/>
                <a:ea typeface="ヒラギノ角ゴ ProN W3" charset="0"/>
                <a:cs typeface="ヒラギノ角ゴ ProN W3" charset="0"/>
                <a:sym typeface="Thompson Modern Light" charset="0"/>
              </a:endParaRPr>
            </a:p>
          </p:txBody>
        </p:sp>
      </p:grpSp>
      <p:grpSp>
        <p:nvGrpSpPr>
          <p:cNvPr id="45" name="Group 44"/>
          <p:cNvGrpSpPr/>
          <p:nvPr/>
        </p:nvGrpSpPr>
        <p:grpSpPr>
          <a:xfrm rot="17632946">
            <a:off x="3914542" y="1859378"/>
            <a:ext cx="613091" cy="455110"/>
            <a:chOff x="2646002" y="4807542"/>
            <a:chExt cx="613091" cy="455110"/>
          </a:xfrm>
        </p:grpSpPr>
        <p:sp>
          <p:nvSpPr>
            <p:cNvPr id="46" name="Down Arrow 45"/>
            <p:cNvSpPr/>
            <p:nvPr/>
          </p:nvSpPr>
          <p:spPr bwMode="auto">
            <a:xfrm rot="4014836">
              <a:off x="2658292" y="4907462"/>
              <a:ext cx="342900" cy="367479"/>
            </a:xfrm>
            <a:prstGeom prst="downArrow">
              <a:avLst/>
            </a:prstGeom>
            <a:blipFill dpi="0" rotWithShape="0">
              <a:blip r:embed="rId2" cstate="print"/>
              <a:srcRect/>
              <a:tile tx="0" ty="0" sx="100000" sy="100000" flip="none" algn="tl"/>
            </a:blip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38405" tIns="19202" rIns="38405" bIns="19202" numCol="1" rtlCol="0" anchor="t" anchorCtr="0" compatLnSpc="1">
              <a:prstTxWarp prst="textNoShape">
                <a:avLst/>
              </a:prstTxWarp>
            </a:bodyPr>
            <a:lstStyle/>
            <a:p>
              <a:pPr algn="ctr" defTabSz="384048" fontAlgn="base">
                <a:spcBef>
                  <a:spcPct val="0"/>
                </a:spcBef>
                <a:spcAft>
                  <a:spcPct val="0"/>
                </a:spcAft>
              </a:pPr>
              <a:endParaRPr lang="el-GR" sz="2400">
                <a:solidFill>
                  <a:srgbClr val="000000"/>
                </a:solidFill>
                <a:latin typeface="Thompson Modern Light" charset="0"/>
                <a:ea typeface="ヒラギノ角ゴ ProN W3" charset="0"/>
                <a:cs typeface="ヒラギノ角ゴ ProN W3" charset="0"/>
                <a:sym typeface="Thompson Modern Light" charset="0"/>
              </a:endParaRPr>
            </a:p>
          </p:txBody>
        </p:sp>
        <p:sp>
          <p:nvSpPr>
            <p:cNvPr id="47" name="Down Arrow 46"/>
            <p:cNvSpPr/>
            <p:nvPr/>
          </p:nvSpPr>
          <p:spPr bwMode="auto">
            <a:xfrm rot="14706642">
              <a:off x="2903904" y="4795252"/>
              <a:ext cx="342900" cy="367479"/>
            </a:xfrm>
            <a:prstGeom prst="downArrow">
              <a:avLst/>
            </a:prstGeom>
            <a:blipFill dpi="0" rotWithShape="0">
              <a:blip r:embed="rId2" cstate="print"/>
              <a:srcRect/>
              <a:tile tx="0" ty="0" sx="100000" sy="100000" flip="none" algn="tl"/>
            </a:blip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38405" tIns="19202" rIns="38405" bIns="19202" numCol="1" rtlCol="0" anchor="t" anchorCtr="0" compatLnSpc="1">
              <a:prstTxWarp prst="textNoShape">
                <a:avLst/>
              </a:prstTxWarp>
            </a:bodyPr>
            <a:lstStyle/>
            <a:p>
              <a:pPr algn="ctr" defTabSz="384048" fontAlgn="base">
                <a:spcBef>
                  <a:spcPct val="0"/>
                </a:spcBef>
                <a:spcAft>
                  <a:spcPct val="0"/>
                </a:spcAft>
              </a:pPr>
              <a:endParaRPr lang="el-GR" sz="2400">
                <a:solidFill>
                  <a:srgbClr val="000000"/>
                </a:solidFill>
                <a:latin typeface="Thompson Modern Light" charset="0"/>
                <a:ea typeface="ヒラギノ角ゴ ProN W3" charset="0"/>
                <a:cs typeface="ヒラギノ角ゴ ProN W3" charset="0"/>
                <a:sym typeface="Thompson Modern Light" charset="0"/>
              </a:endParaRPr>
            </a:p>
          </p:txBody>
        </p:sp>
      </p:grpSp>
      <p:grpSp>
        <p:nvGrpSpPr>
          <p:cNvPr id="48" name="Group 47"/>
          <p:cNvGrpSpPr/>
          <p:nvPr/>
        </p:nvGrpSpPr>
        <p:grpSpPr>
          <a:xfrm rot="1409444">
            <a:off x="5581252" y="3308156"/>
            <a:ext cx="613091" cy="455110"/>
            <a:chOff x="2646002" y="4807542"/>
            <a:chExt cx="613091" cy="455110"/>
          </a:xfrm>
        </p:grpSpPr>
        <p:sp>
          <p:nvSpPr>
            <p:cNvPr id="49" name="Down Arrow 48"/>
            <p:cNvSpPr/>
            <p:nvPr/>
          </p:nvSpPr>
          <p:spPr bwMode="auto">
            <a:xfrm rot="4014836">
              <a:off x="2658292" y="4907462"/>
              <a:ext cx="342900" cy="367479"/>
            </a:xfrm>
            <a:prstGeom prst="downArrow">
              <a:avLst/>
            </a:prstGeom>
            <a:blipFill dpi="0" rotWithShape="0">
              <a:blip r:embed="rId2" cstate="print"/>
              <a:srcRect/>
              <a:tile tx="0" ty="0" sx="100000" sy="100000" flip="none" algn="tl"/>
            </a:blip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38405" tIns="19202" rIns="38405" bIns="19202" numCol="1" rtlCol="0" anchor="t" anchorCtr="0" compatLnSpc="1">
              <a:prstTxWarp prst="textNoShape">
                <a:avLst/>
              </a:prstTxWarp>
            </a:bodyPr>
            <a:lstStyle/>
            <a:p>
              <a:pPr algn="ctr" defTabSz="384048" fontAlgn="base">
                <a:spcBef>
                  <a:spcPct val="0"/>
                </a:spcBef>
                <a:spcAft>
                  <a:spcPct val="0"/>
                </a:spcAft>
              </a:pPr>
              <a:endParaRPr lang="el-GR" sz="2400">
                <a:solidFill>
                  <a:srgbClr val="000000"/>
                </a:solidFill>
                <a:latin typeface="Thompson Modern Light" charset="0"/>
                <a:ea typeface="ヒラギノ角ゴ ProN W3" charset="0"/>
                <a:cs typeface="ヒラギノ角ゴ ProN W3" charset="0"/>
                <a:sym typeface="Thompson Modern Light" charset="0"/>
              </a:endParaRPr>
            </a:p>
          </p:txBody>
        </p:sp>
        <p:sp>
          <p:nvSpPr>
            <p:cNvPr id="50" name="Down Arrow 49"/>
            <p:cNvSpPr/>
            <p:nvPr/>
          </p:nvSpPr>
          <p:spPr bwMode="auto">
            <a:xfrm rot="14706642">
              <a:off x="2903904" y="4795252"/>
              <a:ext cx="342900" cy="367479"/>
            </a:xfrm>
            <a:prstGeom prst="downArrow">
              <a:avLst/>
            </a:prstGeom>
            <a:blipFill dpi="0" rotWithShape="0">
              <a:blip r:embed="rId2" cstate="print"/>
              <a:srcRect/>
              <a:tile tx="0" ty="0" sx="100000" sy="100000" flip="none" algn="tl"/>
            </a:blip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38405" tIns="19202" rIns="38405" bIns="19202" numCol="1" rtlCol="0" anchor="t" anchorCtr="0" compatLnSpc="1">
              <a:prstTxWarp prst="textNoShape">
                <a:avLst/>
              </a:prstTxWarp>
            </a:bodyPr>
            <a:lstStyle/>
            <a:p>
              <a:pPr algn="ctr" defTabSz="384048" fontAlgn="base">
                <a:spcBef>
                  <a:spcPct val="0"/>
                </a:spcBef>
                <a:spcAft>
                  <a:spcPct val="0"/>
                </a:spcAft>
              </a:pPr>
              <a:endParaRPr lang="el-GR" sz="2400">
                <a:solidFill>
                  <a:srgbClr val="000000"/>
                </a:solidFill>
                <a:latin typeface="Thompson Modern Light" charset="0"/>
                <a:ea typeface="ヒラギノ角ゴ ProN W3" charset="0"/>
                <a:cs typeface="ヒラギノ角ゴ ProN W3" charset="0"/>
                <a:sym typeface="Thompson Modern Light" charset="0"/>
              </a:endParaRPr>
            </a:p>
          </p:txBody>
        </p:sp>
      </p:grpSp>
      <p:grpSp>
        <p:nvGrpSpPr>
          <p:cNvPr id="51" name="Group 50"/>
          <p:cNvGrpSpPr/>
          <p:nvPr/>
        </p:nvGrpSpPr>
        <p:grpSpPr>
          <a:xfrm rot="1342806">
            <a:off x="2316460" y="3327657"/>
            <a:ext cx="613091" cy="455110"/>
            <a:chOff x="2646002" y="4807542"/>
            <a:chExt cx="613091" cy="455110"/>
          </a:xfrm>
        </p:grpSpPr>
        <p:sp>
          <p:nvSpPr>
            <p:cNvPr id="52" name="Down Arrow 51"/>
            <p:cNvSpPr/>
            <p:nvPr/>
          </p:nvSpPr>
          <p:spPr bwMode="auto">
            <a:xfrm rot="4014836">
              <a:off x="2658292" y="4907462"/>
              <a:ext cx="342900" cy="367479"/>
            </a:xfrm>
            <a:prstGeom prst="downArrow">
              <a:avLst/>
            </a:prstGeom>
            <a:blipFill dpi="0" rotWithShape="0">
              <a:blip r:embed="rId2" cstate="print"/>
              <a:srcRect/>
              <a:tile tx="0" ty="0" sx="100000" sy="100000" flip="none" algn="tl"/>
            </a:blip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38405" tIns="19202" rIns="38405" bIns="19202" numCol="1" rtlCol="0" anchor="t" anchorCtr="0" compatLnSpc="1">
              <a:prstTxWarp prst="textNoShape">
                <a:avLst/>
              </a:prstTxWarp>
            </a:bodyPr>
            <a:lstStyle/>
            <a:p>
              <a:pPr algn="ctr" defTabSz="384048" fontAlgn="base">
                <a:spcBef>
                  <a:spcPct val="0"/>
                </a:spcBef>
                <a:spcAft>
                  <a:spcPct val="0"/>
                </a:spcAft>
              </a:pPr>
              <a:endParaRPr lang="el-GR" sz="2400">
                <a:solidFill>
                  <a:srgbClr val="000000"/>
                </a:solidFill>
                <a:latin typeface="Thompson Modern Light" charset="0"/>
                <a:ea typeface="ヒラギノ角ゴ ProN W3" charset="0"/>
                <a:cs typeface="ヒラギノ角ゴ ProN W3" charset="0"/>
                <a:sym typeface="Thompson Modern Light" charset="0"/>
              </a:endParaRPr>
            </a:p>
          </p:txBody>
        </p:sp>
        <p:sp>
          <p:nvSpPr>
            <p:cNvPr id="53" name="Down Arrow 52"/>
            <p:cNvSpPr/>
            <p:nvPr/>
          </p:nvSpPr>
          <p:spPr bwMode="auto">
            <a:xfrm rot="14706642">
              <a:off x="2903904" y="4795252"/>
              <a:ext cx="342900" cy="367479"/>
            </a:xfrm>
            <a:prstGeom prst="downArrow">
              <a:avLst/>
            </a:prstGeom>
            <a:blipFill dpi="0" rotWithShape="0">
              <a:blip r:embed="rId2" cstate="print"/>
              <a:srcRect/>
              <a:tile tx="0" ty="0" sx="100000" sy="100000" flip="none" algn="tl"/>
            </a:blip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38405" tIns="19202" rIns="38405" bIns="19202" numCol="1" rtlCol="0" anchor="t" anchorCtr="0" compatLnSpc="1">
              <a:prstTxWarp prst="textNoShape">
                <a:avLst/>
              </a:prstTxWarp>
            </a:bodyPr>
            <a:lstStyle/>
            <a:p>
              <a:pPr algn="ctr" defTabSz="384048" fontAlgn="base">
                <a:spcBef>
                  <a:spcPct val="0"/>
                </a:spcBef>
                <a:spcAft>
                  <a:spcPct val="0"/>
                </a:spcAft>
              </a:pPr>
              <a:endParaRPr lang="el-GR" sz="2400">
                <a:solidFill>
                  <a:srgbClr val="000000"/>
                </a:solidFill>
                <a:latin typeface="Thompson Modern Light" charset="0"/>
                <a:ea typeface="ヒラギノ角ゴ ProN W3" charset="0"/>
                <a:cs typeface="ヒラギノ角ゴ ProN W3" charset="0"/>
                <a:sym typeface="Thompson Modern Light" charset="0"/>
              </a:endParaRPr>
            </a:p>
          </p:txBody>
        </p:sp>
      </p:grpSp>
      <p:sp>
        <p:nvSpPr>
          <p:cNvPr id="36" name="Rectangle 35"/>
          <p:cNvSpPr/>
          <p:nvPr/>
        </p:nvSpPr>
        <p:spPr>
          <a:xfrm>
            <a:off x="3542207" y="1195800"/>
            <a:ext cx="1619799" cy="497353"/>
          </a:xfrm>
          <a:prstGeom prst="rect">
            <a:avLst/>
          </a:prstGeom>
          <a:ln/>
        </p:spPr>
        <p:style>
          <a:lnRef idx="2">
            <a:schemeClr val="accent5"/>
          </a:lnRef>
          <a:fillRef idx="1">
            <a:schemeClr val="lt1"/>
          </a:fillRef>
          <a:effectRef idx="0">
            <a:schemeClr val="accent5"/>
          </a:effectRef>
          <a:fontRef idx="minor">
            <a:schemeClr val="dk1"/>
          </a:fontRef>
        </p:style>
        <p:txBody>
          <a:bodyPr lIns="102410" tIns="51205" rIns="102410" bIns="51205" rtlCol="0" anchor="ctr"/>
          <a:lstStyle/>
          <a:p>
            <a:pPr algn="ctr"/>
            <a:r>
              <a:rPr lang="el-GR" sz="1400" dirty="0">
                <a:solidFill>
                  <a:sysClr val="windowText" lastClr="000000"/>
                </a:solidFill>
                <a:latin typeface="Arial" panose="020B0604020202020204" pitchFamily="34" charset="0"/>
                <a:cs typeface="Arial" panose="020B0604020202020204" pitchFamily="34" charset="0"/>
              </a:rPr>
              <a:t>Υποστηρικτές / Χορηγοί</a:t>
            </a:r>
          </a:p>
        </p:txBody>
      </p:sp>
      <p:pic>
        <p:nvPicPr>
          <p:cNvPr id="37" name="Picture 2" descr="C:\Users\NewUser2\Desktop\tee-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2983495"/>
            <a:ext cx="2032007" cy="1155456"/>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37"/>
          <p:cNvPicPr>
            <a:picLocks noChangeAspect="1"/>
          </p:cNvPicPr>
          <p:nvPr/>
        </p:nvPicPr>
        <p:blipFill rotWithShape="1">
          <a:blip r:embed="rId4" cstate="print">
            <a:extLst>
              <a:ext uri="{28A0092B-C50C-407E-A947-70E740481C1C}">
                <a14:useLocalDpi xmlns:a14="http://schemas.microsoft.com/office/drawing/2010/main" xmlns="" val="0"/>
              </a:ext>
            </a:extLst>
          </a:blip>
          <a:srcRect r="39010"/>
          <a:stretch/>
        </p:blipFill>
        <p:spPr>
          <a:xfrm>
            <a:off x="6121645" y="3210585"/>
            <a:ext cx="2914851" cy="769245"/>
          </a:xfrm>
          <a:prstGeom prst="rect">
            <a:avLst/>
          </a:prstGeom>
        </p:spPr>
      </p:pic>
      <p:sp>
        <p:nvSpPr>
          <p:cNvPr id="9" name="Rectangle 8"/>
          <p:cNvSpPr/>
          <p:nvPr/>
        </p:nvSpPr>
        <p:spPr>
          <a:xfrm>
            <a:off x="95763" y="1487686"/>
            <a:ext cx="3324109" cy="954107"/>
          </a:xfrm>
          <a:prstGeom prst="rect">
            <a:avLst/>
          </a:prstGeom>
        </p:spPr>
        <p:txBody>
          <a:bodyPr wrap="square">
            <a:spAutoFit/>
          </a:bodyPr>
          <a:lstStyle/>
          <a:p>
            <a:r>
              <a:rPr lang="el-GR" altLang="en-US" sz="1400" i="1" dirty="0">
                <a:solidFill>
                  <a:srgbClr val="13142E"/>
                </a:solidFill>
                <a:latin typeface="Arial" panose="020B0604020202020204" pitchFamily="34" charset="0"/>
                <a:cs typeface="Arial" panose="020B0604020202020204" pitchFamily="34" charset="0"/>
              </a:rPr>
              <a:t>Μοντέλο Ανοιχτής Καινοτομίας για Διασύνδεση Εδραιωμένων Επιχειρήσεων με Ταλαντούχα Άτομα ή/και Νεοσύστατες Ομάδες</a:t>
            </a:r>
            <a:endParaRPr lang="en-US" altLang="en-US" sz="1400" i="1" dirty="0">
              <a:solidFill>
                <a:srgbClr val="1314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84741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3" y="-72009"/>
            <a:ext cx="9187851" cy="69573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Τίτλος 1"/>
          <p:cNvSpPr>
            <a:spLocks noGrp="1"/>
          </p:cNvSpPr>
          <p:nvPr>
            <p:ph type="ctrTitle"/>
          </p:nvPr>
        </p:nvSpPr>
        <p:spPr>
          <a:xfrm>
            <a:off x="755576" y="4005064"/>
            <a:ext cx="7772400" cy="1470025"/>
          </a:xfrm>
        </p:spPr>
        <p:txBody>
          <a:bodyPr/>
          <a:lstStyle/>
          <a:p>
            <a:pPr algn="ctr"/>
            <a:r>
              <a:rPr lang="el-GR" dirty="0" smtClean="0"/>
              <a:t>Ευχαριστούμε</a:t>
            </a:r>
            <a:endParaRPr lang="el-GR" dirty="0"/>
          </a:p>
        </p:txBody>
      </p:sp>
      <p:sp>
        <p:nvSpPr>
          <p:cNvPr id="4" name="Υπότιτλος 3"/>
          <p:cNvSpPr>
            <a:spLocks noGrp="1"/>
          </p:cNvSpPr>
          <p:nvPr>
            <p:ph type="subTitle" idx="1"/>
          </p:nvPr>
        </p:nvSpPr>
        <p:spPr>
          <a:xfrm>
            <a:off x="539552" y="2662064"/>
            <a:ext cx="8064896" cy="1270992"/>
          </a:xfrm>
        </p:spPr>
        <p:txBody>
          <a:bodyPr>
            <a:noAutofit/>
          </a:bodyPr>
          <a:lstStyle/>
          <a:p>
            <a:pPr algn="ctr"/>
            <a:r>
              <a:rPr lang="en-US" sz="4400" dirty="0">
                <a:solidFill>
                  <a:schemeClr val="bg1"/>
                </a:solidFill>
              </a:rPr>
              <a:t>https://prototype.tee.gr</a:t>
            </a:r>
            <a:endParaRPr lang="el-GR" sz="4400" dirty="0">
              <a:solidFill>
                <a:schemeClr val="bg1"/>
              </a:solidFill>
            </a:endParaRPr>
          </a:p>
        </p:txBody>
      </p:sp>
    </p:spTree>
    <p:extLst>
      <p:ext uri="{BB962C8B-B14F-4D97-AF65-F5344CB8AC3E}">
        <p14:creationId xmlns:p14="http://schemas.microsoft.com/office/powerpoint/2010/main" xmlns="" val="436713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a:t>
            </a:r>
            <a:r>
              <a:rPr lang="en-US" dirty="0" smtClean="0"/>
              <a:t>O </a:t>
            </a:r>
            <a:r>
              <a:rPr lang="el-GR" dirty="0" smtClean="0"/>
              <a:t>ΠΡΟΓΡΑΜΜΑ</a:t>
            </a:r>
            <a:endParaRPr lang="el-GR" dirty="0"/>
          </a:p>
        </p:txBody>
      </p:sp>
      <p:sp>
        <p:nvSpPr>
          <p:cNvPr id="3" name="Θέση περιεχομένου 2"/>
          <p:cNvSpPr>
            <a:spLocks noGrp="1"/>
          </p:cNvSpPr>
          <p:nvPr>
            <p:ph idx="1"/>
          </p:nvPr>
        </p:nvSpPr>
        <p:spPr/>
        <p:txBody>
          <a:bodyPr/>
          <a:lstStyle/>
          <a:p>
            <a:pPr marL="0" indent="0" algn="just">
              <a:buNone/>
            </a:pPr>
            <a:r>
              <a:rPr lang="el-GR" dirty="0" smtClean="0"/>
              <a:t>Το Prototype by TEE αποτελεί </a:t>
            </a:r>
            <a:r>
              <a:rPr lang="el-GR" b="1" dirty="0" smtClean="0">
                <a:solidFill>
                  <a:srgbClr val="33A3DC"/>
                </a:solidFill>
              </a:rPr>
              <a:t>πρωτοβουλία </a:t>
            </a:r>
            <a:r>
              <a:rPr lang="el-GR" dirty="0"/>
              <a:t>του </a:t>
            </a:r>
            <a:r>
              <a:rPr lang="el-GR" b="1" dirty="0">
                <a:solidFill>
                  <a:srgbClr val="33A3DC"/>
                </a:solidFill>
              </a:rPr>
              <a:t>Τεχνικού Επιμελητηρίου Ελλάδας (ΤΕΕ)</a:t>
            </a:r>
            <a:r>
              <a:rPr lang="el-GR" b="1" dirty="0" smtClean="0"/>
              <a:t> </a:t>
            </a:r>
            <a:r>
              <a:rPr lang="el-GR" dirty="0" smtClean="0"/>
              <a:t>και είναι ένας </a:t>
            </a:r>
            <a:r>
              <a:rPr lang="el-GR" b="1" dirty="0">
                <a:solidFill>
                  <a:srgbClr val="33A3DC"/>
                </a:solidFill>
              </a:rPr>
              <a:t>τεχνοδικτυακός (ψηφιακός) επιταχυντής </a:t>
            </a:r>
            <a:r>
              <a:rPr lang="el-GR" b="1" dirty="0" smtClean="0">
                <a:solidFill>
                  <a:srgbClr val="33A3DC"/>
                </a:solidFill>
              </a:rPr>
              <a:t>καινοτόμων</a:t>
            </a:r>
            <a:r>
              <a:rPr lang="en-US" b="1" dirty="0" smtClean="0">
                <a:solidFill>
                  <a:srgbClr val="33A3DC"/>
                </a:solidFill>
              </a:rPr>
              <a:t> </a:t>
            </a:r>
            <a:r>
              <a:rPr lang="el-GR" b="1" dirty="0" smtClean="0">
                <a:solidFill>
                  <a:srgbClr val="33A3DC"/>
                </a:solidFill>
              </a:rPr>
              <a:t>τεχνολογικών </a:t>
            </a:r>
            <a:r>
              <a:rPr lang="el-GR" b="1" dirty="0">
                <a:solidFill>
                  <a:srgbClr val="33A3DC"/>
                </a:solidFill>
              </a:rPr>
              <a:t>ιδεών</a:t>
            </a:r>
            <a:r>
              <a:rPr lang="el-GR" dirty="0" smtClean="0"/>
              <a:t>, τις οποίες στηρίζει στο επίπεδο της τεχνογνωσίας, οργάνωσης, διαχείρισης και προώθησης, ώστε να υλοποιηθούν όσο το δυνατόν πιο αποτελεσματικά και προς όφελος της ελληνικής οικονομίας και κοινωνίας.</a:t>
            </a:r>
            <a:endParaRPr lang="en-US" dirty="0" smtClean="0"/>
          </a:p>
          <a:p>
            <a:pPr marL="0" indent="0" algn="just">
              <a:buNone/>
            </a:pPr>
            <a:endParaRPr lang="el-GR" dirty="0" smtClean="0"/>
          </a:p>
          <a:p>
            <a:pPr marL="0" indent="0" algn="ctr">
              <a:buNone/>
            </a:pPr>
            <a:r>
              <a:rPr lang="el-GR" sz="1600" b="1" dirty="0" smtClean="0"/>
              <a:t>Κυρίαρχο όραμα μέσω του Prototype, </a:t>
            </a:r>
            <a:endParaRPr lang="en-US" sz="1600" b="1" dirty="0" smtClean="0"/>
          </a:p>
          <a:p>
            <a:pPr marL="0" indent="0" algn="ctr">
              <a:buNone/>
            </a:pPr>
            <a:r>
              <a:rPr lang="el-GR" sz="1600" b="1" dirty="0" smtClean="0"/>
              <a:t>είναι να ενδυναμωθούν νέοι επιχειρηματίες με καινοτόμες ιδέες, </a:t>
            </a:r>
            <a:endParaRPr lang="en-US" sz="1600" b="1" dirty="0" smtClean="0"/>
          </a:p>
          <a:p>
            <a:pPr marL="0" indent="0" algn="ctr">
              <a:buNone/>
            </a:pPr>
            <a:r>
              <a:rPr lang="el-GR" sz="1600" b="1" dirty="0" smtClean="0"/>
              <a:t>ώστε να συμβάλλουν καθοριστικά στην παραγωγική ανασυγκρότηση της χώρας.</a:t>
            </a:r>
            <a:endParaRPr lang="el-GR" dirty="0"/>
          </a:p>
          <a:p>
            <a:pPr marL="0" indent="0" algn="ctr">
              <a:buNone/>
            </a:pPr>
            <a:endParaRPr lang="el-GR" sz="1600" dirty="0" smtClean="0"/>
          </a:p>
          <a:p>
            <a:pPr marL="0" indent="0" algn="ctr">
              <a:buNone/>
            </a:pPr>
            <a:endParaRPr lang="el-GR" sz="1600" dirty="0"/>
          </a:p>
          <a:p>
            <a:pPr marL="0" indent="0" algn="ctr">
              <a:buNone/>
            </a:pPr>
            <a:r>
              <a:rPr lang="el-GR" sz="1600" dirty="0" smtClean="0"/>
              <a:t>Το </a:t>
            </a:r>
            <a:r>
              <a:rPr lang="el-GR" sz="1600" dirty="0"/>
              <a:t>πρόγραμμα γίνεται σε συνεργασία με το </a:t>
            </a:r>
            <a:r>
              <a:rPr lang="el-GR" sz="1600" b="1" dirty="0">
                <a:solidFill>
                  <a:srgbClr val="33A3DC"/>
                </a:solidFill>
              </a:rPr>
              <a:t>Οικονομικό Πανεπιστήμιο Αθηνών</a:t>
            </a:r>
          </a:p>
          <a:p>
            <a:pPr marL="0" indent="0" algn="ctr">
              <a:buNone/>
            </a:pPr>
            <a:endParaRPr lang="el-GR" sz="1600" b="1" dirty="0" smtClean="0"/>
          </a:p>
        </p:txBody>
      </p:sp>
      <p:pic>
        <p:nvPicPr>
          <p:cNvPr id="7" name="Picture 2" descr="C:\Users\NewUser2\Desktop\tee-logo.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11760" y="5258764"/>
            <a:ext cx="1594258" cy="90654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r="39010"/>
          <a:stretch/>
        </p:blipFill>
        <p:spPr>
          <a:xfrm>
            <a:off x="4139952" y="5241926"/>
            <a:ext cx="3226040" cy="851370"/>
          </a:xfrm>
          <a:prstGeom prst="rect">
            <a:avLst/>
          </a:prstGeom>
        </p:spPr>
      </p:pic>
    </p:spTree>
    <p:extLst>
      <p:ext uri="{BB962C8B-B14F-4D97-AF65-F5344CB8AC3E}">
        <p14:creationId xmlns:p14="http://schemas.microsoft.com/office/powerpoint/2010/main" xmlns="" val="3158710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cap="all" dirty="0"/>
              <a:t>ΣΕ ΠΟΙΟΥΣ </a:t>
            </a:r>
            <a:r>
              <a:rPr lang="el-GR" cap="all" dirty="0" smtClean="0"/>
              <a:t>ΑΠΕΥΘΥΝΕΤΑΙ</a:t>
            </a:r>
            <a:endParaRPr lang="el-GR" dirty="0"/>
          </a:p>
        </p:txBody>
      </p:sp>
      <p:sp>
        <p:nvSpPr>
          <p:cNvPr id="3" name="Θέση περιεχομένου 2"/>
          <p:cNvSpPr>
            <a:spLocks noGrp="1"/>
          </p:cNvSpPr>
          <p:nvPr>
            <p:ph idx="1"/>
          </p:nvPr>
        </p:nvSpPr>
        <p:spPr/>
        <p:txBody>
          <a:bodyPr>
            <a:normAutofit/>
          </a:bodyPr>
          <a:lstStyle/>
          <a:p>
            <a:pPr marL="0" indent="0" algn="just">
              <a:buNone/>
            </a:pPr>
            <a:r>
              <a:rPr lang="el-GR" dirty="0"/>
              <a:t>Σκοπός </a:t>
            </a:r>
            <a:r>
              <a:rPr lang="el-GR" dirty="0" smtClean="0"/>
              <a:t>του </a:t>
            </a:r>
            <a:r>
              <a:rPr lang="el-GR" b="1" dirty="0">
                <a:solidFill>
                  <a:srgbClr val="33A3DC"/>
                </a:solidFill>
              </a:rPr>
              <a:t>ΤΕΕ</a:t>
            </a:r>
            <a:r>
              <a:rPr lang="el-GR" dirty="0" smtClean="0"/>
              <a:t> είναι να δώσει τη </a:t>
            </a:r>
            <a:r>
              <a:rPr lang="el-GR" dirty="0"/>
              <a:t>δυνατότητα σε νέους ανθρώπους </a:t>
            </a:r>
            <a:r>
              <a:rPr lang="el-GR" dirty="0" smtClean="0"/>
              <a:t>να </a:t>
            </a:r>
            <a:r>
              <a:rPr lang="el-GR" dirty="0"/>
              <a:t>αναπτύξουν τις ικανότητες σχεδίασης </a:t>
            </a:r>
            <a:r>
              <a:rPr lang="el-GR" b="1" dirty="0">
                <a:solidFill>
                  <a:srgbClr val="33A3DC"/>
                </a:solidFill>
              </a:rPr>
              <a:t>καινοτόμων </a:t>
            </a:r>
            <a:r>
              <a:rPr lang="el-GR" b="1" dirty="0" smtClean="0">
                <a:solidFill>
                  <a:srgbClr val="33A3DC"/>
                </a:solidFill>
              </a:rPr>
              <a:t>τεχνολογικών προϊόντων </a:t>
            </a:r>
            <a:r>
              <a:rPr lang="el-GR" dirty="0" smtClean="0"/>
              <a:t>και </a:t>
            </a:r>
            <a:r>
              <a:rPr lang="el-GR" dirty="0"/>
              <a:t>να βοηθηθούν στην ανάπτυξη </a:t>
            </a:r>
            <a:r>
              <a:rPr lang="el-GR" b="1" dirty="0">
                <a:solidFill>
                  <a:srgbClr val="33A3DC"/>
                </a:solidFill>
              </a:rPr>
              <a:t>βιώσιμων επιχειρηματικών δραστηριοτήτων</a:t>
            </a:r>
            <a:r>
              <a:rPr lang="el-GR" dirty="0" smtClean="0"/>
              <a:t>.</a:t>
            </a:r>
            <a:endParaRPr lang="en-US" dirty="0" smtClean="0"/>
          </a:p>
          <a:p>
            <a:pPr marL="0" indent="0" algn="just">
              <a:buNone/>
            </a:pPr>
            <a:endParaRPr lang="el-GR" dirty="0" smtClean="0"/>
          </a:p>
          <a:p>
            <a:pPr algn="just"/>
            <a:endParaRPr lang="en-US" dirty="0" smtClean="0"/>
          </a:p>
          <a:p>
            <a:pPr marL="0" indent="0" algn="just">
              <a:buNone/>
            </a:pPr>
            <a:r>
              <a:rPr lang="el-GR" dirty="0"/>
              <a:t>Το </a:t>
            </a:r>
            <a:r>
              <a:rPr lang="el-GR" b="1" dirty="0">
                <a:solidFill>
                  <a:srgbClr val="33A3DC"/>
                </a:solidFill>
              </a:rPr>
              <a:t>εγχείρημα – project </a:t>
            </a:r>
            <a:r>
              <a:rPr lang="el-GR" dirty="0"/>
              <a:t>απευθύνεται σε επίδοξους επαν-εκκινητές της δραστηριότητας του </a:t>
            </a:r>
            <a:r>
              <a:rPr lang="el-GR" b="1" dirty="0">
                <a:solidFill>
                  <a:srgbClr val="33A3DC"/>
                </a:solidFill>
              </a:rPr>
              <a:t>μηχανικού</a:t>
            </a:r>
          </a:p>
          <a:p>
            <a:pPr marL="0" indent="0" algn="just">
              <a:buNone/>
            </a:pPr>
            <a:endParaRPr lang="en-US" dirty="0" smtClean="0"/>
          </a:p>
          <a:p>
            <a:pPr marL="0" indent="0" algn="just">
              <a:buNone/>
            </a:pPr>
            <a:endParaRPr lang="el-GR" dirty="0"/>
          </a:p>
          <a:p>
            <a:pPr marL="0" indent="0" algn="just">
              <a:buNone/>
            </a:pPr>
            <a:r>
              <a:rPr lang="el-GR" dirty="0"/>
              <a:t>Η συμμετοχή στον διαγωνισμό είναι </a:t>
            </a:r>
            <a:r>
              <a:rPr lang="el-GR" b="1" dirty="0">
                <a:solidFill>
                  <a:srgbClr val="33A3DC"/>
                </a:solidFill>
              </a:rPr>
              <a:t>ανοικτή</a:t>
            </a:r>
            <a:r>
              <a:rPr lang="el-GR" dirty="0"/>
              <a:t> και </a:t>
            </a:r>
            <a:r>
              <a:rPr lang="el-GR" b="1" dirty="0">
                <a:solidFill>
                  <a:srgbClr val="33A3DC"/>
                </a:solidFill>
              </a:rPr>
              <a:t>δωρεάν</a:t>
            </a:r>
            <a:r>
              <a:rPr lang="el-GR" dirty="0"/>
              <a:t> και μπορούν να συμμετάσχουν ομάδες από </a:t>
            </a:r>
            <a:r>
              <a:rPr lang="el-GR" dirty="0" smtClean="0"/>
              <a:t>2 </a:t>
            </a:r>
            <a:r>
              <a:rPr lang="el-GR" dirty="0"/>
              <a:t>έως και 5 ατόμων. Ο διαγωνισμός απευθύνεται σε νέους ανθρώπους που είναι </a:t>
            </a:r>
            <a:r>
              <a:rPr lang="el-GR" b="1" dirty="0">
                <a:solidFill>
                  <a:srgbClr val="33A3DC"/>
                </a:solidFill>
              </a:rPr>
              <a:t>φοιτητές,</a:t>
            </a:r>
            <a:r>
              <a:rPr lang="el-GR" dirty="0" smtClean="0"/>
              <a:t> </a:t>
            </a:r>
            <a:r>
              <a:rPr lang="el-GR" b="1" dirty="0" smtClean="0">
                <a:solidFill>
                  <a:srgbClr val="33A3DC"/>
                </a:solidFill>
              </a:rPr>
              <a:t>απόφοιτοι </a:t>
            </a:r>
            <a:r>
              <a:rPr lang="el-GR" b="1" dirty="0">
                <a:solidFill>
                  <a:srgbClr val="33A3DC"/>
                </a:solidFill>
              </a:rPr>
              <a:t>ΑΕΙ/ΤΕΙ ή που δραστηριοποιούνται </a:t>
            </a:r>
            <a:r>
              <a:rPr lang="el-GR" b="1" dirty="0" smtClean="0">
                <a:solidFill>
                  <a:srgbClr val="33A3DC"/>
                </a:solidFill>
              </a:rPr>
              <a:t>στην καινοτόμο επιχειρηματική δραστηριότητα.</a:t>
            </a:r>
          </a:p>
        </p:txBody>
      </p:sp>
    </p:spTree>
    <p:extLst>
      <p:ext uri="{BB962C8B-B14F-4D97-AF65-F5344CB8AC3E}">
        <p14:creationId xmlns:p14="http://schemas.microsoft.com/office/powerpoint/2010/main" xmlns="" val="2707799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72108" y="3645024"/>
            <a:ext cx="6972300" cy="1103319"/>
            <a:chOff x="2028825" y="4225526"/>
            <a:chExt cx="6972300" cy="1103319"/>
          </a:xfrm>
        </p:grpSpPr>
        <p:sp>
          <p:nvSpPr>
            <p:cNvPr id="4" name="Up Arrow 3"/>
            <p:cNvSpPr/>
            <p:nvPr/>
          </p:nvSpPr>
          <p:spPr bwMode="auto">
            <a:xfrm>
              <a:off x="2400300" y="4225526"/>
              <a:ext cx="171450" cy="838200"/>
            </a:xfrm>
            <a:prstGeom prst="upArrow">
              <a:avLst/>
            </a:prstGeom>
            <a:solidFill>
              <a:srgbClr val="404040"/>
            </a:solidFill>
            <a:ln w="25400" cap="flat" cmpd="sng" algn="ctr">
              <a:noFill/>
              <a:prstDash val="solid"/>
              <a:round/>
              <a:headEnd type="none" w="med" len="med"/>
              <a:tailEnd type="none" w="med" len="med"/>
            </a:ln>
            <a:effectLst/>
            <a:extLst/>
          </p:spPr>
          <p:txBody>
            <a:bodyPr vert="horz" wrap="square" lIns="38405" tIns="19202" rIns="38405" bIns="19202" numCol="1" rtlCol="0" anchor="t" anchorCtr="0" compatLnSpc="1">
              <a:prstTxWarp prst="textNoShape">
                <a:avLst/>
              </a:prstTxWarp>
            </a:bodyPr>
            <a:lstStyle/>
            <a:p>
              <a:pPr algn="ctr" defTabSz="384048" fontAlgn="base">
                <a:spcBef>
                  <a:spcPct val="0"/>
                </a:spcBef>
                <a:spcAft>
                  <a:spcPct val="0"/>
                </a:spcAft>
              </a:pPr>
              <a:endParaRPr lang="el-GR" sz="2400">
                <a:solidFill>
                  <a:srgbClr val="000000"/>
                </a:solidFill>
                <a:latin typeface="Thompson Modern Light" charset="0"/>
                <a:ea typeface="ヒラギノ角ゴ ProN W3" charset="0"/>
                <a:cs typeface="ヒラギノ角ゴ ProN W3" charset="0"/>
                <a:sym typeface="Thompson Modern Light" charset="0"/>
              </a:endParaRPr>
            </a:p>
          </p:txBody>
        </p:sp>
        <p:sp>
          <p:nvSpPr>
            <p:cNvPr id="7" name="Up Arrow 6"/>
            <p:cNvSpPr/>
            <p:nvPr/>
          </p:nvSpPr>
          <p:spPr bwMode="auto">
            <a:xfrm>
              <a:off x="5429250" y="4245338"/>
              <a:ext cx="171450" cy="838200"/>
            </a:xfrm>
            <a:prstGeom prst="upArrow">
              <a:avLst/>
            </a:prstGeom>
            <a:solidFill>
              <a:srgbClr val="404040"/>
            </a:solidFill>
            <a:ln w="25400" cap="flat" cmpd="sng" algn="ctr">
              <a:noFill/>
              <a:prstDash val="solid"/>
              <a:round/>
              <a:headEnd type="none" w="med" len="med"/>
              <a:tailEnd type="none" w="med" len="med"/>
            </a:ln>
            <a:effectLst/>
            <a:extLst/>
          </p:spPr>
          <p:txBody>
            <a:bodyPr vert="horz" wrap="square" lIns="38405" tIns="19202" rIns="38405" bIns="19202" numCol="1" rtlCol="0" anchor="t" anchorCtr="0" compatLnSpc="1">
              <a:prstTxWarp prst="textNoShape">
                <a:avLst/>
              </a:prstTxWarp>
            </a:bodyPr>
            <a:lstStyle/>
            <a:p>
              <a:pPr algn="ctr" defTabSz="384048" fontAlgn="base">
                <a:spcBef>
                  <a:spcPct val="0"/>
                </a:spcBef>
                <a:spcAft>
                  <a:spcPct val="0"/>
                </a:spcAft>
              </a:pPr>
              <a:endParaRPr lang="el-GR" sz="2400">
                <a:solidFill>
                  <a:srgbClr val="000000"/>
                </a:solidFill>
                <a:latin typeface="Thompson Modern Light" charset="0"/>
                <a:ea typeface="ヒラギノ角ゴ ProN W3" charset="0"/>
                <a:cs typeface="ヒラギノ角ゴ ProN W3" charset="0"/>
                <a:sym typeface="Thompson Modern Light" charset="0"/>
              </a:endParaRPr>
            </a:p>
          </p:txBody>
        </p:sp>
        <p:sp>
          <p:nvSpPr>
            <p:cNvPr id="8" name="Up Arrow 7"/>
            <p:cNvSpPr/>
            <p:nvPr/>
          </p:nvSpPr>
          <p:spPr bwMode="auto">
            <a:xfrm>
              <a:off x="8372475" y="4234670"/>
              <a:ext cx="171450" cy="838200"/>
            </a:xfrm>
            <a:prstGeom prst="upArrow">
              <a:avLst/>
            </a:prstGeom>
            <a:solidFill>
              <a:srgbClr val="404040"/>
            </a:solidFill>
            <a:ln w="25400" cap="flat" cmpd="sng" algn="ctr">
              <a:noFill/>
              <a:prstDash val="solid"/>
              <a:round/>
              <a:headEnd type="none" w="med" len="med"/>
              <a:tailEnd type="none" w="med" len="med"/>
            </a:ln>
            <a:effectLst/>
            <a:extLst/>
          </p:spPr>
          <p:txBody>
            <a:bodyPr vert="horz" wrap="square" lIns="38405" tIns="19202" rIns="38405" bIns="19202" numCol="1" rtlCol="0" anchor="t" anchorCtr="0" compatLnSpc="1">
              <a:prstTxWarp prst="textNoShape">
                <a:avLst/>
              </a:prstTxWarp>
            </a:bodyPr>
            <a:lstStyle/>
            <a:p>
              <a:pPr algn="ctr" defTabSz="384048" fontAlgn="base">
                <a:spcBef>
                  <a:spcPct val="0"/>
                </a:spcBef>
                <a:spcAft>
                  <a:spcPct val="0"/>
                </a:spcAft>
              </a:pPr>
              <a:endParaRPr lang="el-GR" sz="2400">
                <a:solidFill>
                  <a:srgbClr val="000000"/>
                </a:solidFill>
                <a:latin typeface="Thompson Modern Light" charset="0"/>
                <a:ea typeface="ヒラギノ角ゴ ProN W3" charset="0"/>
                <a:cs typeface="ヒラギノ角ゴ ProN W3" charset="0"/>
                <a:sym typeface="Thompson Modern Light" charset="0"/>
              </a:endParaRPr>
            </a:p>
          </p:txBody>
        </p:sp>
        <p:sp>
          <p:nvSpPr>
            <p:cNvPr id="5" name="TextBox 4"/>
            <p:cNvSpPr txBox="1"/>
            <p:nvPr/>
          </p:nvSpPr>
          <p:spPr>
            <a:xfrm>
              <a:off x="2028825" y="5067300"/>
              <a:ext cx="1000125" cy="223445"/>
            </a:xfrm>
            <a:prstGeom prst="rect">
              <a:avLst/>
            </a:prstGeom>
            <a:noFill/>
          </p:spPr>
          <p:txBody>
            <a:bodyPr wrap="square" lIns="38405" tIns="19202" rIns="38405" bIns="19202" rtlCol="0">
              <a:spAutoFit/>
            </a:bodyPr>
            <a:lstStyle/>
            <a:p>
              <a:r>
                <a:rPr lang="el-GR" sz="1200" dirty="0">
                  <a:solidFill>
                    <a:srgbClr val="404040"/>
                  </a:solidFill>
                  <a:latin typeface="Arial" panose="020B0604020202020204" pitchFamily="34" charset="0"/>
                  <a:cs typeface="Arial" panose="020B0604020202020204" pitchFamily="34" charset="0"/>
                </a:rPr>
                <a:t>Αξιολόγηση</a:t>
              </a:r>
            </a:p>
          </p:txBody>
        </p:sp>
        <p:sp>
          <p:nvSpPr>
            <p:cNvPr id="11" name="TextBox 10"/>
            <p:cNvSpPr txBox="1"/>
            <p:nvPr/>
          </p:nvSpPr>
          <p:spPr>
            <a:xfrm>
              <a:off x="5086350" y="5067300"/>
              <a:ext cx="1257300" cy="223445"/>
            </a:xfrm>
            <a:prstGeom prst="rect">
              <a:avLst/>
            </a:prstGeom>
            <a:noFill/>
          </p:spPr>
          <p:txBody>
            <a:bodyPr wrap="square" lIns="38405" tIns="19202" rIns="38405" bIns="19202" rtlCol="0">
              <a:spAutoFit/>
            </a:bodyPr>
            <a:lstStyle/>
            <a:p>
              <a:r>
                <a:rPr lang="el-GR" sz="1200" dirty="0">
                  <a:solidFill>
                    <a:srgbClr val="404040"/>
                  </a:solidFill>
                  <a:latin typeface="Arial" panose="020B0604020202020204" pitchFamily="34" charset="0"/>
                  <a:cs typeface="Arial" panose="020B0604020202020204" pitchFamily="34" charset="0"/>
                </a:rPr>
                <a:t>Αξιολόγηση</a:t>
              </a:r>
            </a:p>
          </p:txBody>
        </p:sp>
        <p:sp>
          <p:nvSpPr>
            <p:cNvPr id="12" name="TextBox 11"/>
            <p:cNvSpPr txBox="1"/>
            <p:nvPr/>
          </p:nvSpPr>
          <p:spPr>
            <a:xfrm>
              <a:off x="8070532" y="5105400"/>
              <a:ext cx="930593" cy="223445"/>
            </a:xfrm>
            <a:prstGeom prst="rect">
              <a:avLst/>
            </a:prstGeom>
            <a:noFill/>
          </p:spPr>
          <p:txBody>
            <a:bodyPr wrap="square" lIns="38405" tIns="19202" rIns="38405" bIns="19202" rtlCol="0">
              <a:spAutoFit/>
            </a:bodyPr>
            <a:lstStyle/>
            <a:p>
              <a:r>
                <a:rPr lang="el-GR" sz="1200" dirty="0">
                  <a:solidFill>
                    <a:srgbClr val="404040"/>
                  </a:solidFill>
                  <a:latin typeface="Arial" panose="020B0604020202020204" pitchFamily="34" charset="0"/>
                  <a:cs typeface="Arial" panose="020B0604020202020204" pitchFamily="34" charset="0"/>
                </a:rPr>
                <a:t>Αξιολόγηση</a:t>
              </a:r>
            </a:p>
          </p:txBody>
        </p:sp>
        <p:sp>
          <p:nvSpPr>
            <p:cNvPr id="13" name="TextBox 12"/>
            <p:cNvSpPr txBox="1"/>
            <p:nvPr/>
          </p:nvSpPr>
          <p:spPr>
            <a:xfrm>
              <a:off x="3546538" y="5072870"/>
              <a:ext cx="930593" cy="223445"/>
            </a:xfrm>
            <a:prstGeom prst="rect">
              <a:avLst/>
            </a:prstGeom>
            <a:noFill/>
          </p:spPr>
          <p:txBody>
            <a:bodyPr wrap="square" lIns="38405" tIns="19202" rIns="38405" bIns="19202" rtlCol="0">
              <a:spAutoFit/>
            </a:bodyPr>
            <a:lstStyle/>
            <a:p>
              <a:r>
                <a:rPr lang="el-GR" sz="1200" dirty="0">
                  <a:solidFill>
                    <a:srgbClr val="404040"/>
                  </a:solidFill>
                  <a:latin typeface="Arial" panose="020B0604020202020204" pitchFamily="34" charset="0"/>
                  <a:cs typeface="Arial" panose="020B0604020202020204" pitchFamily="34" charset="0"/>
                </a:rPr>
                <a:t>Υποστήριξη</a:t>
              </a:r>
            </a:p>
          </p:txBody>
        </p:sp>
        <p:sp>
          <p:nvSpPr>
            <p:cNvPr id="14" name="TextBox 13"/>
            <p:cNvSpPr txBox="1"/>
            <p:nvPr/>
          </p:nvSpPr>
          <p:spPr>
            <a:xfrm>
              <a:off x="6572250" y="5046216"/>
              <a:ext cx="930593" cy="223445"/>
            </a:xfrm>
            <a:prstGeom prst="rect">
              <a:avLst/>
            </a:prstGeom>
            <a:noFill/>
          </p:spPr>
          <p:txBody>
            <a:bodyPr wrap="square" lIns="38405" tIns="19202" rIns="38405" bIns="19202" rtlCol="0">
              <a:spAutoFit/>
            </a:bodyPr>
            <a:lstStyle/>
            <a:p>
              <a:r>
                <a:rPr lang="el-GR" sz="1200">
                  <a:solidFill>
                    <a:srgbClr val="404040"/>
                  </a:solidFill>
                  <a:latin typeface="Arial" panose="020B0604020202020204" pitchFamily="34" charset="0"/>
                  <a:cs typeface="Arial" panose="020B0604020202020204" pitchFamily="34" charset="0"/>
                </a:rPr>
                <a:t>Υποστήριξη</a:t>
              </a:r>
              <a:endParaRPr lang="el-GR" sz="1200" dirty="0">
                <a:solidFill>
                  <a:srgbClr val="404040"/>
                </a:solidFill>
                <a:latin typeface="Arial" panose="020B0604020202020204" pitchFamily="34" charset="0"/>
                <a:cs typeface="Arial" panose="020B0604020202020204" pitchFamily="34" charset="0"/>
              </a:endParaRPr>
            </a:p>
          </p:txBody>
        </p:sp>
        <p:cxnSp>
          <p:nvCxnSpPr>
            <p:cNvPr id="15" name="Straight Arrow Connector 14"/>
            <p:cNvCxnSpPr>
              <a:stCxn id="13" idx="3"/>
              <a:endCxn id="11" idx="1"/>
            </p:cNvCxnSpPr>
            <p:nvPr/>
          </p:nvCxnSpPr>
          <p:spPr bwMode="auto">
            <a:xfrm flipV="1">
              <a:off x="4477131" y="5179023"/>
              <a:ext cx="609219" cy="5570"/>
            </a:xfrm>
            <a:prstGeom prst="straightConnector1">
              <a:avLst/>
            </a:prstGeom>
            <a:blipFill dpi="0" rotWithShape="0">
              <a:blip r:embed="rId3" cstate="print"/>
              <a:srcRect/>
              <a:tile tx="0" ty="0" sx="100000" sy="100000" flip="none" algn="tl"/>
            </a:blipFill>
            <a:ln w="25400" cap="flat" cmpd="sng" algn="ctr">
              <a:solidFill>
                <a:srgbClr val="40404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Straight Arrow Connector 15"/>
            <p:cNvCxnSpPr/>
            <p:nvPr/>
          </p:nvCxnSpPr>
          <p:spPr bwMode="auto">
            <a:xfrm flipV="1">
              <a:off x="7448931" y="5216279"/>
              <a:ext cx="609219" cy="5570"/>
            </a:xfrm>
            <a:prstGeom prst="straightConnector1">
              <a:avLst/>
            </a:prstGeom>
            <a:blipFill dpi="0" rotWithShape="0">
              <a:blip r:embed="rId3" cstate="print"/>
              <a:srcRect/>
              <a:tile tx="0" ty="0" sx="100000" sy="100000" flip="none" algn="tl"/>
            </a:blipFill>
            <a:ln w="25400" cap="flat" cmpd="sng" algn="ctr">
              <a:solidFill>
                <a:srgbClr val="40404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Arrow Connector 18"/>
            <p:cNvCxnSpPr>
              <a:stCxn id="13" idx="1"/>
              <a:endCxn id="5" idx="3"/>
            </p:cNvCxnSpPr>
            <p:nvPr/>
          </p:nvCxnSpPr>
          <p:spPr bwMode="auto">
            <a:xfrm flipH="1" flipV="1">
              <a:off x="3028950" y="5179023"/>
              <a:ext cx="517588" cy="5570"/>
            </a:xfrm>
            <a:prstGeom prst="straightConnector1">
              <a:avLst/>
            </a:prstGeom>
            <a:blipFill dpi="0" rotWithShape="0">
              <a:blip r:embed="rId3" cstate="print"/>
              <a:srcRect/>
              <a:tile tx="0" ty="0" sx="100000" sy="100000" flip="none" algn="tl"/>
            </a:blipFill>
            <a:ln w="25400" cap="flat" cmpd="sng" algn="ctr">
              <a:solidFill>
                <a:srgbClr val="40404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1" name="Straight Arrow Connector 20"/>
            <p:cNvCxnSpPr/>
            <p:nvPr/>
          </p:nvCxnSpPr>
          <p:spPr bwMode="auto">
            <a:xfrm flipH="1" flipV="1">
              <a:off x="6018562" y="5203634"/>
              <a:ext cx="517589" cy="5570"/>
            </a:xfrm>
            <a:prstGeom prst="straightConnector1">
              <a:avLst/>
            </a:prstGeom>
            <a:blipFill dpi="0" rotWithShape="0">
              <a:blip r:embed="rId3" cstate="print"/>
              <a:srcRect/>
              <a:tile tx="0" ty="0" sx="100000" sy="100000" flip="none" algn="tl"/>
            </a:blipFill>
            <a:ln w="25400" cap="flat" cmpd="sng" algn="ctr">
              <a:solidFill>
                <a:srgbClr val="404040"/>
              </a:solidFill>
              <a:prstDash val="solid"/>
              <a:round/>
              <a:headEnd type="none" w="med" len="med"/>
              <a:tailEnd type="arrow"/>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sp>
        <p:nvSpPr>
          <p:cNvPr id="17" name="Τίτλος 1"/>
          <p:cNvSpPr txBox="1">
            <a:spLocks/>
          </p:cNvSpPr>
          <p:nvPr/>
        </p:nvSpPr>
        <p:spPr>
          <a:xfrm>
            <a:off x="457200" y="274638"/>
            <a:ext cx="8229600" cy="1143000"/>
          </a:xfrm>
          <a:prstGeom prst="rect">
            <a:avLst/>
          </a:prstGeom>
        </p:spPr>
        <p:txBody>
          <a:bodyPr/>
          <a:lstStyle>
            <a:lvl1pPr algn="r" defTabSz="914400" rtl="0" eaLnBrk="1" latinLnBrk="0" hangingPunct="1">
              <a:spcBef>
                <a:spcPct val="0"/>
              </a:spcBef>
              <a:buNone/>
              <a:defRPr sz="3000" kern="1200">
                <a:solidFill>
                  <a:srgbClr val="F7941D"/>
                </a:solidFill>
                <a:latin typeface="Arial Black" panose="020B0A04020102020204" pitchFamily="34" charset="0"/>
                <a:ea typeface="+mj-ea"/>
                <a:cs typeface="+mj-cs"/>
              </a:defRPr>
            </a:lvl1pPr>
          </a:lstStyle>
          <a:p>
            <a:r>
              <a:rPr lang="el-GR" cap="all" dirty="0" smtClean="0"/>
              <a:t>Φασεισ του προγραμματοσ</a:t>
            </a:r>
            <a:endParaRPr lang="el-GR" dirty="0"/>
          </a:p>
        </p:txBody>
      </p:sp>
      <p:sp>
        <p:nvSpPr>
          <p:cNvPr id="6" name="Rectangle 5"/>
          <p:cNvSpPr/>
          <p:nvPr/>
        </p:nvSpPr>
        <p:spPr>
          <a:xfrm>
            <a:off x="388715" y="2988220"/>
            <a:ext cx="2718048" cy="523220"/>
          </a:xfrm>
          <a:prstGeom prst="rect">
            <a:avLst/>
          </a:prstGeom>
        </p:spPr>
        <p:txBody>
          <a:bodyPr wrap="square">
            <a:spAutoFit/>
          </a:bodyPr>
          <a:lstStyle/>
          <a:p>
            <a:pPr algn="ctr"/>
            <a:r>
              <a:rPr lang="el-GR" sz="1400" b="1" dirty="0">
                <a:solidFill>
                  <a:srgbClr val="164E87"/>
                </a:solidFill>
                <a:latin typeface="Arial" pitchFamily="34" charset="0"/>
                <a:cs typeface="Arial" pitchFamily="34" charset="0"/>
              </a:rPr>
              <a:t>Call to Action, </a:t>
            </a:r>
            <a:br>
              <a:rPr lang="el-GR" sz="1400" b="1" dirty="0">
                <a:solidFill>
                  <a:srgbClr val="164E87"/>
                </a:solidFill>
                <a:latin typeface="Arial" pitchFamily="34" charset="0"/>
                <a:cs typeface="Arial" pitchFamily="34" charset="0"/>
              </a:rPr>
            </a:br>
            <a:r>
              <a:rPr lang="en-US" sz="1400" b="1" dirty="0" smtClean="0">
                <a:solidFill>
                  <a:srgbClr val="164E87"/>
                </a:solidFill>
                <a:latin typeface="Arial" pitchFamily="34" charset="0"/>
                <a:cs typeface="Arial" pitchFamily="34" charset="0"/>
              </a:rPr>
              <a:t>12</a:t>
            </a:r>
            <a:r>
              <a:rPr lang="el-GR" sz="1400" b="1" dirty="0" smtClean="0">
                <a:solidFill>
                  <a:srgbClr val="164E87"/>
                </a:solidFill>
                <a:latin typeface="Arial" pitchFamily="34" charset="0"/>
                <a:cs typeface="Arial" pitchFamily="34" charset="0"/>
              </a:rPr>
              <a:t> </a:t>
            </a:r>
            <a:r>
              <a:rPr lang="el-GR" sz="1400" b="1" dirty="0">
                <a:solidFill>
                  <a:srgbClr val="164E87"/>
                </a:solidFill>
                <a:latin typeface="Arial" pitchFamily="34" charset="0"/>
                <a:cs typeface="Arial" pitchFamily="34" charset="0"/>
              </a:rPr>
              <a:t>- 30 Σεπτεμβρίου 2017</a:t>
            </a:r>
            <a:endParaRPr lang="el-GR" sz="1400" b="1" dirty="0">
              <a:latin typeface="Arial" pitchFamily="34" charset="0"/>
              <a:cs typeface="Arial" pitchFamily="34"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82970" y="1330870"/>
            <a:ext cx="7867650" cy="1657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ctangle 9"/>
          <p:cNvSpPr/>
          <p:nvPr/>
        </p:nvSpPr>
        <p:spPr>
          <a:xfrm>
            <a:off x="2311204" y="2988220"/>
            <a:ext cx="4572000" cy="523220"/>
          </a:xfrm>
          <a:prstGeom prst="rect">
            <a:avLst/>
          </a:prstGeom>
        </p:spPr>
        <p:txBody>
          <a:bodyPr>
            <a:spAutoFit/>
          </a:bodyPr>
          <a:lstStyle/>
          <a:p>
            <a:pPr algn="ctr"/>
            <a:r>
              <a:rPr lang="en-US" sz="1400" b="1" dirty="0">
                <a:solidFill>
                  <a:srgbClr val="164E87"/>
                </a:solidFill>
                <a:latin typeface="Arial" pitchFamily="34" charset="0"/>
                <a:cs typeface="Arial" pitchFamily="34" charset="0"/>
              </a:rPr>
              <a:t>Business Model Innovation, </a:t>
            </a:r>
            <a:r>
              <a:rPr lang="el-GR" sz="1400" b="1" dirty="0">
                <a:solidFill>
                  <a:srgbClr val="164E87"/>
                </a:solidFill>
                <a:latin typeface="Arial" pitchFamily="34" charset="0"/>
                <a:cs typeface="Arial" pitchFamily="34" charset="0"/>
              </a:rPr>
              <a:t/>
            </a:r>
            <a:br>
              <a:rPr lang="el-GR" sz="1400" b="1" dirty="0">
                <a:solidFill>
                  <a:srgbClr val="164E87"/>
                </a:solidFill>
                <a:latin typeface="Arial" pitchFamily="34" charset="0"/>
                <a:cs typeface="Arial" pitchFamily="34" charset="0"/>
              </a:rPr>
            </a:br>
            <a:r>
              <a:rPr lang="el-GR" sz="1400" b="1" dirty="0">
                <a:solidFill>
                  <a:srgbClr val="164E87"/>
                </a:solidFill>
                <a:latin typeface="Arial" pitchFamily="34" charset="0"/>
                <a:cs typeface="Arial" pitchFamily="34" charset="0"/>
              </a:rPr>
              <a:t>Οκτώβριος - Δεκέμβριος 2017</a:t>
            </a:r>
            <a:endParaRPr lang="el-GR" sz="1400" b="1" dirty="0">
              <a:latin typeface="Arial" pitchFamily="34" charset="0"/>
              <a:cs typeface="Arial" pitchFamily="34" charset="0"/>
            </a:endParaRPr>
          </a:p>
        </p:txBody>
      </p:sp>
      <p:sp>
        <p:nvSpPr>
          <p:cNvPr id="18" name="Rectangle 17"/>
          <p:cNvSpPr/>
          <p:nvPr/>
        </p:nvSpPr>
        <p:spPr>
          <a:xfrm>
            <a:off x="6385356" y="2998118"/>
            <a:ext cx="2286000" cy="523220"/>
          </a:xfrm>
          <a:prstGeom prst="rect">
            <a:avLst/>
          </a:prstGeom>
        </p:spPr>
        <p:txBody>
          <a:bodyPr wrap="square">
            <a:spAutoFit/>
          </a:bodyPr>
          <a:lstStyle/>
          <a:p>
            <a:r>
              <a:rPr lang="en-US" sz="1400" b="1" dirty="0">
                <a:solidFill>
                  <a:srgbClr val="164E87"/>
                </a:solidFill>
              </a:rPr>
              <a:t>From Vision to Execution, </a:t>
            </a:r>
            <a:r>
              <a:rPr lang="el-GR" sz="1400" b="1" dirty="0">
                <a:solidFill>
                  <a:srgbClr val="164E87"/>
                </a:solidFill>
              </a:rPr>
              <a:t/>
            </a:r>
            <a:br>
              <a:rPr lang="el-GR" sz="1400" b="1" dirty="0">
                <a:solidFill>
                  <a:srgbClr val="164E87"/>
                </a:solidFill>
              </a:rPr>
            </a:br>
            <a:r>
              <a:rPr lang="el-GR" sz="1400" b="1" dirty="0">
                <a:solidFill>
                  <a:srgbClr val="164E87"/>
                </a:solidFill>
              </a:rPr>
              <a:t>Ιανουάριος - Μάρτιος </a:t>
            </a:r>
            <a:r>
              <a:rPr lang="el-GR" sz="1400" b="1" dirty="0" smtClean="0">
                <a:solidFill>
                  <a:srgbClr val="164E87"/>
                </a:solidFill>
              </a:rPr>
              <a:t>2018</a:t>
            </a:r>
            <a:endParaRPr lang="el-GR" sz="1400" b="1" dirty="0"/>
          </a:p>
        </p:txBody>
      </p:sp>
    </p:spTree>
    <p:extLst>
      <p:ext uri="{BB962C8B-B14F-4D97-AF65-F5344CB8AC3E}">
        <p14:creationId xmlns:p14="http://schemas.microsoft.com/office/powerpoint/2010/main" xmlns="" val="7204620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Φάση Α</a:t>
            </a:r>
            <a:r>
              <a:rPr lang="el-GR" dirty="0" smtClean="0"/>
              <a:t>' </a:t>
            </a:r>
            <a:br>
              <a:rPr lang="el-GR" dirty="0" smtClean="0"/>
            </a:br>
            <a:r>
              <a:rPr lang="el-GR" sz="2200" dirty="0" smtClean="0">
                <a:solidFill>
                  <a:srgbClr val="164E87"/>
                </a:solidFill>
              </a:rPr>
              <a:t>Call </a:t>
            </a:r>
            <a:r>
              <a:rPr lang="el-GR" sz="2200" dirty="0">
                <a:solidFill>
                  <a:srgbClr val="164E87"/>
                </a:solidFill>
              </a:rPr>
              <a:t>to Action, </a:t>
            </a:r>
            <a:r>
              <a:rPr lang="el-GR" sz="2200" dirty="0" smtClean="0">
                <a:solidFill>
                  <a:srgbClr val="164E87"/>
                </a:solidFill>
              </a:rPr>
              <a:t/>
            </a:r>
            <a:br>
              <a:rPr lang="el-GR" sz="2200" dirty="0" smtClean="0">
                <a:solidFill>
                  <a:srgbClr val="164E87"/>
                </a:solidFill>
              </a:rPr>
            </a:br>
            <a:r>
              <a:rPr lang="el-GR" sz="2200" dirty="0" smtClean="0">
                <a:solidFill>
                  <a:srgbClr val="164E87"/>
                </a:solidFill>
              </a:rPr>
              <a:t>12 - </a:t>
            </a:r>
            <a:r>
              <a:rPr lang="el-GR" sz="2200" dirty="0">
                <a:solidFill>
                  <a:srgbClr val="164E87"/>
                </a:solidFill>
              </a:rPr>
              <a:t>30 Σεπτεμβρίου </a:t>
            </a:r>
            <a:r>
              <a:rPr lang="el-GR" sz="2200" dirty="0" smtClean="0">
                <a:solidFill>
                  <a:srgbClr val="164E87"/>
                </a:solidFill>
              </a:rPr>
              <a:t>2017</a:t>
            </a:r>
            <a:endParaRPr lang="el-GR" sz="2200" dirty="0">
              <a:solidFill>
                <a:srgbClr val="164E87"/>
              </a:solidFill>
            </a:endParaRPr>
          </a:p>
        </p:txBody>
      </p:sp>
      <p:sp>
        <p:nvSpPr>
          <p:cNvPr id="3" name="Θέση περιεχομένου 2"/>
          <p:cNvSpPr>
            <a:spLocks noGrp="1"/>
          </p:cNvSpPr>
          <p:nvPr>
            <p:ph idx="1"/>
          </p:nvPr>
        </p:nvSpPr>
        <p:spPr>
          <a:xfrm>
            <a:off x="457200" y="1744216"/>
            <a:ext cx="8229600" cy="3701008"/>
          </a:xfrm>
        </p:spPr>
        <p:txBody>
          <a:bodyPr>
            <a:normAutofit/>
          </a:bodyPr>
          <a:lstStyle/>
          <a:p>
            <a:pPr marL="0" indent="0" algn="just">
              <a:buNone/>
            </a:pPr>
            <a:r>
              <a:rPr lang="el-GR" sz="1500" dirty="0"/>
              <a:t>Στη </a:t>
            </a:r>
            <a:r>
              <a:rPr lang="el-GR" sz="1500" b="1" dirty="0">
                <a:solidFill>
                  <a:srgbClr val="33A3DC"/>
                </a:solidFill>
              </a:rPr>
              <a:t>Φάση Α΄ (Call to Action</a:t>
            </a:r>
            <a:r>
              <a:rPr lang="el-GR" sz="1500" b="1" dirty="0" smtClean="0">
                <a:solidFill>
                  <a:srgbClr val="33A3DC"/>
                </a:solidFill>
              </a:rPr>
              <a:t>)</a:t>
            </a:r>
            <a:r>
              <a:rPr lang="el-GR" sz="1500" dirty="0" smtClean="0"/>
              <a:t>, </a:t>
            </a:r>
            <a:r>
              <a:rPr lang="el-GR" sz="1500" dirty="0"/>
              <a:t>οι συμμετέχοντες καλούνται να </a:t>
            </a:r>
            <a:r>
              <a:rPr lang="el-GR" sz="1500" b="1" dirty="0">
                <a:solidFill>
                  <a:srgbClr val="33A3DC"/>
                </a:solidFill>
              </a:rPr>
              <a:t>υποβάλουν αίτηση </a:t>
            </a:r>
            <a:r>
              <a:rPr lang="el-GR" sz="1500" dirty="0"/>
              <a:t>και να συμπληρώσουν τη </a:t>
            </a:r>
            <a:r>
              <a:rPr lang="el-GR" sz="1500" b="1" dirty="0">
                <a:solidFill>
                  <a:srgbClr val="33A3DC"/>
                </a:solidFill>
              </a:rPr>
              <a:t>σχετική φόρμα</a:t>
            </a:r>
            <a:r>
              <a:rPr lang="el-GR" sz="1500" dirty="0"/>
              <a:t>. </a:t>
            </a:r>
            <a:endParaRPr lang="el-GR" sz="1500" dirty="0" smtClean="0"/>
          </a:p>
          <a:p>
            <a:pPr marL="0" indent="0" algn="just">
              <a:buNone/>
            </a:pPr>
            <a:endParaRPr lang="el-GR" sz="1500" dirty="0" smtClean="0"/>
          </a:p>
          <a:p>
            <a:pPr marL="0" indent="0" algn="just">
              <a:buNone/>
            </a:pPr>
            <a:r>
              <a:rPr lang="el-GR" sz="1500" dirty="0" smtClean="0"/>
              <a:t>Εκτός </a:t>
            </a:r>
            <a:r>
              <a:rPr lang="el-GR" sz="1500" dirty="0"/>
              <a:t>από </a:t>
            </a:r>
            <a:r>
              <a:rPr lang="el-GR" sz="1500" b="1" dirty="0">
                <a:solidFill>
                  <a:srgbClr val="33A3DC"/>
                </a:solidFill>
              </a:rPr>
              <a:t>σχετική εμπειρία, δεξιότητες/γνώσεις</a:t>
            </a:r>
            <a:r>
              <a:rPr lang="el-GR" sz="1500" dirty="0"/>
              <a:t>, οι συμμετέχοντες καλούνται να αναφέρουν στοιχεία αναφορικά με τα κίνητρα συμμετοχής τους στον διαγωνισμό καθώς και </a:t>
            </a:r>
            <a:r>
              <a:rPr lang="el-GR" sz="1500" b="1" dirty="0">
                <a:solidFill>
                  <a:srgbClr val="33A3DC"/>
                </a:solidFill>
              </a:rPr>
              <a:t>την επιχειρηματική ιδέα που </a:t>
            </a:r>
            <a:r>
              <a:rPr lang="el-GR" sz="1500" b="1" dirty="0" smtClean="0">
                <a:solidFill>
                  <a:srgbClr val="33A3DC"/>
                </a:solidFill>
              </a:rPr>
              <a:t>αναπτύσσουν</a:t>
            </a:r>
            <a:r>
              <a:rPr lang="el-GR" sz="1500" dirty="0"/>
              <a:t>.</a:t>
            </a:r>
            <a:endParaRPr lang="el-GR" sz="1500" dirty="0" smtClean="0"/>
          </a:p>
          <a:p>
            <a:pPr marL="0" indent="0">
              <a:buNone/>
            </a:pPr>
            <a:endParaRPr lang="el-GR" sz="1500" dirty="0"/>
          </a:p>
          <a:p>
            <a:pPr marL="0" indent="0" algn="just">
              <a:buNone/>
            </a:pPr>
            <a:r>
              <a:rPr lang="el-GR" sz="1500" b="1" dirty="0" smtClean="0">
                <a:solidFill>
                  <a:srgbClr val="33A3DC"/>
                </a:solidFill>
              </a:rPr>
              <a:t>Ομάδα </a:t>
            </a:r>
            <a:r>
              <a:rPr lang="el-GR" sz="1500" b="1" dirty="0">
                <a:solidFill>
                  <a:srgbClr val="33A3DC"/>
                </a:solidFill>
              </a:rPr>
              <a:t>ειδικών θα αξιολογήσει </a:t>
            </a:r>
            <a:r>
              <a:rPr lang="el-GR" sz="1500" dirty="0"/>
              <a:t>τις αιτήσεις/προτάσεις με βάση την καινοτομία των υπηρεσιών και τα καινοτόμα στοιχεία της πρότασης, την αγορά στόχο, την ήδη υπάρχουσα δραστηριότητα, τα μέλη της ομάδας και την ωριμότητα στο προτεινόμενο πλάνο υλοποίησης. Οι ομάδες που θα διακριθούν θα προχωρήσουν στο </a:t>
            </a:r>
            <a:r>
              <a:rPr lang="el-GR" sz="1500" b="1" dirty="0">
                <a:solidFill>
                  <a:srgbClr val="33A3DC"/>
                </a:solidFill>
              </a:rPr>
              <a:t>επόμενο στάδιο.</a:t>
            </a:r>
          </a:p>
          <a:p>
            <a:endParaRPr lang="el-GR" sz="1500" dirty="0"/>
          </a:p>
        </p:txBody>
      </p:sp>
    </p:spTree>
    <p:extLst>
      <p:ext uri="{BB962C8B-B14F-4D97-AF65-F5344CB8AC3E}">
        <p14:creationId xmlns:p14="http://schemas.microsoft.com/office/powerpoint/2010/main" xmlns="" val="8048979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Φάση Β</a:t>
            </a:r>
            <a:r>
              <a:rPr lang="el-GR" dirty="0" smtClean="0"/>
              <a:t>' </a:t>
            </a:r>
            <a:br>
              <a:rPr lang="el-GR" dirty="0" smtClean="0"/>
            </a:br>
            <a:r>
              <a:rPr lang="en-US" sz="2200" dirty="0">
                <a:solidFill>
                  <a:srgbClr val="164E87"/>
                </a:solidFill>
              </a:rPr>
              <a:t>Business Model Innovation, </a:t>
            </a:r>
            <a:r>
              <a:rPr lang="el-GR" sz="2200" dirty="0">
                <a:solidFill>
                  <a:srgbClr val="164E87"/>
                </a:solidFill>
              </a:rPr>
              <a:t/>
            </a:r>
            <a:br>
              <a:rPr lang="el-GR" sz="2200" dirty="0">
                <a:solidFill>
                  <a:srgbClr val="164E87"/>
                </a:solidFill>
              </a:rPr>
            </a:br>
            <a:r>
              <a:rPr lang="el-GR" sz="2200" dirty="0">
                <a:solidFill>
                  <a:srgbClr val="164E87"/>
                </a:solidFill>
              </a:rPr>
              <a:t>Οκτώβριος - Δεκέμβριος </a:t>
            </a:r>
            <a:r>
              <a:rPr lang="el-GR" sz="2200" dirty="0" smtClean="0">
                <a:solidFill>
                  <a:srgbClr val="164E87"/>
                </a:solidFill>
              </a:rPr>
              <a:t>2017</a:t>
            </a:r>
            <a:endParaRPr lang="el-GR" sz="2200" dirty="0">
              <a:solidFill>
                <a:srgbClr val="164E87"/>
              </a:solidFill>
            </a:endParaRPr>
          </a:p>
        </p:txBody>
      </p:sp>
      <p:sp>
        <p:nvSpPr>
          <p:cNvPr id="3" name="Θέση περιεχομένου 2"/>
          <p:cNvSpPr>
            <a:spLocks noGrp="1"/>
          </p:cNvSpPr>
          <p:nvPr>
            <p:ph idx="1"/>
          </p:nvPr>
        </p:nvSpPr>
        <p:spPr>
          <a:xfrm>
            <a:off x="467544" y="1628800"/>
            <a:ext cx="8229600" cy="4525963"/>
          </a:xfrm>
        </p:spPr>
        <p:txBody>
          <a:bodyPr>
            <a:noAutofit/>
          </a:bodyPr>
          <a:lstStyle/>
          <a:p>
            <a:pPr marL="0" indent="0" algn="just">
              <a:buNone/>
            </a:pPr>
            <a:r>
              <a:rPr lang="el-GR" dirty="0"/>
              <a:t>Η </a:t>
            </a:r>
            <a:r>
              <a:rPr lang="el-GR" b="1" dirty="0">
                <a:solidFill>
                  <a:srgbClr val="33A3DC"/>
                </a:solidFill>
              </a:rPr>
              <a:t>Φάση Β’ </a:t>
            </a:r>
            <a:r>
              <a:rPr lang="el-GR" b="1" dirty="0" smtClean="0">
                <a:solidFill>
                  <a:srgbClr val="33A3DC"/>
                </a:solidFill>
              </a:rPr>
              <a:t>(Business </a:t>
            </a:r>
            <a:r>
              <a:rPr lang="el-GR" b="1" dirty="0">
                <a:solidFill>
                  <a:srgbClr val="33A3DC"/>
                </a:solidFill>
              </a:rPr>
              <a:t>Model Innovation and Design </a:t>
            </a:r>
            <a:r>
              <a:rPr lang="el-GR" b="1" dirty="0" smtClean="0">
                <a:solidFill>
                  <a:srgbClr val="33A3DC"/>
                </a:solidFill>
              </a:rPr>
              <a:t>Thinking)</a:t>
            </a:r>
            <a:r>
              <a:rPr lang="el-GR" b="1" dirty="0"/>
              <a:t> </a:t>
            </a:r>
            <a:r>
              <a:rPr lang="el-GR" dirty="0"/>
              <a:t>αφορά στην κατανόηση και σχεδιασμό των βασικών συστατικών του </a:t>
            </a:r>
            <a:r>
              <a:rPr lang="el-GR" b="1" dirty="0">
                <a:solidFill>
                  <a:srgbClr val="33A3DC"/>
                </a:solidFill>
              </a:rPr>
              <a:t>επιχειρηματικού μοντέλου </a:t>
            </a:r>
            <a:r>
              <a:rPr lang="el-GR" dirty="0"/>
              <a:t>και </a:t>
            </a:r>
            <a:r>
              <a:rPr lang="el-GR" dirty="0" smtClean="0"/>
              <a:t>του προϊόντος. </a:t>
            </a:r>
            <a:r>
              <a:rPr lang="el-GR" dirty="0"/>
              <a:t>Με βάση την επιχειρηματική ιδέα που έχουν ορίσει οι ομάδες κατά την πρώτη φάση, σχεδιάζουν με την υποστήριξη εμπειρογνωμόνων και εξειδικευμένων στελεχών το επιχειρηματικό τους μοντέλο καθώς και μία πρώτη έκδοση της υπηρεσίας (</a:t>
            </a:r>
            <a:r>
              <a:rPr lang="el-GR" b="1" dirty="0" err="1">
                <a:solidFill>
                  <a:srgbClr val="33A3DC"/>
                </a:solidFill>
              </a:rPr>
              <a:t>prototype</a:t>
            </a:r>
            <a:r>
              <a:rPr lang="el-GR" b="1" dirty="0">
                <a:solidFill>
                  <a:srgbClr val="33A3DC"/>
                </a:solidFill>
              </a:rPr>
              <a:t> ή </a:t>
            </a:r>
            <a:r>
              <a:rPr lang="el-GR" b="1" dirty="0" err="1">
                <a:solidFill>
                  <a:srgbClr val="33A3DC"/>
                </a:solidFill>
              </a:rPr>
              <a:t>mockup</a:t>
            </a:r>
            <a:r>
              <a:rPr lang="el-GR" dirty="0"/>
              <a:t>). </a:t>
            </a:r>
            <a:endParaRPr lang="en-US" dirty="0" smtClean="0"/>
          </a:p>
          <a:p>
            <a:pPr marL="0" indent="0" algn="just">
              <a:buNone/>
            </a:pPr>
            <a:r>
              <a:rPr lang="el-GR" dirty="0" smtClean="0"/>
              <a:t>Επίσης </a:t>
            </a:r>
            <a:r>
              <a:rPr lang="el-GR" dirty="0"/>
              <a:t>σ</a:t>
            </a:r>
            <a:r>
              <a:rPr lang="el-GR" dirty="0" smtClean="0"/>
              <a:t>’ αυτή </a:t>
            </a:r>
            <a:r>
              <a:rPr lang="el-GR" dirty="0"/>
              <a:t>τη φάση μπορούν να </a:t>
            </a:r>
            <a:r>
              <a:rPr lang="el-GR" b="1" dirty="0">
                <a:solidFill>
                  <a:srgbClr val="33A3DC"/>
                </a:solidFill>
              </a:rPr>
              <a:t>αναπτυχθούν νέες ομάδες από τη συνένωση υπαρχόντων</a:t>
            </a:r>
            <a:r>
              <a:rPr lang="el-GR" b="1" dirty="0"/>
              <a:t> </a:t>
            </a:r>
            <a:r>
              <a:rPr lang="el-GR" dirty="0"/>
              <a:t>ή/και συμπλήρωση με νέους</a:t>
            </a:r>
            <a:r>
              <a:rPr lang="el-GR" dirty="0" smtClean="0"/>
              <a:t>.</a:t>
            </a:r>
          </a:p>
          <a:p>
            <a:pPr marL="0" indent="0">
              <a:buNone/>
            </a:pPr>
            <a:endParaRPr lang="el-GR" dirty="0"/>
          </a:p>
          <a:p>
            <a:pPr marL="0" indent="0">
              <a:buNone/>
            </a:pPr>
            <a:r>
              <a:rPr lang="el-GR" dirty="0"/>
              <a:t>Στη Φάση Β’ οι ομάδες θα κληθούν να συμμετάσχουν σε </a:t>
            </a:r>
            <a:r>
              <a:rPr lang="el-GR" b="1" dirty="0">
                <a:solidFill>
                  <a:srgbClr val="33A3DC"/>
                </a:solidFill>
              </a:rPr>
              <a:t>εκπαιδευτικά σεμινάρια </a:t>
            </a:r>
            <a:r>
              <a:rPr lang="el-GR" dirty="0"/>
              <a:t>σε θέματα:</a:t>
            </a:r>
          </a:p>
          <a:p>
            <a:r>
              <a:rPr lang="el-GR" dirty="0"/>
              <a:t>παραγωγής καινοτόμων ιδεών (</a:t>
            </a:r>
            <a:r>
              <a:rPr lang="el-GR" dirty="0" err="1"/>
              <a:t>idea</a:t>
            </a:r>
            <a:r>
              <a:rPr lang="el-GR" dirty="0"/>
              <a:t> </a:t>
            </a:r>
            <a:r>
              <a:rPr lang="el-GR" dirty="0" err="1"/>
              <a:t>generation</a:t>
            </a:r>
            <a:r>
              <a:rPr lang="el-GR" dirty="0"/>
              <a:t> </a:t>
            </a:r>
            <a:r>
              <a:rPr lang="el-GR" dirty="0" err="1"/>
              <a:t>techniques</a:t>
            </a:r>
            <a:r>
              <a:rPr lang="el-GR" dirty="0"/>
              <a:t>)</a:t>
            </a:r>
          </a:p>
          <a:p>
            <a:r>
              <a:rPr lang="el-GR" dirty="0"/>
              <a:t>σχεδιασμού και ανάπτυξης επιχειρηματικού μοντέλου (</a:t>
            </a:r>
            <a:r>
              <a:rPr lang="el-GR" dirty="0" err="1"/>
              <a:t>business</a:t>
            </a:r>
            <a:r>
              <a:rPr lang="el-GR" dirty="0"/>
              <a:t> </a:t>
            </a:r>
            <a:r>
              <a:rPr lang="el-GR" dirty="0" err="1"/>
              <a:t>model</a:t>
            </a:r>
            <a:r>
              <a:rPr lang="el-GR" dirty="0"/>
              <a:t> </a:t>
            </a:r>
            <a:r>
              <a:rPr lang="el-GR" dirty="0" err="1"/>
              <a:t>canvas</a:t>
            </a:r>
            <a:r>
              <a:rPr lang="el-GR" dirty="0"/>
              <a:t>)</a:t>
            </a:r>
          </a:p>
          <a:p>
            <a:r>
              <a:rPr lang="el-GR" dirty="0"/>
              <a:t>ανάπτυξης πρωτοτύπου (</a:t>
            </a:r>
            <a:r>
              <a:rPr lang="el-GR" dirty="0" err="1"/>
              <a:t>mock</a:t>
            </a:r>
            <a:r>
              <a:rPr lang="el-GR" dirty="0"/>
              <a:t> </a:t>
            </a:r>
            <a:r>
              <a:rPr lang="el-GR" dirty="0" err="1"/>
              <a:t>up</a:t>
            </a:r>
            <a:r>
              <a:rPr lang="el-GR" dirty="0"/>
              <a:t> – </a:t>
            </a:r>
            <a:r>
              <a:rPr lang="el-GR" dirty="0" err="1"/>
              <a:t>rapid</a:t>
            </a:r>
            <a:r>
              <a:rPr lang="el-GR" dirty="0"/>
              <a:t> </a:t>
            </a:r>
            <a:r>
              <a:rPr lang="el-GR" dirty="0" err="1"/>
              <a:t>prototype</a:t>
            </a:r>
            <a:r>
              <a:rPr lang="el-GR" dirty="0"/>
              <a:t>)</a:t>
            </a:r>
          </a:p>
          <a:p>
            <a:r>
              <a:rPr lang="el-GR" dirty="0"/>
              <a:t>ικανότητες παρουσίασης (</a:t>
            </a:r>
            <a:r>
              <a:rPr lang="el-GR" dirty="0" err="1"/>
              <a:t>pitching</a:t>
            </a:r>
            <a:r>
              <a:rPr lang="el-GR" dirty="0"/>
              <a:t>)</a:t>
            </a:r>
          </a:p>
          <a:p>
            <a:r>
              <a:rPr lang="el-GR" dirty="0"/>
              <a:t>δημιουργία της αρχικής ομάδας σε ένα </a:t>
            </a:r>
            <a:r>
              <a:rPr lang="el-GR" dirty="0" err="1" smtClean="0"/>
              <a:t>start</a:t>
            </a:r>
            <a:r>
              <a:rPr lang="el-GR" dirty="0" smtClean="0"/>
              <a:t>-</a:t>
            </a:r>
            <a:r>
              <a:rPr lang="el-GR" dirty="0" err="1" smtClean="0"/>
              <a:t>up</a:t>
            </a:r>
            <a:endParaRPr lang="el-GR" dirty="0" smtClean="0"/>
          </a:p>
        </p:txBody>
      </p:sp>
    </p:spTree>
    <p:extLst>
      <p:ext uri="{BB962C8B-B14F-4D97-AF65-F5344CB8AC3E}">
        <p14:creationId xmlns:p14="http://schemas.microsoft.com/office/powerpoint/2010/main" xmlns="" val="2718933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Φάση </a:t>
            </a:r>
            <a:r>
              <a:rPr lang="el-GR" dirty="0" smtClean="0"/>
              <a:t>Γ'</a:t>
            </a:r>
            <a:br>
              <a:rPr lang="el-GR" dirty="0" smtClean="0"/>
            </a:br>
            <a:r>
              <a:rPr lang="en-US" sz="2200" dirty="0">
                <a:solidFill>
                  <a:srgbClr val="164E87"/>
                </a:solidFill>
              </a:rPr>
              <a:t>From Vision to Execution, </a:t>
            </a:r>
            <a:r>
              <a:rPr lang="el-GR" sz="2200" dirty="0">
                <a:solidFill>
                  <a:srgbClr val="164E87"/>
                </a:solidFill>
              </a:rPr>
              <a:t/>
            </a:r>
            <a:br>
              <a:rPr lang="el-GR" sz="2200" dirty="0">
                <a:solidFill>
                  <a:srgbClr val="164E87"/>
                </a:solidFill>
              </a:rPr>
            </a:br>
            <a:r>
              <a:rPr lang="el-GR" sz="2200" dirty="0">
                <a:solidFill>
                  <a:srgbClr val="164E87"/>
                </a:solidFill>
              </a:rPr>
              <a:t>Ιανουάριος - Μάρτιος </a:t>
            </a:r>
            <a:r>
              <a:rPr lang="el-GR" sz="2200" dirty="0" smtClean="0">
                <a:solidFill>
                  <a:srgbClr val="164E87"/>
                </a:solidFill>
              </a:rPr>
              <a:t>2018</a:t>
            </a:r>
            <a:endParaRPr lang="el-GR" sz="2200" dirty="0">
              <a:solidFill>
                <a:srgbClr val="164E87"/>
              </a:solidFill>
            </a:endParaRPr>
          </a:p>
        </p:txBody>
      </p:sp>
      <p:sp>
        <p:nvSpPr>
          <p:cNvPr id="3" name="Θέση περιεχομένου 2"/>
          <p:cNvSpPr>
            <a:spLocks noGrp="1"/>
          </p:cNvSpPr>
          <p:nvPr>
            <p:ph idx="1"/>
          </p:nvPr>
        </p:nvSpPr>
        <p:spPr/>
        <p:txBody>
          <a:bodyPr/>
          <a:lstStyle/>
          <a:p>
            <a:pPr marL="0" indent="0" algn="just">
              <a:buNone/>
            </a:pPr>
            <a:r>
              <a:rPr lang="el-GR" dirty="0"/>
              <a:t>Στη </a:t>
            </a:r>
            <a:r>
              <a:rPr lang="el-GR" b="1" dirty="0">
                <a:solidFill>
                  <a:srgbClr val="33A3DC"/>
                </a:solidFill>
              </a:rPr>
              <a:t>Φάση Γ’ (</a:t>
            </a:r>
            <a:r>
              <a:rPr lang="el-GR" b="1" dirty="0" err="1">
                <a:solidFill>
                  <a:srgbClr val="33A3DC"/>
                </a:solidFill>
              </a:rPr>
              <a:t>From</a:t>
            </a:r>
            <a:r>
              <a:rPr lang="el-GR" b="1" dirty="0">
                <a:solidFill>
                  <a:srgbClr val="33A3DC"/>
                </a:solidFill>
              </a:rPr>
              <a:t> </a:t>
            </a:r>
            <a:r>
              <a:rPr lang="el-GR" b="1" dirty="0" err="1">
                <a:solidFill>
                  <a:srgbClr val="33A3DC"/>
                </a:solidFill>
              </a:rPr>
              <a:t>Vision</a:t>
            </a:r>
            <a:r>
              <a:rPr lang="el-GR" b="1" dirty="0">
                <a:solidFill>
                  <a:srgbClr val="33A3DC"/>
                </a:solidFill>
              </a:rPr>
              <a:t> </a:t>
            </a:r>
            <a:r>
              <a:rPr lang="el-GR" b="1" dirty="0" err="1">
                <a:solidFill>
                  <a:srgbClr val="33A3DC"/>
                </a:solidFill>
              </a:rPr>
              <a:t>to</a:t>
            </a:r>
            <a:r>
              <a:rPr lang="el-GR" b="1" dirty="0">
                <a:solidFill>
                  <a:srgbClr val="33A3DC"/>
                </a:solidFill>
              </a:rPr>
              <a:t> </a:t>
            </a:r>
            <a:r>
              <a:rPr lang="el-GR" b="1" dirty="0" err="1">
                <a:solidFill>
                  <a:srgbClr val="33A3DC"/>
                </a:solidFill>
              </a:rPr>
              <a:t>Execution</a:t>
            </a:r>
            <a:r>
              <a:rPr lang="el-GR" b="1" dirty="0">
                <a:solidFill>
                  <a:srgbClr val="33A3DC"/>
                </a:solidFill>
              </a:rPr>
              <a:t>)</a:t>
            </a:r>
            <a:r>
              <a:rPr lang="el-GR" dirty="0"/>
              <a:t> οι ομάδες που τελικά προκρίνονται υποστηρίζονται περαιτέρω, σε όλα τα στάδια της επιχειρηματικής ανάπτυξης, δηλαδή </a:t>
            </a:r>
            <a:r>
              <a:rPr lang="el-GR" b="1" dirty="0">
                <a:solidFill>
                  <a:srgbClr val="33A3DC"/>
                </a:solidFill>
              </a:rPr>
              <a:t>από την ιδέα στην πραγματική υλοποίηση. </a:t>
            </a:r>
            <a:r>
              <a:rPr lang="el-GR" dirty="0"/>
              <a:t>Η </a:t>
            </a:r>
            <a:r>
              <a:rPr lang="el-GR" b="1" dirty="0">
                <a:solidFill>
                  <a:srgbClr val="33A3DC"/>
                </a:solidFill>
              </a:rPr>
              <a:t>υποστήριξη από ακαδημαϊκούς, επιστήμονες καθώς και εξειδικευμένα στελέχη</a:t>
            </a:r>
            <a:r>
              <a:rPr lang="el-GR" dirty="0"/>
              <a:t> και επιχειρηματίες (ΜΕΝΤΟΡΕΣ) καλύπτει</a:t>
            </a:r>
            <a:r>
              <a:rPr lang="el-GR" dirty="0" smtClean="0"/>
              <a:t>:</a:t>
            </a:r>
            <a:endParaRPr lang="en-US" dirty="0" smtClean="0"/>
          </a:p>
          <a:p>
            <a:pPr marL="0" indent="0" algn="just">
              <a:buNone/>
            </a:pPr>
            <a:endParaRPr lang="el-GR" dirty="0"/>
          </a:p>
          <a:p>
            <a:r>
              <a:rPr lang="el-GR" b="1" dirty="0">
                <a:solidFill>
                  <a:srgbClr val="33A3DC"/>
                </a:solidFill>
              </a:rPr>
              <a:t>τεχνογνωσία στον κλάδο </a:t>
            </a:r>
            <a:r>
              <a:rPr lang="el-GR" dirty="0"/>
              <a:t>που δραστηριοποιείται το </a:t>
            </a:r>
            <a:r>
              <a:rPr lang="el-GR" dirty="0" err="1"/>
              <a:t>start</a:t>
            </a:r>
            <a:r>
              <a:rPr lang="el-GR" dirty="0"/>
              <a:t>-</a:t>
            </a:r>
            <a:r>
              <a:rPr lang="el-GR" dirty="0" err="1"/>
              <a:t>up</a:t>
            </a:r>
            <a:endParaRPr lang="el-GR" dirty="0"/>
          </a:p>
          <a:p>
            <a:r>
              <a:rPr lang="el-GR" b="1" dirty="0">
                <a:solidFill>
                  <a:srgbClr val="33A3DC"/>
                </a:solidFill>
              </a:rPr>
              <a:t>οριζόντια υποστήριξη </a:t>
            </a:r>
            <a:r>
              <a:rPr lang="el-GR" dirty="0"/>
              <a:t>σε θέματα οργάνωσης, </a:t>
            </a:r>
            <a:r>
              <a:rPr lang="el-GR" dirty="0" smtClean="0"/>
              <a:t>μάρκετινγκ, </a:t>
            </a:r>
            <a:r>
              <a:rPr lang="el-GR" dirty="0"/>
              <a:t>χρηματοοικονομικής ανάλυσης και χρηματοδότησης, ανάπτυξης ομάδας </a:t>
            </a:r>
            <a:r>
              <a:rPr lang="el-GR" dirty="0" smtClean="0"/>
              <a:t>κ.λπ</a:t>
            </a:r>
            <a:r>
              <a:rPr lang="el-GR" dirty="0"/>
              <a:t>.</a:t>
            </a:r>
          </a:p>
          <a:p>
            <a:r>
              <a:rPr lang="el-GR" b="1" dirty="0">
                <a:solidFill>
                  <a:srgbClr val="33A3DC"/>
                </a:solidFill>
              </a:rPr>
              <a:t>τεχνική υποστήριξη </a:t>
            </a:r>
            <a:r>
              <a:rPr lang="el-GR" dirty="0"/>
              <a:t>στην ανάπτυξη του </a:t>
            </a:r>
            <a:r>
              <a:rPr lang="el-GR" dirty="0" err="1" smtClean="0"/>
              <a:t>prototype</a:t>
            </a:r>
            <a:endParaRPr lang="en-US" dirty="0" smtClean="0"/>
          </a:p>
          <a:p>
            <a:endParaRPr lang="el-GR" dirty="0"/>
          </a:p>
          <a:p>
            <a:pPr marL="0" indent="0" algn="ctr">
              <a:buNone/>
            </a:pPr>
            <a:r>
              <a:rPr lang="el-GR" sz="1600" b="1" dirty="0"/>
              <a:t>Τα μέσα υποστήριξης είναι: εκπαίδευση, καθοδήγηση και </a:t>
            </a:r>
            <a:r>
              <a:rPr lang="el-GR" sz="1600" b="1" dirty="0" err="1"/>
              <a:t>mentoring</a:t>
            </a:r>
            <a:r>
              <a:rPr lang="el-GR" sz="1600" b="1" dirty="0"/>
              <a:t>, δικτύωση, υπηρεσίες και εργαλεία ανάπτυξης.</a:t>
            </a:r>
          </a:p>
          <a:p>
            <a:pPr marL="0" indent="0">
              <a:buNone/>
            </a:pPr>
            <a:endParaRPr lang="en-US" dirty="0" smtClean="0"/>
          </a:p>
          <a:p>
            <a:pPr marL="0" indent="0" algn="just">
              <a:buNone/>
            </a:pPr>
            <a:r>
              <a:rPr lang="el-GR" dirty="0" smtClean="0"/>
              <a:t>Στο </a:t>
            </a:r>
            <a:r>
              <a:rPr lang="el-GR" dirty="0"/>
              <a:t>τέλος αυτής της φάσης, οι ομάδες καλούνται να καταθέσουν ένα ολοκληρωμένο επιχειρηματικό πλάνο και ένα πλήρως λειτουργικό </a:t>
            </a:r>
            <a:r>
              <a:rPr lang="el-GR" dirty="0" err="1"/>
              <a:t>prototype</a:t>
            </a:r>
            <a:r>
              <a:rPr lang="el-GR" dirty="0"/>
              <a:t> με στόχο να επιλεγούν τα </a:t>
            </a:r>
            <a:r>
              <a:rPr lang="el-GR" dirty="0" err="1"/>
              <a:t>start</a:t>
            </a:r>
            <a:r>
              <a:rPr lang="el-GR" dirty="0"/>
              <a:t>-</a:t>
            </a:r>
            <a:r>
              <a:rPr lang="el-GR" dirty="0" err="1"/>
              <a:t>ups</a:t>
            </a:r>
            <a:r>
              <a:rPr lang="el-GR" dirty="0"/>
              <a:t> που θα:</a:t>
            </a:r>
          </a:p>
          <a:p>
            <a:r>
              <a:rPr lang="el-GR" dirty="0"/>
              <a:t>υποστηριχθούν περαιτέρω από το </a:t>
            </a:r>
            <a:r>
              <a:rPr lang="el-GR" b="1" dirty="0">
                <a:solidFill>
                  <a:srgbClr val="33A3DC"/>
                </a:solidFill>
              </a:rPr>
              <a:t>δίκτυο και μέλη του ΤΕΕ</a:t>
            </a:r>
          </a:p>
          <a:p>
            <a:r>
              <a:rPr lang="el-GR" dirty="0"/>
              <a:t>ενταχθούν στο </a:t>
            </a:r>
            <a:r>
              <a:rPr lang="el-GR" b="1" dirty="0">
                <a:solidFill>
                  <a:srgbClr val="33A3DC"/>
                </a:solidFill>
              </a:rPr>
              <a:t>Κέντρο Στήριξης Επιχειρηματικότητας και Καινοτομίας του ΟΠΑ</a:t>
            </a:r>
            <a:r>
              <a:rPr lang="el-GR" dirty="0"/>
              <a:t/>
            </a:r>
            <a:br>
              <a:rPr lang="el-GR" dirty="0"/>
            </a:br>
            <a:endParaRPr lang="el-GR" dirty="0"/>
          </a:p>
        </p:txBody>
      </p:sp>
    </p:spTree>
    <p:extLst>
      <p:ext uri="{BB962C8B-B14F-4D97-AF65-F5344CB8AC3E}">
        <p14:creationId xmlns:p14="http://schemas.microsoft.com/office/powerpoint/2010/main" xmlns="" val="3230717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84"/>
            <a:ext cx="8229600" cy="1143000"/>
          </a:xfrm>
        </p:spPr>
        <p:txBody>
          <a:bodyPr/>
          <a:lstStyle/>
          <a:p>
            <a:r>
              <a:rPr lang="el-GR" cap="all" dirty="0"/>
              <a:t>ΑΠΑΙΤΗΣΕΙΣ </a:t>
            </a:r>
            <a:r>
              <a:rPr lang="el-GR" cap="all" dirty="0" smtClean="0"/>
              <a:t>ΠΡΟΓΡΑΜΜΑΤΟΣ</a:t>
            </a:r>
            <a:r>
              <a:rPr lang="en-US" cap="all" dirty="0" smtClean="0"/>
              <a:t> </a:t>
            </a:r>
            <a:r>
              <a:rPr lang="el-GR" cap="all" dirty="0" smtClean="0"/>
              <a:t>και κριτηρια αξιολογησησ</a:t>
            </a:r>
            <a:endParaRPr lang="el-GR" dirty="0"/>
          </a:p>
        </p:txBody>
      </p:sp>
      <p:sp>
        <p:nvSpPr>
          <p:cNvPr id="3" name="Θέση περιεχομένου 2"/>
          <p:cNvSpPr>
            <a:spLocks noGrp="1"/>
          </p:cNvSpPr>
          <p:nvPr>
            <p:ph idx="1"/>
          </p:nvPr>
        </p:nvSpPr>
        <p:spPr>
          <a:xfrm>
            <a:off x="683568" y="1379909"/>
            <a:ext cx="7704856" cy="4785395"/>
          </a:xfrm>
        </p:spPr>
        <p:txBody>
          <a:bodyPr>
            <a:normAutofit lnSpcReduction="10000"/>
          </a:bodyPr>
          <a:lstStyle/>
          <a:p>
            <a:pPr marL="0" indent="0" algn="just">
              <a:lnSpc>
                <a:spcPct val="110000"/>
              </a:lnSpc>
              <a:spcBef>
                <a:spcPts val="0"/>
              </a:spcBef>
              <a:buNone/>
            </a:pPr>
            <a:r>
              <a:rPr lang="el-GR" dirty="0"/>
              <a:t>Για τη συμμετοχή στο πρόγραμμα, οι ενδιαφερόμενοι καλούνται να καταθέσουν την ιδέα τους έως τις </a:t>
            </a:r>
            <a:r>
              <a:rPr lang="el-GR" b="1" dirty="0">
                <a:solidFill>
                  <a:srgbClr val="33A3DC"/>
                </a:solidFill>
              </a:rPr>
              <a:t>30 Σεπτεμβρίου 2017 </a:t>
            </a:r>
            <a:r>
              <a:rPr lang="el-GR" dirty="0"/>
              <a:t>αναφέροντας τα </a:t>
            </a:r>
            <a:r>
              <a:rPr lang="el-GR" dirty="0" smtClean="0"/>
              <a:t>εξής:</a:t>
            </a:r>
          </a:p>
          <a:p>
            <a:pPr>
              <a:lnSpc>
                <a:spcPct val="110000"/>
              </a:lnSpc>
              <a:spcBef>
                <a:spcPts val="0"/>
              </a:spcBef>
            </a:pPr>
            <a:r>
              <a:rPr lang="el-GR" dirty="0"/>
              <a:t>τίτλο επιχειρηματικής ιδέας/υπηρεσίας</a:t>
            </a:r>
          </a:p>
          <a:p>
            <a:pPr>
              <a:lnSpc>
                <a:spcPct val="110000"/>
              </a:lnSpc>
              <a:spcBef>
                <a:spcPts val="0"/>
              </a:spcBef>
            </a:pPr>
            <a:r>
              <a:rPr lang="el-GR" dirty="0"/>
              <a:t>πρόβλημα/ανάγκη που προσπαθεί να λύσει</a:t>
            </a:r>
          </a:p>
          <a:p>
            <a:pPr>
              <a:lnSpc>
                <a:spcPct val="110000"/>
              </a:lnSpc>
              <a:spcBef>
                <a:spcPts val="0"/>
              </a:spcBef>
            </a:pPr>
            <a:r>
              <a:rPr lang="el-GR" dirty="0"/>
              <a:t>προσφερόμενα προϊόντα/υπηρεσίες </a:t>
            </a:r>
            <a:r>
              <a:rPr lang="en-US" dirty="0"/>
              <a:t>(prototype</a:t>
            </a:r>
            <a:r>
              <a:rPr lang="el-GR" dirty="0"/>
              <a:t>, αν υπάρχει</a:t>
            </a:r>
            <a:r>
              <a:rPr lang="en-US" dirty="0"/>
              <a:t>)</a:t>
            </a:r>
            <a:endParaRPr lang="el-GR" dirty="0"/>
          </a:p>
          <a:p>
            <a:pPr>
              <a:lnSpc>
                <a:spcPct val="110000"/>
              </a:lnSpc>
              <a:spcBef>
                <a:spcPts val="0"/>
              </a:spcBef>
            </a:pPr>
            <a:r>
              <a:rPr lang="el-GR" dirty="0"/>
              <a:t>καινοτομίες και διαφοροποίηση σε σχέση με υπάρχουσες υπηρεσίες</a:t>
            </a:r>
          </a:p>
          <a:p>
            <a:pPr>
              <a:lnSpc>
                <a:spcPct val="110000"/>
              </a:lnSpc>
              <a:spcBef>
                <a:spcPts val="0"/>
              </a:spcBef>
            </a:pPr>
            <a:r>
              <a:rPr lang="el-GR" dirty="0"/>
              <a:t>αγορά-στόχος και χρήστες</a:t>
            </a:r>
          </a:p>
          <a:p>
            <a:pPr>
              <a:lnSpc>
                <a:spcPct val="110000"/>
              </a:lnSpc>
              <a:spcBef>
                <a:spcPts val="0"/>
              </a:spcBef>
            </a:pPr>
            <a:r>
              <a:rPr lang="el-GR" dirty="0"/>
              <a:t>μοντέλο εσόδων και κόστη </a:t>
            </a:r>
          </a:p>
          <a:p>
            <a:pPr>
              <a:lnSpc>
                <a:spcPct val="110000"/>
              </a:lnSpc>
              <a:spcBef>
                <a:spcPts val="0"/>
              </a:spcBef>
            </a:pPr>
            <a:r>
              <a:rPr lang="el-GR" dirty="0"/>
              <a:t>πλάνο υλοποίησης</a:t>
            </a:r>
          </a:p>
          <a:p>
            <a:pPr>
              <a:lnSpc>
                <a:spcPct val="110000"/>
              </a:lnSpc>
              <a:spcBef>
                <a:spcPts val="0"/>
              </a:spcBef>
            </a:pPr>
            <a:r>
              <a:rPr lang="el-GR" dirty="0"/>
              <a:t>στοιχεία ομάδας και εμπειρία των μελών της</a:t>
            </a:r>
          </a:p>
          <a:p>
            <a:pPr marL="0" indent="0">
              <a:lnSpc>
                <a:spcPct val="110000"/>
              </a:lnSpc>
              <a:spcBef>
                <a:spcPts val="0"/>
              </a:spcBef>
              <a:buNone/>
            </a:pPr>
            <a:endParaRPr lang="el-GR" dirty="0" smtClean="0"/>
          </a:p>
          <a:p>
            <a:pPr marL="0" indent="0" algn="just">
              <a:lnSpc>
                <a:spcPct val="110000"/>
              </a:lnSpc>
              <a:spcBef>
                <a:spcPts val="0"/>
              </a:spcBef>
              <a:buNone/>
            </a:pPr>
            <a:r>
              <a:rPr lang="el-GR" dirty="0" smtClean="0"/>
              <a:t>Με </a:t>
            </a:r>
            <a:r>
              <a:rPr lang="el-GR" dirty="0"/>
              <a:t>βάση </a:t>
            </a:r>
            <a:r>
              <a:rPr lang="el-GR" b="1" dirty="0">
                <a:solidFill>
                  <a:srgbClr val="33A3DC"/>
                </a:solidFill>
              </a:rPr>
              <a:t>συγκεκριμένα κριτήρια </a:t>
            </a:r>
            <a:r>
              <a:rPr lang="el-GR" dirty="0"/>
              <a:t>προκρίνονται από την Επιστημονική Επιτροπή στη Φάση Α’ οι καλύτερες ομάδες.</a:t>
            </a:r>
          </a:p>
          <a:p>
            <a:pPr>
              <a:lnSpc>
                <a:spcPct val="110000"/>
              </a:lnSpc>
              <a:spcBef>
                <a:spcPts val="0"/>
              </a:spcBef>
            </a:pPr>
            <a:r>
              <a:rPr lang="el-GR" dirty="0"/>
              <a:t>Την </a:t>
            </a:r>
            <a:r>
              <a:rPr lang="el-GR" b="1" dirty="0">
                <a:solidFill>
                  <a:srgbClr val="33A3DC"/>
                </a:solidFill>
              </a:rPr>
              <a:t>αξία</a:t>
            </a:r>
            <a:r>
              <a:rPr lang="el-GR" dirty="0"/>
              <a:t> που προσδίδει η ιδέα στην επίλυση συγκεκριμένων αναγκών/προκλήσεων</a:t>
            </a:r>
          </a:p>
          <a:p>
            <a:pPr>
              <a:lnSpc>
                <a:spcPct val="110000"/>
              </a:lnSpc>
              <a:spcBef>
                <a:spcPts val="0"/>
              </a:spcBef>
            </a:pPr>
            <a:r>
              <a:rPr lang="el-GR" dirty="0"/>
              <a:t>Τα </a:t>
            </a:r>
            <a:r>
              <a:rPr lang="el-GR" b="1" dirty="0">
                <a:solidFill>
                  <a:srgbClr val="33A3DC"/>
                </a:solidFill>
              </a:rPr>
              <a:t>καινοτόμα στοιχεία</a:t>
            </a:r>
            <a:r>
              <a:rPr lang="el-GR" dirty="0"/>
              <a:t> της πρότασης</a:t>
            </a:r>
          </a:p>
          <a:p>
            <a:pPr>
              <a:lnSpc>
                <a:spcPct val="110000"/>
              </a:lnSpc>
              <a:spcBef>
                <a:spcPts val="0"/>
              </a:spcBef>
            </a:pPr>
            <a:r>
              <a:rPr lang="el-GR" dirty="0"/>
              <a:t>Την </a:t>
            </a:r>
            <a:r>
              <a:rPr lang="el-GR" b="1" dirty="0">
                <a:solidFill>
                  <a:srgbClr val="33A3DC"/>
                </a:solidFill>
              </a:rPr>
              <a:t>πληρότητα </a:t>
            </a:r>
            <a:r>
              <a:rPr lang="el-GR" dirty="0"/>
              <a:t>του προτεινόμενου προϊόντος – υπηρεσίας</a:t>
            </a:r>
          </a:p>
          <a:p>
            <a:pPr>
              <a:lnSpc>
                <a:spcPct val="110000"/>
              </a:lnSpc>
              <a:spcBef>
                <a:spcPts val="0"/>
              </a:spcBef>
            </a:pPr>
            <a:r>
              <a:rPr lang="el-GR" dirty="0"/>
              <a:t>Το </a:t>
            </a:r>
            <a:r>
              <a:rPr lang="el-GR" b="1" dirty="0">
                <a:solidFill>
                  <a:srgbClr val="33A3DC"/>
                </a:solidFill>
              </a:rPr>
              <a:t>στάδιο ωριμότητας</a:t>
            </a:r>
            <a:r>
              <a:rPr lang="el-GR" dirty="0"/>
              <a:t> και το </a:t>
            </a:r>
            <a:r>
              <a:rPr lang="el-GR" b="1" dirty="0">
                <a:solidFill>
                  <a:srgbClr val="33A3DC"/>
                </a:solidFill>
              </a:rPr>
              <a:t>βαθμό υλοποίησης</a:t>
            </a:r>
            <a:r>
              <a:rPr lang="el-GR" dirty="0"/>
              <a:t> της ιδέας</a:t>
            </a:r>
          </a:p>
          <a:p>
            <a:pPr>
              <a:lnSpc>
                <a:spcPct val="110000"/>
              </a:lnSpc>
              <a:spcBef>
                <a:spcPts val="0"/>
              </a:spcBef>
            </a:pPr>
            <a:r>
              <a:rPr lang="el-GR" dirty="0"/>
              <a:t>Τις </a:t>
            </a:r>
            <a:r>
              <a:rPr lang="el-GR" b="1" dirty="0">
                <a:solidFill>
                  <a:srgbClr val="33A3DC"/>
                </a:solidFill>
              </a:rPr>
              <a:t>προοπτικές ανάπτυξης</a:t>
            </a:r>
            <a:r>
              <a:rPr lang="el-GR" dirty="0"/>
              <a:t> και τη </a:t>
            </a:r>
            <a:r>
              <a:rPr lang="el-GR" b="1" dirty="0">
                <a:solidFill>
                  <a:srgbClr val="33A3DC"/>
                </a:solidFill>
              </a:rPr>
              <a:t>βιωσιμότητα</a:t>
            </a:r>
            <a:r>
              <a:rPr lang="el-GR" dirty="0"/>
              <a:t> της υπηρεσίας</a:t>
            </a:r>
          </a:p>
          <a:p>
            <a:pPr>
              <a:lnSpc>
                <a:spcPct val="110000"/>
              </a:lnSpc>
              <a:spcBef>
                <a:spcPts val="0"/>
              </a:spcBef>
            </a:pPr>
            <a:r>
              <a:rPr lang="el-GR" dirty="0"/>
              <a:t>Την </a:t>
            </a:r>
            <a:r>
              <a:rPr lang="el-GR" b="1" dirty="0">
                <a:solidFill>
                  <a:srgbClr val="33A3DC"/>
                </a:solidFill>
              </a:rPr>
              <a:t>κοινωνικοοικονομική επίδραση</a:t>
            </a:r>
            <a:r>
              <a:rPr lang="el-GR" dirty="0"/>
              <a:t> της υπηρεσίας</a:t>
            </a:r>
          </a:p>
          <a:p>
            <a:pPr>
              <a:lnSpc>
                <a:spcPct val="110000"/>
              </a:lnSpc>
              <a:spcBef>
                <a:spcPts val="0"/>
              </a:spcBef>
            </a:pPr>
            <a:r>
              <a:rPr lang="el-GR" dirty="0"/>
              <a:t>Την αγορά – στόχο και την </a:t>
            </a:r>
            <a:r>
              <a:rPr lang="el-GR" b="1" dirty="0">
                <a:solidFill>
                  <a:srgbClr val="33A3DC"/>
                </a:solidFill>
              </a:rPr>
              <a:t>εμπειρία </a:t>
            </a:r>
            <a:r>
              <a:rPr lang="el-GR" dirty="0"/>
              <a:t>και </a:t>
            </a:r>
            <a:r>
              <a:rPr lang="el-GR" b="1" dirty="0">
                <a:solidFill>
                  <a:srgbClr val="33A3DC"/>
                </a:solidFill>
              </a:rPr>
              <a:t>συμπληρωματικότητα </a:t>
            </a:r>
            <a:r>
              <a:rPr lang="el-GR" dirty="0"/>
              <a:t>της ομάδας</a:t>
            </a:r>
          </a:p>
          <a:p>
            <a:pPr>
              <a:lnSpc>
                <a:spcPct val="110000"/>
              </a:lnSpc>
              <a:spcBef>
                <a:spcPts val="0"/>
              </a:spcBef>
            </a:pPr>
            <a:r>
              <a:rPr lang="el-GR" b="1" dirty="0">
                <a:solidFill>
                  <a:srgbClr val="33A3DC"/>
                </a:solidFill>
              </a:rPr>
              <a:t>Scalability </a:t>
            </a:r>
            <a:r>
              <a:rPr lang="el-GR" dirty="0"/>
              <a:t>του προϊόντος/υπηρεσίας</a:t>
            </a:r>
          </a:p>
          <a:p>
            <a:pPr>
              <a:lnSpc>
                <a:spcPct val="110000"/>
              </a:lnSpc>
              <a:spcBef>
                <a:spcPts val="0"/>
              </a:spcBef>
            </a:pPr>
            <a:endParaRPr lang="el-GR" dirty="0"/>
          </a:p>
        </p:txBody>
      </p:sp>
    </p:spTree>
    <p:extLst>
      <p:ext uri="{BB962C8B-B14F-4D97-AF65-F5344CB8AC3E}">
        <p14:creationId xmlns:p14="http://schemas.microsoft.com/office/powerpoint/2010/main" xmlns="" val="1836872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cap="all" dirty="0"/>
              <a:t>ΘΕΜΑΤΙΚΟΙ ΤΟΜΕΙΣ</a:t>
            </a:r>
          </a:p>
        </p:txBody>
      </p:sp>
      <p:sp>
        <p:nvSpPr>
          <p:cNvPr id="3" name="Θέση περιεχομένου 2"/>
          <p:cNvSpPr>
            <a:spLocks noGrp="1"/>
          </p:cNvSpPr>
          <p:nvPr>
            <p:ph idx="1"/>
          </p:nvPr>
        </p:nvSpPr>
        <p:spPr>
          <a:xfrm>
            <a:off x="457200" y="1340768"/>
            <a:ext cx="8229600" cy="4525963"/>
          </a:xfrm>
        </p:spPr>
        <p:txBody>
          <a:bodyPr>
            <a:normAutofit/>
          </a:bodyPr>
          <a:lstStyle/>
          <a:p>
            <a:pPr marL="0" indent="0" algn="just">
              <a:buNone/>
            </a:pPr>
            <a:r>
              <a:rPr lang="el-GR" dirty="0"/>
              <a:t>Η θεματική ταξινόμηση του πρώτου κύκλου επιμερίζεται </a:t>
            </a:r>
            <a:r>
              <a:rPr lang="el-GR" dirty="0" smtClean="0"/>
              <a:t>στις παρακάτω κατηγορίες:</a:t>
            </a:r>
            <a:endParaRPr lang="en-US" dirty="0" smtClean="0"/>
          </a:p>
          <a:p>
            <a:pPr marL="342900" indent="-342900" algn="just">
              <a:buFont typeface="+mj-lt"/>
              <a:buAutoNum type="arabicPeriod"/>
            </a:pPr>
            <a:endParaRPr lang="el-GR" dirty="0"/>
          </a:p>
          <a:p>
            <a:pPr lvl="0"/>
            <a:r>
              <a:rPr lang="el-GR" dirty="0"/>
              <a:t>Νέες </a:t>
            </a:r>
            <a:r>
              <a:rPr lang="el-GR" b="1" dirty="0">
                <a:solidFill>
                  <a:srgbClr val="33A3DC"/>
                </a:solidFill>
              </a:rPr>
              <a:t>Ενεργειακές Τεχνολογίες, </a:t>
            </a:r>
            <a:r>
              <a:rPr lang="el-GR" dirty="0"/>
              <a:t>Ανανεώσιμες Πηγές Ενέργειας και Εξοικονόμηση Ενέργειας</a:t>
            </a:r>
          </a:p>
          <a:p>
            <a:pPr lvl="0"/>
            <a:r>
              <a:rPr lang="el-GR" b="1" dirty="0">
                <a:solidFill>
                  <a:srgbClr val="33A3DC"/>
                </a:solidFill>
              </a:rPr>
              <a:t>Αειφόρες Κατασκευές, </a:t>
            </a:r>
            <a:r>
              <a:rPr lang="el-GR" dirty="0"/>
              <a:t>Κτήρια και Καινοτόμα δομικά προϊόντα</a:t>
            </a:r>
          </a:p>
          <a:p>
            <a:pPr lvl="0"/>
            <a:r>
              <a:rPr lang="el-GR" b="1" dirty="0">
                <a:solidFill>
                  <a:srgbClr val="33A3DC"/>
                </a:solidFill>
              </a:rPr>
              <a:t>Καινοτόμα προϊόντα και Προηγμένα Υλικά </a:t>
            </a:r>
            <a:r>
              <a:rPr lang="el-GR" dirty="0" smtClean="0"/>
              <a:t>(Νέα </a:t>
            </a:r>
            <a:r>
              <a:rPr lang="el-GR" dirty="0"/>
              <a:t>Χημικά Υλικά και </a:t>
            </a:r>
            <a:r>
              <a:rPr lang="el-GR" dirty="0" smtClean="0"/>
              <a:t>Νανοτεχνολογία)</a:t>
            </a:r>
            <a:endParaRPr lang="el-GR" dirty="0"/>
          </a:p>
          <a:p>
            <a:pPr lvl="0"/>
            <a:r>
              <a:rPr lang="el-GR" dirty="0" smtClean="0"/>
              <a:t>Σύγχρονες </a:t>
            </a:r>
            <a:r>
              <a:rPr lang="el-GR" dirty="0"/>
              <a:t>υποδομές και </a:t>
            </a:r>
            <a:r>
              <a:rPr lang="el-GR" b="1" dirty="0">
                <a:solidFill>
                  <a:srgbClr val="33A3DC"/>
                </a:solidFill>
              </a:rPr>
              <a:t>αυτοματισμοί παραγωγής</a:t>
            </a:r>
          </a:p>
          <a:p>
            <a:pPr lvl="0"/>
            <a:r>
              <a:rPr lang="el-GR" b="1" dirty="0">
                <a:solidFill>
                  <a:srgbClr val="33A3DC"/>
                </a:solidFill>
              </a:rPr>
              <a:t>Περιβαλλοντικές Τεχνολογίες </a:t>
            </a:r>
            <a:r>
              <a:rPr lang="el-GR" dirty="0"/>
              <a:t>και Εφαρμογές, Σύγχρονη Διαχείριση Απορριμμάτων και Αποβλήτων</a:t>
            </a:r>
          </a:p>
          <a:p>
            <a:pPr lvl="0"/>
            <a:r>
              <a:rPr lang="el-GR" dirty="0"/>
              <a:t>Τεχνολογία πληροφοριών και επικοινωνίας (</a:t>
            </a:r>
            <a:r>
              <a:rPr lang="el-GR" b="1" dirty="0">
                <a:solidFill>
                  <a:srgbClr val="33A3DC"/>
                </a:solidFill>
              </a:rPr>
              <a:t>ICT</a:t>
            </a:r>
            <a:r>
              <a:rPr lang="el-GR" dirty="0"/>
              <a:t>)</a:t>
            </a:r>
            <a:endParaRPr lang="el-GR" b="1" dirty="0">
              <a:solidFill>
                <a:srgbClr val="33A3DC"/>
              </a:solidFill>
            </a:endParaRPr>
          </a:p>
          <a:p>
            <a:pPr lvl="0"/>
            <a:r>
              <a:rPr lang="el-GR" dirty="0"/>
              <a:t>Καινοτόμες Εφαρμογές και Υπηρεσίες </a:t>
            </a:r>
            <a:r>
              <a:rPr lang="el-GR" b="1" dirty="0">
                <a:solidFill>
                  <a:srgbClr val="33A3DC"/>
                </a:solidFill>
              </a:rPr>
              <a:t>Τουρισμού και Μεταφορών </a:t>
            </a:r>
          </a:p>
          <a:p>
            <a:r>
              <a:rPr lang="el-GR" dirty="0"/>
              <a:t>Καινοτόμες Υπηρεσίες με στόχο την </a:t>
            </a:r>
            <a:r>
              <a:rPr lang="el-GR" b="1" dirty="0">
                <a:solidFill>
                  <a:srgbClr val="33A3DC"/>
                </a:solidFill>
              </a:rPr>
              <a:t>κοινωνική ανταπόδοση</a:t>
            </a:r>
          </a:p>
          <a:p>
            <a:pPr marL="0" indent="0">
              <a:buNone/>
            </a:pPr>
            <a:endParaRPr lang="el-GR" dirty="0"/>
          </a:p>
          <a:p>
            <a:pPr marL="0" indent="0" algn="just">
              <a:buNone/>
            </a:pPr>
            <a:r>
              <a:rPr lang="el-GR" dirty="0"/>
              <a:t>Για κάθε θεματική κατηγορία έχει οριστεί μια </a:t>
            </a:r>
            <a:r>
              <a:rPr lang="el-GR" b="1" dirty="0" smtClean="0">
                <a:solidFill>
                  <a:srgbClr val="33A3DC"/>
                </a:solidFill>
              </a:rPr>
              <a:t>ομάδα</a:t>
            </a:r>
            <a:r>
              <a:rPr lang="el-GR" dirty="0" smtClean="0"/>
              <a:t> </a:t>
            </a:r>
            <a:r>
              <a:rPr lang="el-GR" b="1" dirty="0">
                <a:solidFill>
                  <a:srgbClr val="33A3DC"/>
                </a:solidFill>
              </a:rPr>
              <a:t>ειδικών, επιστημόνων και μηχανικών</a:t>
            </a:r>
            <a:r>
              <a:rPr lang="el-GR" dirty="0"/>
              <a:t>, οι οποίοι αναλαμβάνουν κάθετα το mentoring κάθε start-up, καθ’ όλη τη διάρκεια της λειτουργίας τους στο πλαίσιο τoυ project. </a:t>
            </a:r>
            <a:endParaRPr lang="en-US" dirty="0" smtClean="0"/>
          </a:p>
          <a:p>
            <a:pPr marL="0" indent="0" algn="just">
              <a:buNone/>
            </a:pPr>
            <a:r>
              <a:rPr lang="el-GR" dirty="0" smtClean="0"/>
              <a:t>Παράλληλα </a:t>
            </a:r>
            <a:r>
              <a:rPr lang="el-GR" dirty="0"/>
              <a:t>μια </a:t>
            </a:r>
            <a:r>
              <a:rPr lang="el-GR" b="1" dirty="0">
                <a:solidFill>
                  <a:srgbClr val="33A3DC"/>
                </a:solidFill>
              </a:rPr>
              <a:t>ομάδα ειδικών στο μάνατζμεντ υποστηρίζει οριζόντια</a:t>
            </a:r>
            <a:r>
              <a:rPr lang="el-GR" b="1" dirty="0"/>
              <a:t> </a:t>
            </a:r>
            <a:r>
              <a:rPr lang="el-GR" dirty="0"/>
              <a:t>όλες τις παραπάνω κατηγορίες.</a:t>
            </a:r>
          </a:p>
          <a:p>
            <a:endParaRPr lang="el-GR" b="1" dirty="0">
              <a:solidFill>
                <a:srgbClr val="33A3DC"/>
              </a:solidFill>
            </a:endParaRPr>
          </a:p>
        </p:txBody>
      </p:sp>
    </p:spTree>
    <p:extLst>
      <p:ext uri="{BB962C8B-B14F-4D97-AF65-F5344CB8AC3E}">
        <p14:creationId xmlns:p14="http://schemas.microsoft.com/office/powerpoint/2010/main" xmlns="" val="282317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5806</TotalTime>
  <Words>619</Words>
  <Application>Microsoft Office PowerPoint</Application>
  <PresentationFormat>Προβολή στην οθόνη (4:3)</PresentationFormat>
  <Paragraphs>114</Paragraphs>
  <Slides>12</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Θέμα του Office</vt:lpstr>
      <vt:lpstr>Στηρίζουμε τις καινοτόμες ιδέες  Ενισχύουμε την παραγωγική σκέψη</vt:lpstr>
      <vt:lpstr>ΤO ΠΡΟΓΡΑΜΜΑ</vt:lpstr>
      <vt:lpstr>ΣΕ ΠΟΙΟΥΣ ΑΠΕΥΘΥΝΕΤΑΙ</vt:lpstr>
      <vt:lpstr>Διαφάνεια 4</vt:lpstr>
      <vt:lpstr>Φάση Α'  Call to Action,  12 - 30 Σεπτεμβρίου 2017</vt:lpstr>
      <vt:lpstr>Φάση Β'  Business Model Innovation,  Οκτώβριος - Δεκέμβριος 2017</vt:lpstr>
      <vt:lpstr>Φάση Γ' From Vision to Execution,  Ιανουάριος - Μάρτιος 2018</vt:lpstr>
      <vt:lpstr>ΑΠΑΙΤΗΣΕΙΣ ΠΡΟΓΡΑΜΜΑΤΟΣ και κριτηρια αξιολογησησ</vt:lpstr>
      <vt:lpstr>ΘΕΜΑΤΙΚΟΙ ΤΟΜΕΙΣ</vt:lpstr>
      <vt:lpstr>ΥΠΟΣΤΗΡΙΞΗ - ΒΡΑΒΕΙΑ</vt:lpstr>
      <vt:lpstr>Διαφάνεια 11</vt:lpstr>
      <vt:lpstr>Ευχαριστούμε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jdhfksdjfhdf</dc:title>
  <dc:creator>NewUser2</dc:creator>
  <cp:lastModifiedBy>karaoulanis</cp:lastModifiedBy>
  <cp:revision>68</cp:revision>
  <dcterms:created xsi:type="dcterms:W3CDTF">2017-09-01T09:58:17Z</dcterms:created>
  <dcterms:modified xsi:type="dcterms:W3CDTF">2017-09-12T12:26:10Z</dcterms:modified>
</cp:coreProperties>
</file>