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5" r:id="rId8"/>
    <p:sldId id="261" r:id="rId9"/>
    <p:sldId id="264" r:id="rId10"/>
    <p:sldId id="267" r:id="rId11"/>
    <p:sldId id="263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84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50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03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56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66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00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36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39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13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79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69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8B061-7C4D-C8E8-A975-C8EC96424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8129"/>
            <a:ext cx="9144000" cy="2651834"/>
          </a:xfrm>
        </p:spPr>
        <p:txBody>
          <a:bodyPr>
            <a:noAutofit/>
          </a:bodyPr>
          <a:lstStyle/>
          <a:p>
            <a:r>
              <a:rPr lang="fr-FR" sz="4800" b="1" dirty="0" err="1"/>
              <a:t>Becoming</a:t>
            </a:r>
            <a:r>
              <a:rPr lang="fr-FR" sz="4800" b="1" dirty="0"/>
              <a:t> an </a:t>
            </a:r>
            <a:r>
              <a:rPr lang="fr-FR" sz="4800" b="1" dirty="0" err="1"/>
              <a:t>Engineer</a:t>
            </a:r>
            <a:r>
              <a:rPr lang="fr-FR" sz="4800" b="1" dirty="0"/>
              <a:t>: </a:t>
            </a:r>
            <a:r>
              <a:rPr lang="fr-FR" sz="4400" b="1" dirty="0"/>
              <a:t/>
            </a:r>
            <a:br>
              <a:rPr lang="fr-FR" sz="4400" b="1" dirty="0"/>
            </a:br>
            <a:r>
              <a:rPr lang="fr-FR" sz="4400" b="1" dirty="0"/>
              <a:t>the </a:t>
            </a:r>
            <a:r>
              <a:rPr lang="fr-FR" sz="4400" b="1" dirty="0" err="1"/>
              <a:t>evolution</a:t>
            </a:r>
            <a:r>
              <a:rPr lang="fr-FR" sz="4400" b="1" dirty="0"/>
              <a:t> of training </a:t>
            </a:r>
            <a:r>
              <a:rPr lang="fr-FR" sz="4400" b="1" dirty="0" err="1"/>
              <a:t>methods</a:t>
            </a:r>
            <a:r>
              <a:rPr lang="fr-FR" sz="4400" b="1" dirty="0"/>
              <a:t> for </a:t>
            </a:r>
            <a:r>
              <a:rPr lang="fr-FR" sz="4400" b="1" dirty="0" err="1"/>
              <a:t>Engineers</a:t>
            </a:r>
            <a:r>
              <a:rPr lang="fr-FR" sz="4400" b="1" dirty="0"/>
              <a:t> in France, </a:t>
            </a:r>
            <a:br>
              <a:rPr lang="fr-FR" sz="4400" b="1" dirty="0"/>
            </a:br>
            <a:r>
              <a:rPr lang="fr-FR" sz="4400" b="1" dirty="0"/>
              <a:t>18th-21th century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09A92F-2C99-2D00-FA36-AD9BA53508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André </a:t>
            </a:r>
            <a:r>
              <a:rPr lang="fr-FR" dirty="0" err="1"/>
              <a:t>Grelon</a:t>
            </a:r>
            <a:endParaRPr lang="fr-FR" dirty="0"/>
          </a:p>
          <a:p>
            <a:r>
              <a:rPr lang="fr-FR" dirty="0"/>
              <a:t>Directeur d’études à l’Ecole des Hautes Etudes en Sciences Sociales, Paris</a:t>
            </a:r>
          </a:p>
        </p:txBody>
      </p:sp>
    </p:spTree>
    <p:extLst>
      <p:ext uri="{BB962C8B-B14F-4D97-AF65-F5344CB8AC3E}">
        <p14:creationId xmlns:p14="http://schemas.microsoft.com/office/powerpoint/2010/main" val="320481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0006" y="966497"/>
            <a:ext cx="9520158" cy="1049235"/>
          </a:xfrm>
        </p:spPr>
        <p:txBody>
          <a:bodyPr>
            <a:noAutofit/>
          </a:bodyPr>
          <a:lstStyle/>
          <a:p>
            <a:pPr lvl="0" algn="ctr"/>
            <a:r>
              <a:rPr lang="fr-FR" altLang="fr-FR" sz="3600" dirty="0">
                <a:latin typeface="Arial" panose="020B0604020202020204" pitchFamily="34" charset="0"/>
              </a:rPr>
              <a:t/>
            </a:r>
            <a:br>
              <a:rPr lang="fr-FR" altLang="fr-FR" sz="3600" dirty="0">
                <a:latin typeface="Arial" panose="020B0604020202020204" pitchFamily="34" charset="0"/>
              </a:rPr>
            </a:br>
            <a:r>
              <a:rPr lang="fr-FR" altLang="fr-FR" sz="4400" dirty="0" err="1">
                <a:solidFill>
                  <a:srgbClr val="1F1F1F"/>
                </a:solidFill>
                <a:latin typeface="inherit"/>
              </a:rPr>
              <a:t>Consideration</a:t>
            </a:r>
            <a:r>
              <a:rPr lang="fr-FR" altLang="fr-FR" sz="4400" dirty="0">
                <a:solidFill>
                  <a:srgbClr val="1F1F1F"/>
                </a:solidFill>
                <a:latin typeface="inherit"/>
              </a:rPr>
              <a:t> for </a:t>
            </a:r>
            <a:r>
              <a:rPr lang="fr-FR" altLang="fr-FR" sz="4400" dirty="0" err="1">
                <a:solidFill>
                  <a:srgbClr val="1F1F1F"/>
                </a:solidFill>
                <a:latin typeface="inherit"/>
              </a:rPr>
              <a:t>engineers</a:t>
            </a:r>
            <a:r>
              <a:rPr lang="fr-FR" altLang="fr-FR" sz="4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4400" dirty="0" err="1">
                <a:solidFill>
                  <a:srgbClr val="1F1F1F"/>
                </a:solidFill>
                <a:latin typeface="inherit"/>
              </a:rPr>
              <a:t>differentiated</a:t>
            </a:r>
            <a:r>
              <a:rPr lang="fr-FR" altLang="fr-FR" sz="4400" dirty="0">
                <a:solidFill>
                  <a:srgbClr val="1F1F1F"/>
                </a:solidFill>
                <a:latin typeface="inherit"/>
              </a:rPr>
              <a:t> by </a:t>
            </a:r>
            <a:r>
              <a:rPr lang="fr-FR" altLang="fr-FR" sz="4400" dirty="0" err="1">
                <a:solidFill>
                  <a:srgbClr val="1F1F1F"/>
                </a:solidFill>
                <a:latin typeface="inherit"/>
              </a:rPr>
              <a:t>gender</a:t>
            </a:r>
            <a:endParaRPr lang="fr-FR" sz="4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283561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10145" y="2016077"/>
            <a:ext cx="10410196" cy="451983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Companies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always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need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more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engineers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To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recruit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and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retain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them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they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offer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them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fairly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generous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salaries.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There are,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however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,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significant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differences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by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gender</a:t>
            </a:r>
            <a:r>
              <a:rPr lang="fr-FR" altLang="fr-FR" sz="2400" dirty="0" smtClean="0">
                <a:solidFill>
                  <a:srgbClr val="1F1F1F"/>
                </a:solidFill>
                <a:latin typeface="inherit"/>
              </a:rPr>
              <a:t>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it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is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much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better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to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be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a man to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earn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a good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salary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.</a:t>
            </a:r>
            <a:r>
              <a:rPr lang="fr-FR" altLang="fr-FR" sz="2400" dirty="0"/>
              <a:t> </a:t>
            </a:r>
            <a:endParaRPr lang="fr-FR" altLang="fr-FR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Official speeches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emphasize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the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need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to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promote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the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feminization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the profession</a:t>
            </a:r>
            <a:r>
              <a:rPr lang="fr-FR" altLang="fr-FR" sz="2400" dirty="0" smtClean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endParaRPr lang="fr-FR" altLang="fr-FR" sz="24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But persistent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gender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stereotypes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continue to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devalue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women's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capabilities</a:t>
            </a:r>
            <a:r>
              <a:rPr lang="fr-FR" altLang="fr-FR" sz="2400" dirty="0" smtClean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As a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result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, the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percentage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female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engineers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remains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altLang="fr-FR" sz="2400" dirty="0" err="1" smtClean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low</a:t>
            </a:r>
            <a:r>
              <a:rPr lang="fr-FR" altLang="fr-FR" sz="2400" dirty="0" smtClean="0">
                <a:solidFill>
                  <a:srgbClr val="1F1F1F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altLang="fr-FR" sz="2400" dirty="0" err="1" smtClean="0">
                <a:solidFill>
                  <a:srgbClr val="1F1F1F"/>
                </a:solidFill>
                <a:latin typeface="inherit" charset="0"/>
              </a:rPr>
              <a:t>While</a:t>
            </a:r>
            <a:r>
              <a:rPr lang="fr-FR" altLang="fr-FR" sz="2400" dirty="0" smtClean="0">
                <a:solidFill>
                  <a:srgbClr val="1F1F1F"/>
                </a:solidFill>
                <a:latin typeface="inherit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employers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claim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that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it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is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imperative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to train 15% more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engineers</a:t>
            </a:r>
            <a:r>
              <a:rPr lang="fr-FR" altLang="fr-FR" sz="2400" dirty="0" smtClean="0">
                <a:solidFill>
                  <a:srgbClr val="1F1F1F"/>
                </a:solidFill>
                <a:latin typeface="inherit" charset="0"/>
              </a:rPr>
              <a:t>,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they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are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depriving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themselves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of a large </a:t>
            </a:r>
            <a:r>
              <a:rPr lang="fr-FR" altLang="fr-FR" sz="2400" dirty="0" err="1">
                <a:solidFill>
                  <a:srgbClr val="1F1F1F"/>
                </a:solidFill>
                <a:latin typeface="inherit" charset="0"/>
              </a:rPr>
              <a:t>recruitment</a:t>
            </a:r>
            <a:r>
              <a:rPr lang="fr-FR" altLang="fr-FR" sz="2400" dirty="0">
                <a:solidFill>
                  <a:srgbClr val="1F1F1F"/>
                </a:solidFill>
                <a:latin typeface="inherit" charset="0"/>
              </a:rPr>
              <a:t> </a:t>
            </a:r>
            <a:r>
              <a:rPr lang="fr-FR" altLang="fr-FR" sz="2400" dirty="0" smtClean="0">
                <a:solidFill>
                  <a:srgbClr val="1F1F1F"/>
                </a:solidFill>
                <a:latin typeface="inherit" charset="0"/>
              </a:rPr>
              <a:t>pool.</a:t>
            </a:r>
            <a:r>
              <a:rPr lang="fr-FR" altLang="fr-FR" sz="2400" dirty="0" smtClean="0"/>
              <a:t> </a:t>
            </a:r>
            <a:endParaRPr lang="fr-FR" altLang="fr-FR" sz="24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rgbClr val="1F1F1F"/>
              </a:solidFill>
              <a:effectLst/>
              <a:latin typeface="inherit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-64113"/>
            <a:ext cx="284052" cy="6001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9272" y="107728"/>
            <a:ext cx="12122727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7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BF7FBD-F63B-9331-A5FD-1A4F78176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5732"/>
            <a:ext cx="10140454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FR" sz="24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meet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profound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technological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societal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changes, the engineering courses are </a:t>
            </a:r>
            <a:r>
              <a:rPr lang="fr-FR" sz="2400" dirty="0" err="1" smtClean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diversifying</a:t>
            </a:r>
            <a:r>
              <a:rPr lang="fr-FR" sz="2400" dirty="0">
                <a:solidFill>
                  <a:srgbClr val="1F1F1F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2400" dirty="0">
              <a:solidFill>
                <a:srgbClr val="1F1F1F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French engineering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schools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strive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prepare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engineers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tomorrow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meet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complex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challenges of </a:t>
            </a:r>
            <a:r>
              <a:rPr lang="fr-FR" sz="2400" dirty="0" err="1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FR" sz="2400" dirty="0">
                <a:solidFill>
                  <a:srgbClr val="1F1F1F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new century. </a:t>
            </a:r>
            <a:endParaRPr lang="fr-FR" sz="2400" dirty="0">
              <a:solidFill>
                <a:srgbClr val="1F1F1F"/>
              </a:solidFill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Future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engineers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will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have to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rethink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their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role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in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this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new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era</a:t>
            </a:r>
            <a:r>
              <a:rPr lang="fr-FR" altLang="fr-FR" sz="2400" dirty="0">
                <a:solidFill>
                  <a:srgbClr val="1F1F1F"/>
                </a:solidFill>
                <a:latin typeface="inherit"/>
              </a:rPr>
              <a:t> of the </a:t>
            </a:r>
            <a:r>
              <a:rPr lang="fr-FR" altLang="fr-FR" sz="2400" dirty="0" err="1">
                <a:solidFill>
                  <a:srgbClr val="1F1F1F"/>
                </a:solidFill>
                <a:latin typeface="inherit"/>
              </a:rPr>
              <a:t>Anthropocene</a:t>
            </a:r>
            <a:r>
              <a:rPr lang="fr-FR" altLang="fr-FR" sz="1200" dirty="0"/>
              <a:t> </a:t>
            </a:r>
            <a:endParaRPr lang="fr-FR" altLang="fr-FR" dirty="0">
              <a:latin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66404" y="620481"/>
            <a:ext cx="9598782" cy="119585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0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The </a:t>
            </a:r>
            <a:r>
              <a:rPr kumimoji="0" lang="fr-FR" altLang="fr-FR" sz="40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twenty</a:t>
            </a:r>
            <a:r>
              <a:rPr kumimoji="0" lang="fr-FR" altLang="fr-FR" sz="40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-first </a:t>
            </a:r>
            <a:r>
              <a:rPr kumimoji="0" lang="fr-FR" altLang="fr-FR" sz="40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century</a:t>
            </a:r>
            <a:r>
              <a:rPr kumimoji="0" lang="fr-FR" altLang="fr-FR" sz="40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: </a:t>
            </a:r>
            <a:br>
              <a:rPr kumimoji="0" lang="fr-FR" altLang="fr-FR" sz="40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</a:br>
            <a:r>
              <a:rPr kumimoji="0" lang="fr-FR" altLang="fr-FR" sz="40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new challenges for engineering </a:t>
            </a:r>
            <a:r>
              <a:rPr kumimoji="0" lang="fr-FR" altLang="fr-FR" sz="4000" b="0" i="0" u="none" strike="noStrike" cap="none" normalizeH="0" baseline="0" dirty="0" err="1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education</a:t>
            </a:r>
            <a:r>
              <a:rPr kumimoji="0" lang="fr-FR" alt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1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73101" y="1988618"/>
            <a:ext cx="9520158" cy="3450613"/>
          </a:xfrm>
        </p:spPr>
        <p:txBody>
          <a:bodyPr/>
          <a:lstStyle/>
          <a:p>
            <a:pPr algn="ctr"/>
            <a:r>
              <a:rPr lang="fr-FR" altLang="fr-FR" sz="1200" dirty="0" smtClean="0"/>
              <a:t> </a:t>
            </a:r>
            <a:endParaRPr lang="fr-FR" altLang="fr-FR" dirty="0">
              <a:latin typeface="Arial" panose="020B0604020202020204" pitchFamily="34" charset="0"/>
            </a:endParaRPr>
          </a:p>
          <a:p>
            <a:pPr lvl="0"/>
            <a:r>
              <a:rPr lang="fr-FR" altLang="fr-FR" sz="2800" dirty="0" err="1" smtClean="0">
                <a:solidFill>
                  <a:srgbClr val="1F1F1F"/>
                </a:solidFill>
                <a:latin typeface="inherit"/>
              </a:rPr>
              <a:t>Engineers</a:t>
            </a:r>
            <a:r>
              <a:rPr lang="fr-FR" altLang="fr-FR" sz="2800" dirty="0" smtClean="0">
                <a:solidFill>
                  <a:srgbClr val="1F1F1F"/>
                </a:solidFill>
                <a:latin typeface="inherit"/>
              </a:rPr>
              <a:t> and the French public</a:t>
            </a:r>
            <a:r>
              <a:rPr lang="fr-FR" altLang="fr-FR" sz="2800" dirty="0" smtClean="0">
                <a:latin typeface="inherit"/>
              </a:rPr>
              <a:t> </a:t>
            </a:r>
          </a:p>
          <a:p>
            <a:pPr algn="ctr"/>
            <a:r>
              <a:rPr lang="fr-FR" altLang="fr-FR" sz="2800" dirty="0" smtClean="0">
                <a:solidFill>
                  <a:srgbClr val="1F1F1F"/>
                </a:solidFill>
                <a:latin typeface="inherit"/>
              </a:rPr>
              <a:t>The </a:t>
            </a:r>
            <a:r>
              <a:rPr lang="fr-FR" altLang="fr-FR" sz="2800" dirty="0" err="1" smtClean="0">
                <a:solidFill>
                  <a:srgbClr val="1F1F1F"/>
                </a:solidFill>
                <a:latin typeface="inherit"/>
              </a:rPr>
              <a:t>complex</a:t>
            </a:r>
            <a:r>
              <a:rPr lang="fr-FR" altLang="fr-FR" sz="2800" dirty="0" smtClean="0">
                <a:solidFill>
                  <a:srgbClr val="1F1F1F"/>
                </a:solidFill>
                <a:latin typeface="inherit"/>
              </a:rPr>
              <a:t> world of the </a:t>
            </a:r>
            <a:r>
              <a:rPr lang="fr-FR" altLang="fr-FR" sz="2800" dirty="0" err="1" smtClean="0">
                <a:solidFill>
                  <a:srgbClr val="1F1F1F"/>
                </a:solidFill>
                <a:latin typeface="inherit"/>
              </a:rPr>
              <a:t>professional</a:t>
            </a:r>
            <a:r>
              <a:rPr lang="fr-FR" altLang="fr-FR" sz="2800" dirty="0" smtClean="0">
                <a:solidFill>
                  <a:srgbClr val="1F1F1F"/>
                </a:solidFill>
                <a:latin typeface="inherit"/>
              </a:rPr>
              <a:t> engineering group</a:t>
            </a:r>
          </a:p>
          <a:p>
            <a:r>
              <a:rPr lang="fr-FR" sz="2800" dirty="0" err="1" smtClean="0">
                <a:latin typeface="inherit"/>
              </a:rPr>
              <a:t>Universities</a:t>
            </a:r>
            <a:r>
              <a:rPr lang="fr-FR" sz="2800" dirty="0" smtClean="0">
                <a:latin typeface="inherit"/>
              </a:rPr>
              <a:t> </a:t>
            </a:r>
            <a:r>
              <a:rPr lang="fr-FR" sz="2800" dirty="0">
                <a:latin typeface="inherit"/>
              </a:rPr>
              <a:t>versus « Grandes Ecoles »</a:t>
            </a:r>
          </a:p>
          <a:p>
            <a:r>
              <a:rPr lang="fr-FR" altLang="fr-FR" sz="2800" dirty="0" smtClean="0">
                <a:solidFill>
                  <a:srgbClr val="1F1F1F"/>
                </a:solidFill>
                <a:latin typeface="inherit"/>
              </a:rPr>
              <a:t>There </a:t>
            </a:r>
            <a:r>
              <a:rPr lang="fr-FR" altLang="fr-FR" sz="2800" dirty="0">
                <a:solidFill>
                  <a:srgbClr val="1F1F1F"/>
                </a:solidFill>
                <a:latin typeface="inherit"/>
              </a:rPr>
              <a:t>are </a:t>
            </a:r>
            <a:r>
              <a:rPr lang="fr-FR" altLang="fr-FR" sz="2800" dirty="0" err="1">
                <a:solidFill>
                  <a:srgbClr val="1F1F1F"/>
                </a:solidFill>
                <a:latin typeface="inherit"/>
              </a:rPr>
              <a:t>still</a:t>
            </a:r>
            <a:r>
              <a:rPr lang="fr-FR" altLang="fr-FR" sz="28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800" dirty="0" err="1">
                <a:solidFill>
                  <a:srgbClr val="1F1F1F"/>
                </a:solidFill>
                <a:latin typeface="inherit"/>
              </a:rPr>
              <a:t>engineers</a:t>
            </a:r>
            <a:r>
              <a:rPr lang="fr-FR" altLang="fr-FR" sz="28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fr-FR" altLang="fr-FR" sz="2800" dirty="0" err="1">
                <a:solidFill>
                  <a:srgbClr val="1F1F1F"/>
                </a:solidFill>
                <a:latin typeface="inherit"/>
              </a:rPr>
              <a:t>without</a:t>
            </a:r>
            <a:r>
              <a:rPr lang="fr-FR" altLang="fr-FR" sz="2800" dirty="0">
                <a:solidFill>
                  <a:srgbClr val="1F1F1F"/>
                </a:solidFill>
                <a:latin typeface="inherit"/>
              </a:rPr>
              <a:t> a </a:t>
            </a:r>
            <a:r>
              <a:rPr lang="fr-FR" altLang="fr-FR" sz="2800" dirty="0" err="1">
                <a:solidFill>
                  <a:srgbClr val="1F1F1F"/>
                </a:solidFill>
                <a:latin typeface="inherit"/>
              </a:rPr>
              <a:t>diploma</a:t>
            </a:r>
            <a:r>
              <a:rPr lang="fr-FR" altLang="fr-FR" sz="2800" dirty="0">
                <a:solidFill>
                  <a:srgbClr val="1F1F1F"/>
                </a:solidFill>
                <a:latin typeface="inherit"/>
              </a:rPr>
              <a:t>!</a:t>
            </a:r>
            <a:r>
              <a:rPr lang="fr-FR" altLang="fr-FR" sz="1200" dirty="0"/>
              <a:t> </a:t>
            </a:r>
            <a:endParaRPr lang="fr-FR" altLang="fr-FR" dirty="0">
              <a:latin typeface="Arial" panose="020B0604020202020204" pitchFamily="34" charset="0"/>
            </a:endParaRPr>
          </a:p>
          <a:p>
            <a:pPr lvl="0" algn="ctr"/>
            <a:endParaRPr lang="fr-FR" altLang="fr-FR" sz="2800" dirty="0">
              <a:latin typeface="inherit"/>
            </a:endParaRPr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34696" y="669656"/>
            <a:ext cx="5710794" cy="131896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r-FR" altLang="fr-FR" sz="4400" dirty="0">
                <a:solidFill>
                  <a:srgbClr val="1F1F1F"/>
                </a:solidFill>
                <a:latin typeface="inherit"/>
              </a:rPr>
              <a:t>A few </a:t>
            </a:r>
            <a:r>
              <a:rPr lang="fr-FR" altLang="fr-FR" sz="4400" dirty="0" err="1">
                <a:solidFill>
                  <a:srgbClr val="1F1F1F"/>
                </a:solidFill>
                <a:latin typeface="inherit"/>
              </a:rPr>
              <a:t>words</a:t>
            </a:r>
            <a:r>
              <a:rPr lang="fr-FR" altLang="fr-FR" sz="4400" dirty="0">
                <a:solidFill>
                  <a:srgbClr val="1F1F1F"/>
                </a:solidFill>
                <a:latin typeface="inherit"/>
              </a:rPr>
              <a:t> to finish…</a:t>
            </a:r>
            <a:r>
              <a:rPr lang="fr-FR" altLang="fr-FR" sz="4400" dirty="0">
                <a:latin typeface="Arial" panose="020B0604020202020204" pitchFamily="34" charset="0"/>
              </a:rPr>
              <a:t/>
            </a:r>
            <a:br>
              <a:rPr lang="fr-FR" altLang="fr-FR" sz="4400" dirty="0">
                <a:latin typeface="Arial" panose="020B0604020202020204" pitchFamily="34" charset="0"/>
              </a:rPr>
            </a:br>
            <a:endParaRPr kumimoji="0" lang="fr-FR" alt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429491" y="348487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757237" y="590231"/>
            <a:ext cx="110608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164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FEC32-7660-B855-AE3D-F6BC3EAE5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BF7FBD-F63B-9331-A5FD-1A4F78176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sz="4400" dirty="0" err="1"/>
              <a:t>Thank</a:t>
            </a:r>
            <a:r>
              <a:rPr lang="fr-FR" sz="4400" dirty="0"/>
              <a:t> </a:t>
            </a:r>
            <a:r>
              <a:rPr lang="fr-FR" sz="4400" dirty="0" err="1"/>
              <a:t>you</a:t>
            </a:r>
            <a:r>
              <a:rPr lang="fr-FR" sz="4400" dirty="0"/>
              <a:t> for </a:t>
            </a:r>
            <a:r>
              <a:rPr lang="fr-FR" sz="4400" dirty="0" err="1"/>
              <a:t>your</a:t>
            </a:r>
            <a:r>
              <a:rPr lang="fr-FR" sz="4400" dirty="0"/>
              <a:t> attention !</a:t>
            </a:r>
          </a:p>
        </p:txBody>
      </p:sp>
    </p:spTree>
    <p:extLst>
      <p:ext uri="{BB962C8B-B14F-4D97-AF65-F5344CB8AC3E}">
        <p14:creationId xmlns:p14="http://schemas.microsoft.com/office/powerpoint/2010/main" val="283541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48A5F-FAED-4229-3768-24C53E6C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464235"/>
            <a:ext cx="9520158" cy="1389520"/>
          </a:xfrm>
        </p:spPr>
        <p:txBody>
          <a:bodyPr>
            <a:noAutofit/>
          </a:bodyPr>
          <a:lstStyle/>
          <a:p>
            <a:r>
              <a:rPr lang="fr-FR" sz="4400" dirty="0"/>
              <a:t>The 18th century : the first « Grandes écoles » for the State (I)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A077AE-DA58-1CE1-F330-F3EDC0DE5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7273"/>
            <a:ext cx="10515600" cy="4249689"/>
          </a:xfrm>
        </p:spPr>
        <p:txBody>
          <a:bodyPr/>
          <a:lstStyle/>
          <a:p>
            <a:r>
              <a:rPr lang="fr-FR" sz="1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fr-FR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military</a:t>
            </a:r>
            <a:r>
              <a:rPr lang="fr-FR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schools</a:t>
            </a:r>
            <a:r>
              <a:rPr lang="fr-FR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3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endParaRPr lang="fr-FR" sz="36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fr-FR" sz="3600" dirty="0">
              <a:solidFill>
                <a:srgbClr val="1F1F1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172</a:t>
            </a:r>
            <a:r>
              <a:rPr lang="fr-FR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:</a:t>
            </a:r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Artillery</a:t>
            </a:r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fr-FR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1748:  </a:t>
            </a:r>
            <a:r>
              <a:rPr lang="fr-FR" sz="3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Military</a:t>
            </a:r>
            <a:r>
              <a:rPr lang="fr-FR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smtClean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Engineering </a:t>
            </a:r>
            <a:r>
              <a:rPr lang="fr-FR" sz="3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fr-FR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600" dirty="0" smtClean="0">
              <a:solidFill>
                <a:srgbClr val="1F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fr-FR" sz="3600" dirty="0" smtClean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1765 </a:t>
            </a:r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Royal </a:t>
            </a:r>
            <a:r>
              <a:rPr lang="fr-FR" sz="36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36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Ship</a:t>
            </a:r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-building </a:t>
            </a:r>
            <a:r>
              <a:rPr lang="fr-FR" sz="36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engineers</a:t>
            </a:r>
            <a:r>
              <a:rPr lang="fr-FR" sz="3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19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D538A9-EFD2-65AB-7BE7-1EBB2F190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400" dirty="0"/>
              <a:t>The 18th century : the first « Grandes écoles » for the State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516E2C-F430-2648-14AC-D9C4C2A51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civilian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schools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endParaRPr 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fr-FR" sz="4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1747,  </a:t>
            </a:r>
            <a:r>
              <a:rPr lang="fr-FR" sz="4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lang="fr-FR" sz="4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Bridges and </a:t>
            </a:r>
            <a:r>
              <a:rPr lang="fr-FR" sz="4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Roads</a:t>
            </a:r>
            <a:r>
              <a:rPr lang="fr-FR" sz="4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(Paris)</a:t>
            </a:r>
          </a:p>
          <a:p>
            <a:pPr lvl="1"/>
            <a:r>
              <a:rPr lang="fr-FR" sz="40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1783, Mining </a:t>
            </a:r>
            <a:r>
              <a:rPr lang="fr-FR" sz="4000" dirty="0" err="1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fr-FR" sz="40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(Paris)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25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B75FD2-C4CF-FAE8-3030-A83DCC7C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225083"/>
            <a:ext cx="9520158" cy="1055077"/>
          </a:xfrm>
        </p:spPr>
        <p:txBody>
          <a:bodyPr>
            <a:normAutofit/>
          </a:bodyPr>
          <a:lstStyle/>
          <a:p>
            <a:r>
              <a:rPr lang="fr-FR" sz="4400" dirty="0"/>
              <a:t>The French Revolution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1294B8-4D78-6252-9C45-F43F0EDCF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294" y="1856935"/>
            <a:ext cx="10466363" cy="4320028"/>
          </a:xfrm>
        </p:spPr>
        <p:txBody>
          <a:bodyPr>
            <a:normAutofit lnSpcReduction="10000"/>
          </a:bodyPr>
          <a:lstStyle/>
          <a:p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1793, all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universities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abolished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During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whole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century, France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will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not have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universities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1794</a:t>
            </a:r>
            <a:r>
              <a:rPr lang="fr-FR" sz="2400" dirty="0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new institution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created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the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Polytechnic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School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which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provide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scientific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all future state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engineers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old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engineering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schools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maintained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as application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schools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the Ecole Polytechnique.</a:t>
            </a:r>
          </a:p>
          <a:p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1794 :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Conservatory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Arts and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Crafts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giving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free science and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technology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courses to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various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trade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professionals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fr-FR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igher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reconstituted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into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professional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academic</a:t>
            </a:r>
            <a:r>
              <a:rPr lang="fr-FR" sz="2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faculties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09073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5C0196-6E48-3E48-42AE-E0520A4D8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506438"/>
            <a:ext cx="9520158" cy="914400"/>
          </a:xfrm>
        </p:spPr>
        <p:txBody>
          <a:bodyPr>
            <a:normAutofit/>
          </a:bodyPr>
          <a:lstStyle/>
          <a:p>
            <a:r>
              <a:rPr lang="fr-FR" sz="4400" dirty="0"/>
              <a:t>The first </a:t>
            </a:r>
            <a:r>
              <a:rPr lang="fr-FR" sz="4400" dirty="0" err="1"/>
              <a:t>third</a:t>
            </a:r>
            <a:r>
              <a:rPr lang="fr-FR" sz="4400" dirty="0"/>
              <a:t> of the 19th century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FE797D-25EB-27B3-5F80-74D4F7ED6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228" y="2015732"/>
            <a:ext cx="9760626" cy="4037749"/>
          </a:xfrm>
        </p:spPr>
        <p:txBody>
          <a:bodyPr>
            <a:normAutofit lnSpcReduction="10000"/>
          </a:bodyPr>
          <a:lstStyle/>
          <a:p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Industrial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development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increased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need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specialists</a:t>
            </a:r>
            <a:endParaRPr lang="fr-FR" sz="2800" dirty="0">
              <a:solidFill>
                <a:srgbClr val="1F1F1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600" dirty="0">
                <a:solidFill>
                  <a:srgbClr val="1F1F1F"/>
                </a:solidFill>
                <a:latin typeface="Times New Roman" panose="02020603050405020304" pitchFamily="18" charset="0"/>
              </a:rPr>
              <a:t>1829 : 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Central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School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Arts and Manufactures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opened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Paris</a:t>
            </a:r>
          </a:p>
          <a:p>
            <a:pPr lvl="1"/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private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establishment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dedicated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industrial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science to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developed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the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industrial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world</a:t>
            </a:r>
          </a:p>
          <a:p>
            <a:pPr lvl="1"/>
            <a:r>
              <a:rPr lang="fr-FR" sz="2600" dirty="0" err="1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t’s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aim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train civil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engineers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factory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managers,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educated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capitalists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as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well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as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teachers</a:t>
            </a:r>
            <a:endParaRPr lang="fr-FR" sz="26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/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School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awards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diploma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civil engineering of arts and </a:t>
            </a:r>
            <a:r>
              <a:rPr lang="fr-FR" sz="2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manufacturing</a:t>
            </a:r>
            <a:r>
              <a:rPr lang="fr-FR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t</a:t>
            </a:r>
            <a:r>
              <a:rPr lang="fr-FR" sz="2600" dirty="0">
                <a:solidFill>
                  <a:srgbClr val="1F1F1F"/>
                </a:solidFill>
                <a:latin typeface="Times New Roman" panose="02020603050405020304" pitchFamily="18" charset="0"/>
              </a:rPr>
              <a:t>he first </a:t>
            </a:r>
            <a:r>
              <a:rPr lang="fr-FR" sz="2600" dirty="0" err="1">
                <a:solidFill>
                  <a:srgbClr val="1F1F1F"/>
                </a:solidFill>
                <a:latin typeface="Times New Roman" panose="02020603050405020304" pitchFamily="18" charset="0"/>
              </a:rPr>
              <a:t>diploma</a:t>
            </a:r>
            <a:r>
              <a:rPr lang="fr-FR" sz="2600" dirty="0">
                <a:solidFill>
                  <a:srgbClr val="1F1F1F"/>
                </a:solidFill>
                <a:latin typeface="Times New Roman" panose="02020603050405020304" pitchFamily="18" charset="0"/>
              </a:rPr>
              <a:t> of engineering in France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381733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5739C-F89C-CD03-69EE-4CC4492ED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400" dirty="0"/>
              <a:t>The Association of Civil </a:t>
            </a:r>
            <a:r>
              <a:rPr lang="fr-FR" sz="4400" dirty="0" err="1"/>
              <a:t>Engineers</a:t>
            </a:r>
            <a:r>
              <a:rPr lang="fr-FR" sz="4400" dirty="0"/>
              <a:t> of France (1848)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95A76A-EF0B-D3BF-6F7A-11BEC0789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009" y="2015732"/>
            <a:ext cx="10013845" cy="3450613"/>
          </a:xfrm>
        </p:spPr>
        <p:txBody>
          <a:bodyPr>
            <a:normAutofit fontScale="85000" lnSpcReduction="10000"/>
          </a:bodyPr>
          <a:lstStyle/>
          <a:p>
            <a:r>
              <a:rPr lang="fr-F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graduates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Ecole centrale as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well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self-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taught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people</a:t>
            </a:r>
          </a:p>
          <a:p>
            <a:endParaRPr lang="fr-FR" sz="26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Engineers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themselves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a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professional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group </a:t>
            </a:r>
          </a:p>
          <a:p>
            <a:endParaRPr lang="fr-FR" sz="30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Europe,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countries are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equipping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themselves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institutions of the </a:t>
            </a:r>
            <a:r>
              <a:rPr lang="fr-FR" sz="30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same</a:t>
            </a:r>
            <a:r>
              <a:rPr lang="fr-FR" sz="30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type</a:t>
            </a:r>
            <a:r>
              <a:rPr lang="fr-FR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15696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BF320C-4C4E-B772-6501-246D8FDA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1896 : The </a:t>
            </a:r>
            <a:r>
              <a:rPr lang="fr-FR" sz="4400" dirty="0" err="1"/>
              <a:t>renewal</a:t>
            </a:r>
            <a:r>
              <a:rPr lang="fr-FR" sz="4400" dirty="0"/>
              <a:t> of the </a:t>
            </a:r>
            <a:r>
              <a:rPr lang="fr-FR" sz="4400" dirty="0" err="1"/>
              <a:t>universities</a:t>
            </a:r>
            <a:r>
              <a:rPr lang="fr-FR" sz="4400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B8E0D9-C310-7EDD-7A85-E9EE7AC6D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405575"/>
            <a:ext cx="10028947" cy="3060770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IIId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Republic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establishes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16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universities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spread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across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all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regions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France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group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various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faculties</a:t>
            </a:r>
            <a:endParaRPr lang="fr-FR" sz="40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cience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faculties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open engineering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schools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specializing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different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disciplines (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electricity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chemistry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mechanics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on)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7171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446100-C1CB-09B2-DC51-573FCFD03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fr-FR" sz="4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economic</a:t>
            </a:r>
            <a:r>
              <a:rPr lang="fr-FR" sz="4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crisis</a:t>
            </a:r>
            <a:r>
              <a:rPr lang="fr-FR" sz="4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</a:t>
            </a:r>
            <a:r>
              <a:rPr lang="fr-FR" sz="44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early</a:t>
            </a:r>
            <a:r>
              <a:rPr lang="fr-FR" sz="44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1930s</a:t>
            </a:r>
            <a:endParaRPr lang="fr-FR" sz="4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9BDA52-C164-6C82-333F-E6DA85F7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15732"/>
            <a:ext cx="10353822" cy="3450613"/>
          </a:xfrm>
        </p:spPr>
        <p:txBody>
          <a:bodyPr>
            <a:normAutofit fontScale="25000" lnSpcReduction="20000"/>
          </a:bodyPr>
          <a:lstStyle/>
          <a:p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Engineering associations and unions are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demanding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protection for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profession</a:t>
            </a:r>
          </a:p>
          <a:p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1934, a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law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established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protection of the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title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graduate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engineer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Only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authorized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training establishments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able to issue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title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for the non-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graduates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law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provides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 the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possibility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taking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 exam to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obtain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title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state-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certified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engineer</a:t>
            </a:r>
            <a:r>
              <a:rPr lang="fr-FR" sz="9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fr-FR" sz="9600" dirty="0">
                <a:solidFill>
                  <a:srgbClr val="1F1F1F"/>
                </a:solidFill>
                <a:latin typeface="Times New Roman" panose="02020603050405020304" pitchFamily="18" charset="0"/>
              </a:rPr>
              <a:t>This </a:t>
            </a:r>
            <a:r>
              <a:rPr lang="fr-FR" sz="9600" dirty="0" err="1">
                <a:solidFill>
                  <a:srgbClr val="1F1F1F"/>
                </a:solidFill>
                <a:latin typeface="Times New Roman" panose="02020603050405020304" pitchFamily="18" charset="0"/>
              </a:rPr>
              <a:t>law</a:t>
            </a:r>
            <a:r>
              <a:rPr lang="fr-FR" sz="9600" dirty="0">
                <a:solidFill>
                  <a:srgbClr val="1F1F1F"/>
                </a:solidFill>
                <a:latin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latin typeface="Times New Roman" panose="02020603050405020304" pitchFamily="18" charset="0"/>
              </a:rPr>
              <a:t>is</a:t>
            </a:r>
            <a:r>
              <a:rPr lang="fr-FR" sz="9600" dirty="0">
                <a:solidFill>
                  <a:srgbClr val="1F1F1F"/>
                </a:solidFill>
                <a:latin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latin typeface="Times New Roman" panose="02020603050405020304" pitchFamily="18" charset="0"/>
              </a:rPr>
              <a:t>still</a:t>
            </a:r>
            <a:r>
              <a:rPr lang="fr-FR" sz="9600" dirty="0">
                <a:solidFill>
                  <a:srgbClr val="1F1F1F"/>
                </a:solidFill>
                <a:latin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latin typeface="Times New Roman" panose="02020603050405020304" pitchFamily="18" charset="0"/>
              </a:rPr>
              <a:t>existing</a:t>
            </a:r>
            <a:r>
              <a:rPr lang="fr-FR" sz="9600" dirty="0">
                <a:solidFill>
                  <a:srgbClr val="1F1F1F"/>
                </a:solidFill>
                <a:latin typeface="Times New Roman" panose="02020603050405020304" pitchFamily="18" charset="0"/>
              </a:rPr>
              <a:t> </a:t>
            </a:r>
            <a:r>
              <a:rPr lang="fr-FR" sz="9600" dirty="0" err="1">
                <a:solidFill>
                  <a:srgbClr val="1F1F1F"/>
                </a:solidFill>
                <a:latin typeface="Times New Roman" panose="02020603050405020304" pitchFamily="18" charset="0"/>
              </a:rPr>
              <a:t>under</a:t>
            </a:r>
            <a:r>
              <a:rPr lang="fr-FR" sz="9600" dirty="0">
                <a:solidFill>
                  <a:srgbClr val="1F1F1F"/>
                </a:solidFill>
                <a:latin typeface="Times New Roman" panose="02020603050405020304" pitchFamily="18" charset="0"/>
              </a:rPr>
              <a:t> the supervision of the Ministry of </a:t>
            </a:r>
            <a:r>
              <a:rPr lang="fr-FR" sz="9600" dirty="0" err="1">
                <a:solidFill>
                  <a:srgbClr val="1F1F1F"/>
                </a:solidFill>
                <a:latin typeface="Times New Roman" panose="02020603050405020304" pitchFamily="18" charset="0"/>
              </a:rPr>
              <a:t>Higher</a:t>
            </a:r>
            <a:r>
              <a:rPr lang="fr-FR" sz="9600" dirty="0">
                <a:solidFill>
                  <a:srgbClr val="1F1F1F"/>
                </a:solidFill>
                <a:latin typeface="Times New Roman" panose="02020603050405020304" pitchFamily="18" charset="0"/>
              </a:rPr>
              <a:t> Eduction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3897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148469-AA42-D224-A893-F939A0AC1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422032"/>
            <a:ext cx="9520158" cy="1097280"/>
          </a:xfrm>
        </p:spPr>
        <p:txBody>
          <a:bodyPr>
            <a:noAutofit/>
          </a:bodyPr>
          <a:lstStyle/>
          <a:p>
            <a:r>
              <a:rPr lang="fr-FR" sz="4400" dirty="0"/>
              <a:t>«Les Trente Glorieuses »: 1945-1975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E14C03-3B58-5503-54A9-3A28A39FB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78" y="2015732"/>
            <a:ext cx="11240087" cy="3695751"/>
          </a:xfrm>
        </p:spPr>
        <p:txBody>
          <a:bodyPr>
            <a:normAutofit fontScale="92500"/>
          </a:bodyPr>
          <a:lstStyle/>
          <a:p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industrialization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nuclear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first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atomic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power plant (1957)</a:t>
            </a:r>
            <a:endParaRPr lang="fr-FR" sz="2800" dirty="0">
              <a:solidFill>
                <a:srgbClr val="1F1F1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automobile and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aeronautic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industres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endParaRPr lang="fr-FR" sz="2800" dirty="0">
              <a:solidFill>
                <a:srgbClr val="1F1F1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full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increases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standards of living</a:t>
            </a:r>
          </a:p>
          <a:p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production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stimulates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hosehold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washing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machines, </a:t>
            </a:r>
            <a:r>
              <a:rPr lang="fr-FR" sz="28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refrigerators</a:t>
            </a:r>
            <a:r>
              <a:rPr lang="fr-FR" sz="28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TV, etc.)</a:t>
            </a:r>
          </a:p>
          <a:p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engineering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all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fr-FR" sz="2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sectors</a:t>
            </a:r>
            <a:endParaRPr lang="fr-FR" sz="2800" dirty="0">
              <a:solidFill>
                <a:srgbClr val="1F1F1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fr-FR" dirty="0">
              <a:solidFill>
                <a:srgbClr val="1F1F1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8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6816</TotalTime>
  <Words>664</Words>
  <Application>Microsoft Office PowerPoint</Application>
  <PresentationFormat>Grand écran</PresentationFormat>
  <Paragraphs>74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inherit</vt:lpstr>
      <vt:lpstr>Palatino Linotype</vt:lpstr>
      <vt:lpstr>Times New Roman</vt:lpstr>
      <vt:lpstr>Galerie</vt:lpstr>
      <vt:lpstr>Becoming an Engineer:  the evolution of training methods for Engineers in France,  18th-21th century</vt:lpstr>
      <vt:lpstr>The 18th century : the first « Grandes écoles » for the State (I)</vt:lpstr>
      <vt:lpstr>The 18th century : the first « Grandes écoles » for the State (2)</vt:lpstr>
      <vt:lpstr>The French Revolution</vt:lpstr>
      <vt:lpstr>The first third of the 19th century</vt:lpstr>
      <vt:lpstr>The Association of Civil Engineers of France (1848)</vt:lpstr>
      <vt:lpstr>1896 : The renewal of the universities </vt:lpstr>
      <vt:lpstr>The economic crisis of the early 1930s</vt:lpstr>
      <vt:lpstr>«Les Trente Glorieuses »: 1945-1975</vt:lpstr>
      <vt:lpstr> Consideration for engineers differentiated by gender</vt:lpstr>
      <vt:lpstr>The twenty-first century:  new challenges for engineering education </vt:lpstr>
      <vt:lpstr>A few words to finish…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an Engineer:  the evolution of training methods for Engineers in France,  18th-21th century</dc:title>
  <dc:creator>Irina Gouzevitch</dc:creator>
  <cp:lastModifiedBy>André</cp:lastModifiedBy>
  <cp:revision>17</cp:revision>
  <dcterms:created xsi:type="dcterms:W3CDTF">2024-10-02T14:39:07Z</dcterms:created>
  <dcterms:modified xsi:type="dcterms:W3CDTF">2024-10-08T08:50:48Z</dcterms:modified>
</cp:coreProperties>
</file>