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1" r:id="rId2"/>
  </p:sldMasterIdLst>
  <p:notesMasterIdLst>
    <p:notesMasterId r:id="rId27"/>
  </p:notesMasterIdLst>
  <p:sldIdLst>
    <p:sldId id="257" r:id="rId3"/>
    <p:sldId id="258" r:id="rId4"/>
    <p:sldId id="259" r:id="rId5"/>
    <p:sldId id="260" r:id="rId6"/>
    <p:sldId id="261" r:id="rId7"/>
    <p:sldId id="293" r:id="rId8"/>
    <p:sldId id="279" r:id="rId9"/>
    <p:sldId id="262" r:id="rId10"/>
    <p:sldId id="263" r:id="rId11"/>
    <p:sldId id="264" r:id="rId12"/>
    <p:sldId id="276" r:id="rId13"/>
    <p:sldId id="265" r:id="rId14"/>
    <p:sldId id="266" r:id="rId15"/>
    <p:sldId id="267" r:id="rId16"/>
    <p:sldId id="268" r:id="rId17"/>
    <p:sldId id="269" r:id="rId18"/>
    <p:sldId id="277" r:id="rId19"/>
    <p:sldId id="278" r:id="rId20"/>
    <p:sldId id="270" r:id="rId21"/>
    <p:sldId id="271" r:id="rId22"/>
    <p:sldId id="272" r:id="rId23"/>
    <p:sldId id="273" r:id="rId24"/>
    <p:sldId id="274" r:id="rId25"/>
    <p:sldId id="275" r:id="rId26"/>
  </p:sldIdLst>
  <p:sldSz cx="9906000" cy="6858000" type="A4"/>
  <p:notesSz cx="9926638" cy="67976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3940">
          <p15:clr>
            <a:srgbClr val="A4A3A4"/>
          </p15:clr>
        </p15:guide>
        <p15:guide id="4" pos="3120">
          <p15:clr>
            <a:srgbClr val="A4A3A4"/>
          </p15:clr>
        </p15:guide>
        <p15:guide id="5" pos="320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iaIV1LYGcwC8lt/pgZLWfnhvUQX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B3CA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8" d="100"/>
          <a:sy n="88" d="100"/>
        </p:scale>
        <p:origin x="1181" y="67"/>
      </p:cViewPr>
      <p:guideLst>
        <p:guide orient="horz" pos="2160"/>
        <p:guide pos="3840"/>
        <p:guide pos="3940"/>
        <p:guide pos="3120"/>
        <p:guide pos="32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customschemas.google.com/relationships/presentationmetadata" Target="meta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E70CB0-82FD-402A-BBED-CA2916707ED0}" type="doc">
      <dgm:prSet loTypeId="urn:microsoft.com/office/officeart/2005/8/layout/venn1" loCatId="relationship" qsTypeId="urn:microsoft.com/office/officeart/2005/8/quickstyle/simple2" qsCatId="simple" csTypeId="urn:microsoft.com/office/officeart/2005/8/colors/accent5_1" csCatId="accent5" phldr="1"/>
      <dgm:spPr/>
    </dgm:pt>
    <dgm:pt modelId="{BE759912-E90B-40BB-BF18-4C9467B58AA8}">
      <dgm:prSet phldrT="[Κείμενο]" custT="1"/>
      <dgm:spPr>
        <a:ln>
          <a:solidFill>
            <a:srgbClr val="00B0F0"/>
          </a:solidFill>
        </a:ln>
      </dgm:spPr>
      <dgm:t>
        <a:bodyPr/>
        <a:lstStyle/>
        <a:p>
          <a:r>
            <a:rPr lang="el-GR" sz="2400" b="1" dirty="0">
              <a:solidFill>
                <a:schemeClr val="bg2">
                  <a:lumMod val="25000"/>
                </a:schemeClr>
              </a:solidFill>
            </a:rPr>
            <a:t>Περιβάλλον</a:t>
          </a:r>
          <a:endParaRPr lang="el-GR" sz="3600" b="1" dirty="0">
            <a:solidFill>
              <a:schemeClr val="bg2">
                <a:lumMod val="25000"/>
              </a:schemeClr>
            </a:solidFill>
          </a:endParaRPr>
        </a:p>
      </dgm:t>
    </dgm:pt>
    <dgm:pt modelId="{77C82587-14B5-4D15-BE97-C7C00ECF1574}" type="parTrans" cxnId="{597336AC-B22D-4793-AC2C-EE5161371BAD}">
      <dgm:prSet/>
      <dgm:spPr/>
      <dgm:t>
        <a:bodyPr/>
        <a:lstStyle/>
        <a:p>
          <a:endParaRPr lang="el-GR"/>
        </a:p>
      </dgm:t>
    </dgm:pt>
    <dgm:pt modelId="{A4A4DCDC-6AA6-4EB0-BBC1-37B253E5EB34}" type="sibTrans" cxnId="{597336AC-B22D-4793-AC2C-EE5161371BAD}">
      <dgm:prSet/>
      <dgm:spPr/>
      <dgm:t>
        <a:bodyPr/>
        <a:lstStyle/>
        <a:p>
          <a:endParaRPr lang="el-GR"/>
        </a:p>
      </dgm:t>
    </dgm:pt>
    <dgm:pt modelId="{98EA2633-50AF-4738-BBAA-7266B28C906E}">
      <dgm:prSet phldrT="[Κείμενο]" custT="1"/>
      <dgm:spPr>
        <a:ln>
          <a:solidFill>
            <a:srgbClr val="00B0F0"/>
          </a:solidFill>
        </a:ln>
      </dgm:spPr>
      <dgm:t>
        <a:bodyPr/>
        <a:lstStyle/>
        <a:p>
          <a:r>
            <a:rPr lang="el-GR" sz="2400" b="1" dirty="0">
              <a:solidFill>
                <a:schemeClr val="bg2">
                  <a:lumMod val="25000"/>
                </a:schemeClr>
              </a:solidFill>
            </a:rPr>
            <a:t>Οικονομία</a:t>
          </a:r>
          <a:r>
            <a:rPr lang="el-GR" sz="3600" dirty="0">
              <a:solidFill>
                <a:schemeClr val="bg2">
                  <a:lumMod val="25000"/>
                </a:schemeClr>
              </a:solidFill>
            </a:rPr>
            <a:t> </a:t>
          </a:r>
        </a:p>
      </dgm:t>
    </dgm:pt>
    <dgm:pt modelId="{E5E29BFE-300F-452E-BD11-117EA8140103}" type="parTrans" cxnId="{51D0455E-882F-4C6E-B7F3-D75BEBE3791D}">
      <dgm:prSet/>
      <dgm:spPr/>
      <dgm:t>
        <a:bodyPr/>
        <a:lstStyle/>
        <a:p>
          <a:endParaRPr lang="el-GR"/>
        </a:p>
      </dgm:t>
    </dgm:pt>
    <dgm:pt modelId="{BB0B5D44-6885-4E8D-BB7F-CFBCE1492CDA}" type="sibTrans" cxnId="{51D0455E-882F-4C6E-B7F3-D75BEBE3791D}">
      <dgm:prSet/>
      <dgm:spPr/>
      <dgm:t>
        <a:bodyPr/>
        <a:lstStyle/>
        <a:p>
          <a:endParaRPr lang="el-GR"/>
        </a:p>
      </dgm:t>
    </dgm:pt>
    <dgm:pt modelId="{7FD57814-D451-477F-BEE9-149586857B3D}">
      <dgm:prSet phldrT="[Κείμενο]" custT="1"/>
      <dgm:spPr>
        <a:ln>
          <a:solidFill>
            <a:srgbClr val="00B0F0"/>
          </a:solidFill>
        </a:ln>
      </dgm:spPr>
      <dgm:t>
        <a:bodyPr/>
        <a:lstStyle/>
        <a:p>
          <a:r>
            <a:rPr lang="el-GR" sz="2400" b="1" dirty="0">
              <a:solidFill>
                <a:schemeClr val="bg2">
                  <a:lumMod val="25000"/>
                </a:schemeClr>
              </a:solidFill>
            </a:rPr>
            <a:t>Κοινωνία</a:t>
          </a:r>
          <a:r>
            <a:rPr lang="el-GR" sz="3200" dirty="0">
              <a:solidFill>
                <a:schemeClr val="bg2">
                  <a:lumMod val="25000"/>
                </a:schemeClr>
              </a:solidFill>
            </a:rPr>
            <a:t> </a:t>
          </a:r>
        </a:p>
      </dgm:t>
    </dgm:pt>
    <dgm:pt modelId="{412F2DE2-EA7B-4D64-B6D0-B2E96766BDBA}" type="parTrans" cxnId="{538E1DCD-65ED-4BE4-BF4F-FBF52BEA85B0}">
      <dgm:prSet/>
      <dgm:spPr/>
      <dgm:t>
        <a:bodyPr/>
        <a:lstStyle/>
        <a:p>
          <a:endParaRPr lang="el-GR"/>
        </a:p>
      </dgm:t>
    </dgm:pt>
    <dgm:pt modelId="{21D1FC00-BCC8-4DFD-A4B2-E5AF47A9F0B1}" type="sibTrans" cxnId="{538E1DCD-65ED-4BE4-BF4F-FBF52BEA85B0}">
      <dgm:prSet/>
      <dgm:spPr/>
      <dgm:t>
        <a:bodyPr/>
        <a:lstStyle/>
        <a:p>
          <a:endParaRPr lang="el-GR"/>
        </a:p>
      </dgm:t>
    </dgm:pt>
    <dgm:pt modelId="{2FC2A9B0-58C5-4D0E-87C9-B401464F9A36}" type="pres">
      <dgm:prSet presAssocID="{DBE70CB0-82FD-402A-BBED-CA2916707ED0}" presName="compositeShape" presStyleCnt="0">
        <dgm:presLayoutVars>
          <dgm:chMax val="7"/>
          <dgm:dir/>
          <dgm:resizeHandles val="exact"/>
        </dgm:presLayoutVars>
      </dgm:prSet>
      <dgm:spPr/>
    </dgm:pt>
    <dgm:pt modelId="{022B4F06-5EAF-4A51-9344-9369F4F9986D}" type="pres">
      <dgm:prSet presAssocID="{BE759912-E90B-40BB-BF18-4C9467B58AA8}" presName="circ1" presStyleLbl="vennNode1" presStyleIdx="0" presStyleCnt="3"/>
      <dgm:spPr/>
    </dgm:pt>
    <dgm:pt modelId="{EB095B68-349F-47E9-BA61-46B4AC4F02BD}" type="pres">
      <dgm:prSet presAssocID="{BE759912-E90B-40BB-BF18-4C9467B58AA8}" presName="circ1Tx" presStyleLbl="revTx" presStyleIdx="0" presStyleCnt="0">
        <dgm:presLayoutVars>
          <dgm:chMax val="0"/>
          <dgm:chPref val="0"/>
          <dgm:bulletEnabled val="1"/>
        </dgm:presLayoutVars>
      </dgm:prSet>
      <dgm:spPr/>
    </dgm:pt>
    <dgm:pt modelId="{26D880D1-17D1-4F8F-B2E0-868C3514AC8F}" type="pres">
      <dgm:prSet presAssocID="{98EA2633-50AF-4738-BBAA-7266B28C906E}" presName="circ2" presStyleLbl="vennNode1" presStyleIdx="1" presStyleCnt="3"/>
      <dgm:spPr/>
    </dgm:pt>
    <dgm:pt modelId="{6865A252-771B-4D88-BEBE-C858219328AD}" type="pres">
      <dgm:prSet presAssocID="{98EA2633-50AF-4738-BBAA-7266B28C906E}" presName="circ2Tx" presStyleLbl="revTx" presStyleIdx="0" presStyleCnt="0">
        <dgm:presLayoutVars>
          <dgm:chMax val="0"/>
          <dgm:chPref val="0"/>
          <dgm:bulletEnabled val="1"/>
        </dgm:presLayoutVars>
      </dgm:prSet>
      <dgm:spPr/>
    </dgm:pt>
    <dgm:pt modelId="{E4E4AAC5-43D4-4104-9488-B838B6F11ACA}" type="pres">
      <dgm:prSet presAssocID="{7FD57814-D451-477F-BEE9-149586857B3D}" presName="circ3" presStyleLbl="vennNode1" presStyleIdx="2" presStyleCnt="3"/>
      <dgm:spPr/>
    </dgm:pt>
    <dgm:pt modelId="{77492189-8E7E-4F81-90E3-CCF4B1F19B58}" type="pres">
      <dgm:prSet presAssocID="{7FD57814-D451-477F-BEE9-149586857B3D}" presName="circ3Tx" presStyleLbl="revTx" presStyleIdx="0" presStyleCnt="0">
        <dgm:presLayoutVars>
          <dgm:chMax val="0"/>
          <dgm:chPref val="0"/>
          <dgm:bulletEnabled val="1"/>
        </dgm:presLayoutVars>
      </dgm:prSet>
      <dgm:spPr/>
    </dgm:pt>
  </dgm:ptLst>
  <dgm:cxnLst>
    <dgm:cxn modelId="{2F4DA232-65B3-4279-979E-77F7A4FB8652}" type="presOf" srcId="{98EA2633-50AF-4738-BBAA-7266B28C906E}" destId="{6865A252-771B-4D88-BEBE-C858219328AD}" srcOrd="1" destOrd="0" presId="urn:microsoft.com/office/officeart/2005/8/layout/venn1"/>
    <dgm:cxn modelId="{D285BE3D-8B79-41F3-9FC2-6AD687A8BDCF}" type="presOf" srcId="{98EA2633-50AF-4738-BBAA-7266B28C906E}" destId="{26D880D1-17D1-4F8F-B2E0-868C3514AC8F}" srcOrd="0" destOrd="0" presId="urn:microsoft.com/office/officeart/2005/8/layout/venn1"/>
    <dgm:cxn modelId="{51D0455E-882F-4C6E-B7F3-D75BEBE3791D}" srcId="{DBE70CB0-82FD-402A-BBED-CA2916707ED0}" destId="{98EA2633-50AF-4738-BBAA-7266B28C906E}" srcOrd="1" destOrd="0" parTransId="{E5E29BFE-300F-452E-BD11-117EA8140103}" sibTransId="{BB0B5D44-6885-4E8D-BB7F-CFBCE1492CDA}"/>
    <dgm:cxn modelId="{08ACD344-D31F-448A-A787-736F0143A893}" type="presOf" srcId="{BE759912-E90B-40BB-BF18-4C9467B58AA8}" destId="{EB095B68-349F-47E9-BA61-46B4AC4F02BD}" srcOrd="1" destOrd="0" presId="urn:microsoft.com/office/officeart/2005/8/layout/venn1"/>
    <dgm:cxn modelId="{0F3E1486-61EF-4B30-A820-73658AAC9C45}" type="presOf" srcId="{DBE70CB0-82FD-402A-BBED-CA2916707ED0}" destId="{2FC2A9B0-58C5-4D0E-87C9-B401464F9A36}" srcOrd="0" destOrd="0" presId="urn:microsoft.com/office/officeart/2005/8/layout/venn1"/>
    <dgm:cxn modelId="{D73EEA96-374A-48BA-B3A3-00FFE063B7C2}" type="presOf" srcId="{BE759912-E90B-40BB-BF18-4C9467B58AA8}" destId="{022B4F06-5EAF-4A51-9344-9369F4F9986D}" srcOrd="0" destOrd="0" presId="urn:microsoft.com/office/officeart/2005/8/layout/venn1"/>
    <dgm:cxn modelId="{597336AC-B22D-4793-AC2C-EE5161371BAD}" srcId="{DBE70CB0-82FD-402A-BBED-CA2916707ED0}" destId="{BE759912-E90B-40BB-BF18-4C9467B58AA8}" srcOrd="0" destOrd="0" parTransId="{77C82587-14B5-4D15-BE97-C7C00ECF1574}" sibTransId="{A4A4DCDC-6AA6-4EB0-BBC1-37B253E5EB34}"/>
    <dgm:cxn modelId="{FCFA01C0-B922-4051-BB53-3EBA8FEFF977}" type="presOf" srcId="{7FD57814-D451-477F-BEE9-149586857B3D}" destId="{E4E4AAC5-43D4-4104-9488-B838B6F11ACA}" srcOrd="0" destOrd="0" presId="urn:microsoft.com/office/officeart/2005/8/layout/venn1"/>
    <dgm:cxn modelId="{538E1DCD-65ED-4BE4-BF4F-FBF52BEA85B0}" srcId="{DBE70CB0-82FD-402A-BBED-CA2916707ED0}" destId="{7FD57814-D451-477F-BEE9-149586857B3D}" srcOrd="2" destOrd="0" parTransId="{412F2DE2-EA7B-4D64-B6D0-B2E96766BDBA}" sibTransId="{21D1FC00-BCC8-4DFD-A4B2-E5AF47A9F0B1}"/>
    <dgm:cxn modelId="{7C802FF4-8053-4E2E-A27E-45683C3D1F4B}" type="presOf" srcId="{7FD57814-D451-477F-BEE9-149586857B3D}" destId="{77492189-8E7E-4F81-90E3-CCF4B1F19B58}" srcOrd="1" destOrd="0" presId="urn:microsoft.com/office/officeart/2005/8/layout/venn1"/>
    <dgm:cxn modelId="{D06B1495-A8F2-481E-80A6-34F735D49BD9}" type="presParOf" srcId="{2FC2A9B0-58C5-4D0E-87C9-B401464F9A36}" destId="{022B4F06-5EAF-4A51-9344-9369F4F9986D}" srcOrd="0" destOrd="0" presId="urn:microsoft.com/office/officeart/2005/8/layout/venn1"/>
    <dgm:cxn modelId="{376737AD-1EE9-4E11-87D5-C67D115405BF}" type="presParOf" srcId="{2FC2A9B0-58C5-4D0E-87C9-B401464F9A36}" destId="{EB095B68-349F-47E9-BA61-46B4AC4F02BD}" srcOrd="1" destOrd="0" presId="urn:microsoft.com/office/officeart/2005/8/layout/venn1"/>
    <dgm:cxn modelId="{1F31B066-550E-4C68-B959-AE8015D8B75E}" type="presParOf" srcId="{2FC2A9B0-58C5-4D0E-87C9-B401464F9A36}" destId="{26D880D1-17D1-4F8F-B2E0-868C3514AC8F}" srcOrd="2" destOrd="0" presId="urn:microsoft.com/office/officeart/2005/8/layout/venn1"/>
    <dgm:cxn modelId="{3DA0645B-676B-4E29-9266-AF7C593555AF}" type="presParOf" srcId="{2FC2A9B0-58C5-4D0E-87C9-B401464F9A36}" destId="{6865A252-771B-4D88-BEBE-C858219328AD}" srcOrd="3" destOrd="0" presId="urn:microsoft.com/office/officeart/2005/8/layout/venn1"/>
    <dgm:cxn modelId="{DA543DE7-FA3C-4972-B297-750C1D85E0CE}" type="presParOf" srcId="{2FC2A9B0-58C5-4D0E-87C9-B401464F9A36}" destId="{E4E4AAC5-43D4-4104-9488-B838B6F11ACA}" srcOrd="4" destOrd="0" presId="urn:microsoft.com/office/officeart/2005/8/layout/venn1"/>
    <dgm:cxn modelId="{B170D659-61E6-42BD-986D-A1968D7980E2}" type="presParOf" srcId="{2FC2A9B0-58C5-4D0E-87C9-B401464F9A36}" destId="{77492189-8E7E-4F81-90E3-CCF4B1F19B58}"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507A5B-E4FF-4070-BD2E-98C5CE9372A7}"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l-GR"/>
        </a:p>
      </dgm:t>
    </dgm:pt>
    <dgm:pt modelId="{112EE587-EF65-4D52-BD75-B62FB66BDF19}">
      <dgm:prSet phldrT="[Κείμενο]" custT="1"/>
      <dgm:spPr>
        <a:noFill/>
        <a:ln w="38100">
          <a:solidFill>
            <a:srgbClr val="00B0F0"/>
          </a:solidFill>
        </a:ln>
      </dgm:spPr>
      <dgm:t>
        <a:bodyPr/>
        <a:lstStyle/>
        <a:p>
          <a:r>
            <a:rPr lang="el-GR" sz="1400" b="0" dirty="0">
              <a:solidFill>
                <a:schemeClr val="bg2">
                  <a:lumMod val="75000"/>
                </a:schemeClr>
              </a:solidFill>
              <a:latin typeface="Calibri" panose="020F0502020204030204" pitchFamily="34" charset="0"/>
              <a:cs typeface="Calibri" panose="020F0502020204030204" pitchFamily="34" charset="0"/>
            </a:rPr>
            <a:t>Οι επιχειρήσεις υποβάλλουν εκθέσεις:</a:t>
          </a:r>
        </a:p>
      </dgm:t>
    </dgm:pt>
    <dgm:pt modelId="{0DB1525D-EC1C-4A6A-8CFA-8A1863ACDF94}" type="parTrans" cxnId="{D684EB14-828F-4ACF-BB20-B83B550D8A4F}">
      <dgm:prSet/>
      <dgm:spPr/>
      <dgm:t>
        <a:bodyPr/>
        <a:lstStyle/>
        <a:p>
          <a:endParaRPr lang="el-GR"/>
        </a:p>
      </dgm:t>
    </dgm:pt>
    <dgm:pt modelId="{55AFC196-C41E-40A5-AB06-E989CEA23A4A}" type="sibTrans" cxnId="{D684EB14-828F-4ACF-BB20-B83B550D8A4F}">
      <dgm:prSet/>
      <dgm:spPr>
        <a:solidFill>
          <a:srgbClr val="00B0F0">
            <a:alpha val="36863"/>
          </a:srgbClr>
        </a:solidFill>
      </dgm:spPr>
      <dgm:t>
        <a:bodyPr/>
        <a:lstStyle/>
        <a:p>
          <a:endParaRPr lang="el-GR"/>
        </a:p>
      </dgm:t>
    </dgm:pt>
    <dgm:pt modelId="{4ECBAFC7-9EB8-4CCB-B312-D92D1B8E8909}">
      <dgm:prSet phldrT="[Κείμενο]" custT="1"/>
      <dgm:spPr>
        <a:noFill/>
        <a:ln w="38100">
          <a:solidFill>
            <a:srgbClr val="00B0F0"/>
          </a:solidFill>
        </a:ln>
      </dgm:spPr>
      <dgm:t>
        <a:bodyPr/>
        <a:lstStyle/>
        <a:p>
          <a:r>
            <a:rPr lang="el-GR" sz="1400" b="0" dirty="0">
              <a:solidFill>
                <a:schemeClr val="bg2">
                  <a:lumMod val="75000"/>
                </a:schemeClr>
              </a:solidFill>
              <a:latin typeface="Calibri" panose="020F0502020204030204" pitchFamily="34" charset="0"/>
              <a:cs typeface="Calibri" panose="020F0502020204030204" pitchFamily="34" charset="0"/>
            </a:rPr>
            <a:t>για τις επιπτώσεις των δραστηριοτήτων τους στους ανθρώπους και το περιβάλλον</a:t>
          </a:r>
        </a:p>
      </dgm:t>
    </dgm:pt>
    <dgm:pt modelId="{B5A9C736-FA69-46BD-A4DA-7D218A52D1FF}" type="parTrans" cxnId="{B6E72190-1175-440A-A25A-33608B784C44}">
      <dgm:prSet/>
      <dgm:spPr/>
      <dgm:t>
        <a:bodyPr/>
        <a:lstStyle/>
        <a:p>
          <a:endParaRPr lang="el-GR"/>
        </a:p>
      </dgm:t>
    </dgm:pt>
    <dgm:pt modelId="{BD55D4AE-F122-4F36-B2FC-97C365562C8E}" type="sibTrans" cxnId="{B6E72190-1175-440A-A25A-33608B784C44}">
      <dgm:prSet custT="1"/>
      <dgm:spPr>
        <a:solidFill>
          <a:srgbClr val="00B0F0">
            <a:alpha val="36863"/>
          </a:srgbClr>
        </a:solidFill>
      </dgm:spPr>
      <dgm:t>
        <a:bodyPr/>
        <a:lstStyle/>
        <a:p>
          <a:r>
            <a:rPr lang="el-GR" sz="1200" b="1" dirty="0">
              <a:solidFill>
                <a:schemeClr val="bg2">
                  <a:lumMod val="75000"/>
                </a:schemeClr>
              </a:solidFill>
            </a:rPr>
            <a:t>και</a:t>
          </a:r>
          <a:endParaRPr lang="el-GR" sz="1600" b="1" dirty="0">
            <a:solidFill>
              <a:schemeClr val="bg2">
                <a:lumMod val="75000"/>
              </a:schemeClr>
            </a:solidFill>
          </a:endParaRPr>
        </a:p>
      </dgm:t>
    </dgm:pt>
    <dgm:pt modelId="{94830255-F25E-4174-8F9B-926741058128}">
      <dgm:prSet phldrT="[Κείμενο]" custT="1"/>
      <dgm:spPr>
        <a:noFill/>
        <a:ln w="38100">
          <a:solidFill>
            <a:srgbClr val="00B0F0"/>
          </a:solidFill>
        </a:ln>
      </dgm:spPr>
      <dgm:t>
        <a:bodyPr/>
        <a:lstStyle/>
        <a:p>
          <a:r>
            <a:rPr lang="el-GR" sz="1400" b="0" dirty="0">
              <a:solidFill>
                <a:schemeClr val="bg2">
                  <a:lumMod val="75000"/>
                </a:schemeClr>
              </a:solidFill>
              <a:latin typeface="Calibri" panose="020F0502020204030204" pitchFamily="34" charset="0"/>
              <a:cs typeface="Calibri" panose="020F0502020204030204" pitchFamily="34" charset="0"/>
            </a:rPr>
            <a:t>για τον τρόπο που τα θέματα βιωσιμότητας επηρεάζουν την ίδια την επιχείρηση</a:t>
          </a:r>
        </a:p>
      </dgm:t>
    </dgm:pt>
    <dgm:pt modelId="{6B3818FF-B8C1-40C3-9236-DD7ACD41484F}" type="parTrans" cxnId="{F6B402E9-3579-414C-9E27-D5BE2315E6AB}">
      <dgm:prSet/>
      <dgm:spPr/>
      <dgm:t>
        <a:bodyPr/>
        <a:lstStyle/>
        <a:p>
          <a:endParaRPr lang="el-GR"/>
        </a:p>
      </dgm:t>
    </dgm:pt>
    <dgm:pt modelId="{9B21F2CA-AE6E-4BF3-A558-0131F571A166}" type="sibTrans" cxnId="{F6B402E9-3579-414C-9E27-D5BE2315E6AB}">
      <dgm:prSet/>
      <dgm:spPr>
        <a:solidFill>
          <a:srgbClr val="00B0F0">
            <a:alpha val="36863"/>
          </a:srgbClr>
        </a:solidFill>
      </dgm:spPr>
      <dgm:t>
        <a:bodyPr/>
        <a:lstStyle/>
        <a:p>
          <a:endParaRPr lang="el-GR"/>
        </a:p>
      </dgm:t>
    </dgm:pt>
    <dgm:pt modelId="{4753F76E-6C9D-4252-9764-64FD2A2603E1}" type="pres">
      <dgm:prSet presAssocID="{40507A5B-E4FF-4070-BD2E-98C5CE9372A7}" presName="Name0" presStyleCnt="0">
        <dgm:presLayoutVars>
          <dgm:dir/>
          <dgm:resizeHandles val="exact"/>
        </dgm:presLayoutVars>
      </dgm:prSet>
      <dgm:spPr/>
    </dgm:pt>
    <dgm:pt modelId="{B6E4A276-5147-4343-98C4-D01776A519EC}" type="pres">
      <dgm:prSet presAssocID="{112EE587-EF65-4D52-BD75-B62FB66BDF19}" presName="node" presStyleLbl="node1" presStyleIdx="0" presStyleCnt="3" custRadScaleRad="99268" custRadScaleInc="-1065">
        <dgm:presLayoutVars>
          <dgm:bulletEnabled val="1"/>
        </dgm:presLayoutVars>
      </dgm:prSet>
      <dgm:spPr/>
    </dgm:pt>
    <dgm:pt modelId="{59622A0C-28C1-496F-91F5-CC78B1C7FAB1}" type="pres">
      <dgm:prSet presAssocID="{55AFC196-C41E-40A5-AB06-E989CEA23A4A}" presName="sibTrans" presStyleLbl="sibTrans2D1" presStyleIdx="0" presStyleCnt="3" custLinFactNeighborX="-7085" custLinFactNeighborY="-13839"/>
      <dgm:spPr/>
    </dgm:pt>
    <dgm:pt modelId="{71795634-21A6-4771-B0F7-D320006F7911}" type="pres">
      <dgm:prSet presAssocID="{55AFC196-C41E-40A5-AB06-E989CEA23A4A}" presName="connectorText" presStyleLbl="sibTrans2D1" presStyleIdx="0" presStyleCnt="3"/>
      <dgm:spPr/>
    </dgm:pt>
    <dgm:pt modelId="{440E062D-FF52-4396-9703-D25704B617E4}" type="pres">
      <dgm:prSet presAssocID="{4ECBAFC7-9EB8-4CCB-B312-D92D1B8E8909}" presName="node" presStyleLbl="node1" presStyleIdx="1" presStyleCnt="3" custScaleY="115824" custRadScaleRad="77990" custRadScaleInc="208205">
        <dgm:presLayoutVars>
          <dgm:bulletEnabled val="1"/>
        </dgm:presLayoutVars>
      </dgm:prSet>
      <dgm:spPr/>
    </dgm:pt>
    <dgm:pt modelId="{6187BBC6-666A-44AA-85EE-3312797ADC3E}" type="pres">
      <dgm:prSet presAssocID="{BD55D4AE-F122-4F36-B2FC-97C365562C8E}" presName="sibTrans" presStyleLbl="sibTrans2D1" presStyleIdx="1" presStyleCnt="3"/>
      <dgm:spPr/>
    </dgm:pt>
    <dgm:pt modelId="{DC1AFBBC-956D-497E-A422-38CFA1DA3922}" type="pres">
      <dgm:prSet presAssocID="{BD55D4AE-F122-4F36-B2FC-97C365562C8E}" presName="connectorText" presStyleLbl="sibTrans2D1" presStyleIdx="1" presStyleCnt="3"/>
      <dgm:spPr/>
    </dgm:pt>
    <dgm:pt modelId="{5F9E1B8E-F232-4A46-A5B7-EA1D410BB82D}" type="pres">
      <dgm:prSet presAssocID="{94830255-F25E-4174-8F9B-926741058128}" presName="node" presStyleLbl="node1" presStyleIdx="2" presStyleCnt="3" custScaleY="119146" custRadScaleRad="100378" custRadScaleInc="-215605">
        <dgm:presLayoutVars>
          <dgm:bulletEnabled val="1"/>
        </dgm:presLayoutVars>
      </dgm:prSet>
      <dgm:spPr/>
    </dgm:pt>
    <dgm:pt modelId="{399DAF8D-5C49-4025-B421-2034A721E13E}" type="pres">
      <dgm:prSet presAssocID="{9B21F2CA-AE6E-4BF3-A558-0131F571A166}" presName="sibTrans" presStyleLbl="sibTrans2D1" presStyleIdx="2" presStyleCnt="3" custLinFactNeighborX="1019" custLinFactNeighborY="-13994"/>
      <dgm:spPr/>
    </dgm:pt>
    <dgm:pt modelId="{FC84CF43-A6CA-460F-8153-B4E308A98528}" type="pres">
      <dgm:prSet presAssocID="{9B21F2CA-AE6E-4BF3-A558-0131F571A166}" presName="connectorText" presStyleLbl="sibTrans2D1" presStyleIdx="2" presStyleCnt="3"/>
      <dgm:spPr/>
    </dgm:pt>
  </dgm:ptLst>
  <dgm:cxnLst>
    <dgm:cxn modelId="{D684EB14-828F-4ACF-BB20-B83B550D8A4F}" srcId="{40507A5B-E4FF-4070-BD2E-98C5CE9372A7}" destId="{112EE587-EF65-4D52-BD75-B62FB66BDF19}" srcOrd="0" destOrd="0" parTransId="{0DB1525D-EC1C-4A6A-8CFA-8A1863ACDF94}" sibTransId="{55AFC196-C41E-40A5-AB06-E989CEA23A4A}"/>
    <dgm:cxn modelId="{0E51FC19-0DB2-4662-BEA8-2A22DF9D4B4B}" type="presOf" srcId="{9B21F2CA-AE6E-4BF3-A558-0131F571A166}" destId="{FC84CF43-A6CA-460F-8153-B4E308A98528}" srcOrd="1" destOrd="0" presId="urn:microsoft.com/office/officeart/2005/8/layout/cycle7"/>
    <dgm:cxn modelId="{6AFBDB62-A363-4455-B686-8FE0E80717B9}" type="presOf" srcId="{BD55D4AE-F122-4F36-B2FC-97C365562C8E}" destId="{6187BBC6-666A-44AA-85EE-3312797ADC3E}" srcOrd="0" destOrd="0" presId="urn:microsoft.com/office/officeart/2005/8/layout/cycle7"/>
    <dgm:cxn modelId="{2F9C274A-1321-43A2-96AD-052CC11C49CA}" type="presOf" srcId="{BD55D4AE-F122-4F36-B2FC-97C365562C8E}" destId="{DC1AFBBC-956D-497E-A422-38CFA1DA3922}" srcOrd="1" destOrd="0" presId="urn:microsoft.com/office/officeart/2005/8/layout/cycle7"/>
    <dgm:cxn modelId="{3233F14D-995E-4A96-A8AB-AB9C3355F124}" type="presOf" srcId="{94830255-F25E-4174-8F9B-926741058128}" destId="{5F9E1B8E-F232-4A46-A5B7-EA1D410BB82D}" srcOrd="0" destOrd="0" presId="urn:microsoft.com/office/officeart/2005/8/layout/cycle7"/>
    <dgm:cxn modelId="{05168372-F758-4ECC-8959-257FB3565029}" type="presOf" srcId="{112EE587-EF65-4D52-BD75-B62FB66BDF19}" destId="{B6E4A276-5147-4343-98C4-D01776A519EC}" srcOrd="0" destOrd="0" presId="urn:microsoft.com/office/officeart/2005/8/layout/cycle7"/>
    <dgm:cxn modelId="{28EE9857-26C8-4C5C-A3BD-AFF43E07903F}" type="presOf" srcId="{55AFC196-C41E-40A5-AB06-E989CEA23A4A}" destId="{71795634-21A6-4771-B0F7-D320006F7911}" srcOrd="1" destOrd="0" presId="urn:microsoft.com/office/officeart/2005/8/layout/cycle7"/>
    <dgm:cxn modelId="{5F5CD686-33F4-4623-B2E8-34E6E03942AB}" type="presOf" srcId="{55AFC196-C41E-40A5-AB06-E989CEA23A4A}" destId="{59622A0C-28C1-496F-91F5-CC78B1C7FAB1}" srcOrd="0" destOrd="0" presId="urn:microsoft.com/office/officeart/2005/8/layout/cycle7"/>
    <dgm:cxn modelId="{B6E72190-1175-440A-A25A-33608B784C44}" srcId="{40507A5B-E4FF-4070-BD2E-98C5CE9372A7}" destId="{4ECBAFC7-9EB8-4CCB-B312-D92D1B8E8909}" srcOrd="1" destOrd="0" parTransId="{B5A9C736-FA69-46BD-A4DA-7D218A52D1FF}" sibTransId="{BD55D4AE-F122-4F36-B2FC-97C365562C8E}"/>
    <dgm:cxn modelId="{0A8ADCB9-9C2E-4255-9C64-AAE89309229C}" type="presOf" srcId="{40507A5B-E4FF-4070-BD2E-98C5CE9372A7}" destId="{4753F76E-6C9D-4252-9764-64FD2A2603E1}" srcOrd="0" destOrd="0" presId="urn:microsoft.com/office/officeart/2005/8/layout/cycle7"/>
    <dgm:cxn modelId="{415A08D8-39C7-48A5-95E4-B195F9842092}" type="presOf" srcId="{4ECBAFC7-9EB8-4CCB-B312-D92D1B8E8909}" destId="{440E062D-FF52-4396-9703-D25704B617E4}" srcOrd="0" destOrd="0" presId="urn:microsoft.com/office/officeart/2005/8/layout/cycle7"/>
    <dgm:cxn modelId="{F6B402E9-3579-414C-9E27-D5BE2315E6AB}" srcId="{40507A5B-E4FF-4070-BD2E-98C5CE9372A7}" destId="{94830255-F25E-4174-8F9B-926741058128}" srcOrd="2" destOrd="0" parTransId="{6B3818FF-B8C1-40C3-9236-DD7ACD41484F}" sibTransId="{9B21F2CA-AE6E-4BF3-A558-0131F571A166}"/>
    <dgm:cxn modelId="{C35BF6F9-AC44-4A1C-96A1-C2DD5B0AC1C7}" type="presOf" srcId="{9B21F2CA-AE6E-4BF3-A558-0131F571A166}" destId="{399DAF8D-5C49-4025-B421-2034A721E13E}" srcOrd="0" destOrd="0" presId="urn:microsoft.com/office/officeart/2005/8/layout/cycle7"/>
    <dgm:cxn modelId="{F4BFEDF8-E101-466C-BEA6-BE69CFAFFCB0}" type="presParOf" srcId="{4753F76E-6C9D-4252-9764-64FD2A2603E1}" destId="{B6E4A276-5147-4343-98C4-D01776A519EC}" srcOrd="0" destOrd="0" presId="urn:microsoft.com/office/officeart/2005/8/layout/cycle7"/>
    <dgm:cxn modelId="{8BA03265-4060-4541-96CB-A7D93BFEFDA0}" type="presParOf" srcId="{4753F76E-6C9D-4252-9764-64FD2A2603E1}" destId="{59622A0C-28C1-496F-91F5-CC78B1C7FAB1}" srcOrd="1" destOrd="0" presId="urn:microsoft.com/office/officeart/2005/8/layout/cycle7"/>
    <dgm:cxn modelId="{480D1C42-3C4D-4ACD-B628-1590D565EDF8}" type="presParOf" srcId="{59622A0C-28C1-496F-91F5-CC78B1C7FAB1}" destId="{71795634-21A6-4771-B0F7-D320006F7911}" srcOrd="0" destOrd="0" presId="urn:microsoft.com/office/officeart/2005/8/layout/cycle7"/>
    <dgm:cxn modelId="{00EA97FF-3962-498C-A8D0-66B6158BFE3B}" type="presParOf" srcId="{4753F76E-6C9D-4252-9764-64FD2A2603E1}" destId="{440E062D-FF52-4396-9703-D25704B617E4}" srcOrd="2" destOrd="0" presId="urn:microsoft.com/office/officeart/2005/8/layout/cycle7"/>
    <dgm:cxn modelId="{B077C782-C44E-434A-ADEA-B238BA07B179}" type="presParOf" srcId="{4753F76E-6C9D-4252-9764-64FD2A2603E1}" destId="{6187BBC6-666A-44AA-85EE-3312797ADC3E}" srcOrd="3" destOrd="0" presId="urn:microsoft.com/office/officeart/2005/8/layout/cycle7"/>
    <dgm:cxn modelId="{861BEE05-1887-4F59-8C83-71CB429BFD0A}" type="presParOf" srcId="{6187BBC6-666A-44AA-85EE-3312797ADC3E}" destId="{DC1AFBBC-956D-497E-A422-38CFA1DA3922}" srcOrd="0" destOrd="0" presId="urn:microsoft.com/office/officeart/2005/8/layout/cycle7"/>
    <dgm:cxn modelId="{D5D562F4-8F65-4894-9A01-7C09C2D77F94}" type="presParOf" srcId="{4753F76E-6C9D-4252-9764-64FD2A2603E1}" destId="{5F9E1B8E-F232-4A46-A5B7-EA1D410BB82D}" srcOrd="4" destOrd="0" presId="urn:microsoft.com/office/officeart/2005/8/layout/cycle7"/>
    <dgm:cxn modelId="{FA1706A3-1200-4924-B838-1DFE5A78567D}" type="presParOf" srcId="{4753F76E-6C9D-4252-9764-64FD2A2603E1}" destId="{399DAF8D-5C49-4025-B421-2034A721E13E}" srcOrd="5" destOrd="0" presId="urn:microsoft.com/office/officeart/2005/8/layout/cycle7"/>
    <dgm:cxn modelId="{23FC2D30-B539-46F2-B5AA-F9E8AB19D19D}" type="presParOf" srcId="{399DAF8D-5C49-4025-B421-2034A721E13E}" destId="{FC84CF43-A6CA-460F-8153-B4E308A98528}"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2B4F06-5EAF-4A51-9344-9369F4F9986D}">
      <dsp:nvSpPr>
        <dsp:cNvPr id="0" name=""/>
        <dsp:cNvSpPr/>
      </dsp:nvSpPr>
      <dsp:spPr>
        <a:xfrm>
          <a:off x="1889511" y="52987"/>
          <a:ext cx="2543422" cy="2543422"/>
        </a:xfrm>
        <a:prstGeom prst="ellipse">
          <a:avLst/>
        </a:prstGeom>
        <a:solidFill>
          <a:schemeClr val="lt1">
            <a:alpha val="50000"/>
            <a:hueOff val="0"/>
            <a:satOff val="0"/>
            <a:lumOff val="0"/>
            <a:alphaOff val="0"/>
          </a:schemeClr>
        </a:solidFill>
        <a:ln w="38100" cap="flat" cmpd="sng" algn="ctr">
          <a:solidFill>
            <a:srgbClr val="00B0F0"/>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l-GR" sz="2400" b="1" kern="1200" dirty="0">
              <a:solidFill>
                <a:schemeClr val="bg2">
                  <a:lumMod val="25000"/>
                </a:schemeClr>
              </a:solidFill>
            </a:rPr>
            <a:t>Περιβάλλον</a:t>
          </a:r>
          <a:endParaRPr lang="el-GR" sz="3600" b="1" kern="1200" dirty="0">
            <a:solidFill>
              <a:schemeClr val="bg2">
                <a:lumMod val="25000"/>
              </a:schemeClr>
            </a:solidFill>
          </a:endParaRPr>
        </a:p>
      </dsp:txBody>
      <dsp:txXfrm>
        <a:off x="2228634" y="498086"/>
        <a:ext cx="1865176" cy="1144539"/>
      </dsp:txXfrm>
    </dsp:sp>
    <dsp:sp modelId="{26D880D1-17D1-4F8F-B2E0-868C3514AC8F}">
      <dsp:nvSpPr>
        <dsp:cNvPr id="0" name=""/>
        <dsp:cNvSpPr/>
      </dsp:nvSpPr>
      <dsp:spPr>
        <a:xfrm>
          <a:off x="2807262" y="1642626"/>
          <a:ext cx="2543422" cy="2543422"/>
        </a:xfrm>
        <a:prstGeom prst="ellipse">
          <a:avLst/>
        </a:prstGeom>
        <a:solidFill>
          <a:schemeClr val="lt1">
            <a:alpha val="50000"/>
            <a:hueOff val="0"/>
            <a:satOff val="0"/>
            <a:lumOff val="0"/>
            <a:alphaOff val="0"/>
          </a:schemeClr>
        </a:solidFill>
        <a:ln w="38100" cap="flat" cmpd="sng" algn="ctr">
          <a:solidFill>
            <a:srgbClr val="00B0F0"/>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l-GR" sz="2400" b="1" kern="1200" dirty="0">
              <a:solidFill>
                <a:schemeClr val="bg2">
                  <a:lumMod val="25000"/>
                </a:schemeClr>
              </a:solidFill>
            </a:rPr>
            <a:t>Οικονομία</a:t>
          </a:r>
          <a:r>
            <a:rPr lang="el-GR" sz="3600" kern="1200" dirty="0">
              <a:solidFill>
                <a:schemeClr val="bg2">
                  <a:lumMod val="25000"/>
                </a:schemeClr>
              </a:solidFill>
            </a:rPr>
            <a:t> </a:t>
          </a:r>
        </a:p>
      </dsp:txBody>
      <dsp:txXfrm>
        <a:off x="3585126" y="2299677"/>
        <a:ext cx="1526053" cy="1398882"/>
      </dsp:txXfrm>
    </dsp:sp>
    <dsp:sp modelId="{E4E4AAC5-43D4-4104-9488-B838B6F11ACA}">
      <dsp:nvSpPr>
        <dsp:cNvPr id="0" name=""/>
        <dsp:cNvSpPr/>
      </dsp:nvSpPr>
      <dsp:spPr>
        <a:xfrm>
          <a:off x="971759" y="1642626"/>
          <a:ext cx="2543422" cy="2543422"/>
        </a:xfrm>
        <a:prstGeom prst="ellipse">
          <a:avLst/>
        </a:prstGeom>
        <a:solidFill>
          <a:schemeClr val="lt1">
            <a:alpha val="50000"/>
            <a:hueOff val="0"/>
            <a:satOff val="0"/>
            <a:lumOff val="0"/>
            <a:alphaOff val="0"/>
          </a:schemeClr>
        </a:solidFill>
        <a:ln w="38100" cap="flat" cmpd="sng" algn="ctr">
          <a:solidFill>
            <a:srgbClr val="00B0F0"/>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l-GR" sz="2400" b="1" kern="1200" dirty="0">
              <a:solidFill>
                <a:schemeClr val="bg2">
                  <a:lumMod val="25000"/>
                </a:schemeClr>
              </a:solidFill>
            </a:rPr>
            <a:t>Κοινωνία</a:t>
          </a:r>
          <a:r>
            <a:rPr lang="el-GR" sz="3200" kern="1200" dirty="0">
              <a:solidFill>
                <a:schemeClr val="bg2">
                  <a:lumMod val="25000"/>
                </a:schemeClr>
              </a:solidFill>
            </a:rPr>
            <a:t> </a:t>
          </a:r>
        </a:p>
      </dsp:txBody>
      <dsp:txXfrm>
        <a:off x="1211265" y="2299677"/>
        <a:ext cx="1526053" cy="13988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4A276-5147-4343-98C4-D01776A519EC}">
      <dsp:nvSpPr>
        <dsp:cNvPr id="0" name=""/>
        <dsp:cNvSpPr/>
      </dsp:nvSpPr>
      <dsp:spPr>
        <a:xfrm>
          <a:off x="2175985" y="-33851"/>
          <a:ext cx="2052809" cy="1026404"/>
        </a:xfrm>
        <a:prstGeom prst="roundRect">
          <a:avLst>
            <a:gd name="adj" fmla="val 10000"/>
          </a:avLst>
        </a:prstGeom>
        <a:noFill/>
        <a:ln w="38100" cap="flat" cmpd="sng" algn="ctr">
          <a:solidFill>
            <a:srgbClr val="00B0F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0" kern="1200" dirty="0">
              <a:solidFill>
                <a:schemeClr val="bg2">
                  <a:lumMod val="75000"/>
                </a:schemeClr>
              </a:solidFill>
              <a:latin typeface="Calibri" panose="020F0502020204030204" pitchFamily="34" charset="0"/>
              <a:cs typeface="Calibri" panose="020F0502020204030204" pitchFamily="34" charset="0"/>
            </a:rPr>
            <a:t>Οι επιχειρήσεις υποβάλλουν εκθέσεις:</a:t>
          </a:r>
        </a:p>
      </dsp:txBody>
      <dsp:txXfrm>
        <a:off x="2206047" y="-3789"/>
        <a:ext cx="1992685" cy="966280"/>
      </dsp:txXfrm>
    </dsp:sp>
    <dsp:sp modelId="{59622A0C-28C1-496F-91F5-CC78B1C7FAB1}">
      <dsp:nvSpPr>
        <dsp:cNvPr id="0" name=""/>
        <dsp:cNvSpPr/>
      </dsp:nvSpPr>
      <dsp:spPr>
        <a:xfrm rot="7063296">
          <a:off x="2011040" y="1503465"/>
          <a:ext cx="933118" cy="359241"/>
        </a:xfrm>
        <a:prstGeom prst="leftRightArrow">
          <a:avLst>
            <a:gd name="adj1" fmla="val 60000"/>
            <a:gd name="adj2" fmla="val 50000"/>
          </a:avLst>
        </a:prstGeom>
        <a:solidFill>
          <a:srgbClr val="00B0F0">
            <a:alpha val="36863"/>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rot="10800000">
        <a:off x="2118812" y="1575313"/>
        <a:ext cx="717574" cy="215545"/>
      </dsp:txXfrm>
    </dsp:sp>
    <dsp:sp modelId="{440E062D-FF52-4396-9703-D25704B617E4}">
      <dsp:nvSpPr>
        <dsp:cNvPr id="0" name=""/>
        <dsp:cNvSpPr/>
      </dsp:nvSpPr>
      <dsp:spPr>
        <a:xfrm>
          <a:off x="815951" y="2473050"/>
          <a:ext cx="2052809" cy="1188823"/>
        </a:xfrm>
        <a:prstGeom prst="roundRect">
          <a:avLst>
            <a:gd name="adj" fmla="val 10000"/>
          </a:avLst>
        </a:prstGeom>
        <a:noFill/>
        <a:ln w="38100" cap="flat" cmpd="sng" algn="ctr">
          <a:solidFill>
            <a:srgbClr val="00B0F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0" kern="1200" dirty="0">
              <a:solidFill>
                <a:schemeClr val="bg2">
                  <a:lumMod val="75000"/>
                </a:schemeClr>
              </a:solidFill>
              <a:latin typeface="Calibri" panose="020F0502020204030204" pitchFamily="34" charset="0"/>
              <a:cs typeface="Calibri" panose="020F0502020204030204" pitchFamily="34" charset="0"/>
            </a:rPr>
            <a:t>για τις επιπτώσεις των δραστηριοτήτων τους στους ανθρώπους και το περιβάλλον</a:t>
          </a:r>
        </a:p>
      </dsp:txBody>
      <dsp:txXfrm>
        <a:off x="850770" y="2507869"/>
        <a:ext cx="1983171" cy="1119185"/>
      </dsp:txXfrm>
    </dsp:sp>
    <dsp:sp modelId="{6187BBC6-666A-44AA-85EE-3312797ADC3E}">
      <dsp:nvSpPr>
        <dsp:cNvPr id="0" name=""/>
        <dsp:cNvSpPr/>
      </dsp:nvSpPr>
      <dsp:spPr>
        <a:xfrm rot="48518">
          <a:off x="2985343" y="2910559"/>
          <a:ext cx="933118" cy="359241"/>
        </a:xfrm>
        <a:prstGeom prst="leftRightArrow">
          <a:avLst>
            <a:gd name="adj1" fmla="val 60000"/>
            <a:gd name="adj2" fmla="val 50000"/>
          </a:avLst>
        </a:prstGeom>
        <a:solidFill>
          <a:srgbClr val="00B0F0">
            <a:alpha val="36863"/>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bg2">
                  <a:lumMod val="75000"/>
                </a:schemeClr>
              </a:solidFill>
            </a:rPr>
            <a:t>και</a:t>
          </a:r>
          <a:endParaRPr lang="el-GR" sz="1600" b="1" kern="1200" dirty="0">
            <a:solidFill>
              <a:schemeClr val="bg2">
                <a:lumMod val="75000"/>
              </a:schemeClr>
            </a:solidFill>
          </a:endParaRPr>
        </a:p>
      </dsp:txBody>
      <dsp:txXfrm>
        <a:off x="3093115" y="2982407"/>
        <a:ext cx="717574" cy="215545"/>
      </dsp:txXfrm>
    </dsp:sp>
    <dsp:sp modelId="{5F9E1B8E-F232-4A46-A5B7-EA1D410BB82D}">
      <dsp:nvSpPr>
        <dsp:cNvPr id="0" name=""/>
        <dsp:cNvSpPr/>
      </dsp:nvSpPr>
      <dsp:spPr>
        <a:xfrm>
          <a:off x="4035042" y="2501437"/>
          <a:ext cx="2052809" cy="1222920"/>
        </a:xfrm>
        <a:prstGeom prst="roundRect">
          <a:avLst>
            <a:gd name="adj" fmla="val 10000"/>
          </a:avLst>
        </a:prstGeom>
        <a:noFill/>
        <a:ln w="38100" cap="flat" cmpd="sng" algn="ctr">
          <a:solidFill>
            <a:srgbClr val="00B0F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0" kern="1200" dirty="0">
              <a:solidFill>
                <a:schemeClr val="bg2">
                  <a:lumMod val="75000"/>
                </a:schemeClr>
              </a:solidFill>
              <a:latin typeface="Calibri" panose="020F0502020204030204" pitchFamily="34" charset="0"/>
              <a:cs typeface="Calibri" panose="020F0502020204030204" pitchFamily="34" charset="0"/>
            </a:rPr>
            <a:t>για τον τρόπο που τα θέματα βιωσιμότητας επηρεάζουν την ίδια την επιχείρηση</a:t>
          </a:r>
        </a:p>
      </dsp:txBody>
      <dsp:txXfrm>
        <a:off x="4070860" y="2537255"/>
        <a:ext cx="1981173" cy="1151284"/>
      </dsp:txXfrm>
    </dsp:sp>
    <dsp:sp modelId="{399DAF8D-5C49-4025-B421-2034A721E13E}">
      <dsp:nvSpPr>
        <dsp:cNvPr id="0" name=""/>
        <dsp:cNvSpPr/>
      </dsp:nvSpPr>
      <dsp:spPr>
        <a:xfrm rot="14086872">
          <a:off x="3640187" y="1517102"/>
          <a:ext cx="933118" cy="359241"/>
        </a:xfrm>
        <a:prstGeom prst="leftRightArrow">
          <a:avLst>
            <a:gd name="adj1" fmla="val 60000"/>
            <a:gd name="adj2" fmla="val 50000"/>
          </a:avLst>
        </a:prstGeom>
        <a:solidFill>
          <a:srgbClr val="00B0F0">
            <a:alpha val="36863"/>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rot="10800000">
        <a:off x="3747959" y="1588950"/>
        <a:ext cx="717574" cy="215545"/>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4301543" cy="341064"/>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622798" y="1"/>
            <a:ext cx="4301543" cy="341064"/>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456612"/>
            <a:ext cx="4301543" cy="341063"/>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622798" y="6456612"/>
            <a:ext cx="4301543" cy="3410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l-GR"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2: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2: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24d1a4d5d00_0_464: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24d1a4d5d00_0_464: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3" name="Google Shape;233;g24d1a4d5d00_0_464: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l-GR"/>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24d1a4d5d00_0_404: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24d1a4d5d00_0_404: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0" name="Google Shape;240;g24d1a4d5d00_0_404: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l-GR"/>
              <a:t>12</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9: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6" name="Google Shape;246;p9: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24d1a4d5d00_0_436: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3" name="Google Shape;253;g24d1a4d5d00_0_436: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4" name="Google Shape;254;g24d1a4d5d00_0_436: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14</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24d1a4d5d00_0_414: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24d1a4d5d00_0_414: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1" name="Google Shape;261;g24d1a4d5d00_0_414: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l-GR"/>
              <a:t>15</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24d1a4d5d00_0_420: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24d1a4d5d00_0_420: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8" name="Google Shape;268;g24d1a4d5d00_0_420: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16</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24d1a4d5d00_0_452: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24d1a4d5d00_0_452: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5" name="Google Shape;275;g24d1a4d5d00_0_452: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l-GR"/>
              <a:t>19</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24d1a4d5d00_0_458: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24d1a4d5d00_0_458: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2" name="Google Shape;282;g24d1a4d5d00_0_458: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l-GR"/>
              <a:t>20</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7: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8" name="Google Shape;288;p7: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g24d1a4d5d00_0_446: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5" name="Google Shape;295;g24d1a4d5d00_0_446: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6" name="Google Shape;296;g24d1a4d5d00_0_446: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l-GR"/>
              <a:t>22</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3: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3: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g24d1a4d5d00_0_0: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2" name="Google Shape;302;g24d1a4d5d00_0_0: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3" name="Google Shape;303;g24d1a4d5d00_0_0: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l-GR"/>
              <a:t>23</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11: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8" name="Google Shape;308;p11: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4: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4: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5: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5: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6: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p6: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5: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5: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6367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6: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p6: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6510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8:notes"/>
          <p:cNvSpPr txBox="1">
            <a:spLocks noGrp="1"/>
          </p:cNvSpPr>
          <p:nvPr>
            <p:ph type="body" idx="1"/>
          </p:nvPr>
        </p:nvSpPr>
        <p:spPr>
          <a:xfrm>
            <a:off x="992664" y="3271381"/>
            <a:ext cx="7941310" cy="267658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p8: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4d1a4d5d00_0_398:notes"/>
          <p:cNvSpPr>
            <a:spLocks noGrp="1" noRot="1" noChangeAspect="1"/>
          </p:cNvSpPr>
          <p:nvPr>
            <p:ph type="sldImg" idx="2"/>
          </p:nvPr>
        </p:nvSpPr>
        <p:spPr>
          <a:xfrm>
            <a:off x="3306763" y="849313"/>
            <a:ext cx="3313112" cy="22939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4d1a4d5d00_0_398:notes"/>
          <p:cNvSpPr txBox="1">
            <a:spLocks noGrp="1"/>
          </p:cNvSpPr>
          <p:nvPr>
            <p:ph type="body" idx="1"/>
          </p:nvPr>
        </p:nvSpPr>
        <p:spPr>
          <a:xfrm>
            <a:off x="992664" y="3271381"/>
            <a:ext cx="7941300" cy="2676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6" name="Google Shape;226;g24d1a4d5d00_0_398:notes"/>
          <p:cNvSpPr txBox="1">
            <a:spLocks noGrp="1"/>
          </p:cNvSpPr>
          <p:nvPr>
            <p:ph type="sldNum" idx="12"/>
          </p:nvPr>
        </p:nvSpPr>
        <p:spPr>
          <a:xfrm>
            <a:off x="5622798" y="6456612"/>
            <a:ext cx="4301400" cy="341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l-G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6"/>
        <p:cNvGrpSpPr/>
        <p:nvPr/>
      </p:nvGrpSpPr>
      <p:grpSpPr>
        <a:xfrm>
          <a:off x="0" y="0"/>
          <a:ext cx="0" cy="0"/>
          <a:chOff x="0" y="0"/>
          <a:chExt cx="0" cy="0"/>
        </a:xfrm>
      </p:grpSpPr>
      <p:sp>
        <p:nvSpPr>
          <p:cNvPr id="57" name="Google Shape;57;p25"/>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8" name="Google Shape;58;p25"/>
          <p:cNvSpPr>
            <a:spLocks noGrp="1"/>
          </p:cNvSpPr>
          <p:nvPr>
            <p:ph type="pic" idx="2"/>
          </p:nvPr>
        </p:nvSpPr>
        <p:spPr>
          <a:xfrm>
            <a:off x="4211340" y="987426"/>
            <a:ext cx="5014913" cy="4873625"/>
          </a:xfrm>
          <a:prstGeom prst="rect">
            <a:avLst/>
          </a:prstGeom>
          <a:noFill/>
          <a:ln>
            <a:noFill/>
          </a:ln>
        </p:spPr>
      </p:sp>
      <p:sp>
        <p:nvSpPr>
          <p:cNvPr id="59" name="Google Shape;59;p25"/>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0" name="Google Shape;60;p2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1" name="Google Shape;61;p2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2" name="Google Shape;62;p2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3"/>
        <p:cNvGrpSpPr/>
        <p:nvPr/>
      </p:nvGrpSpPr>
      <p:grpSpPr>
        <a:xfrm>
          <a:off x="0" y="0"/>
          <a:ext cx="0" cy="0"/>
          <a:chOff x="0" y="0"/>
          <a:chExt cx="0" cy="0"/>
        </a:xfrm>
      </p:grpSpPr>
      <p:sp>
        <p:nvSpPr>
          <p:cNvPr id="64" name="Google Shape;64;p26"/>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26"/>
          <p:cNvSpPr txBox="1">
            <a:spLocks noGrp="1"/>
          </p:cNvSpPr>
          <p:nvPr>
            <p:ph type="body" idx="1"/>
          </p:nvPr>
        </p:nvSpPr>
        <p:spPr>
          <a:xfrm rot="5400000">
            <a:off x="2777332" y="-270668"/>
            <a:ext cx="4351338" cy="8543925"/>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6" name="Google Shape;66;p26"/>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Google Shape;67;p26"/>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8" name="Google Shape;68;p26"/>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9"/>
        <p:cNvGrpSpPr/>
        <p:nvPr/>
      </p:nvGrpSpPr>
      <p:grpSpPr>
        <a:xfrm>
          <a:off x="0" y="0"/>
          <a:ext cx="0" cy="0"/>
          <a:chOff x="0" y="0"/>
          <a:chExt cx="0" cy="0"/>
        </a:xfrm>
      </p:grpSpPr>
      <p:sp>
        <p:nvSpPr>
          <p:cNvPr id="70" name="Google Shape;70;p27"/>
          <p:cNvSpPr txBox="1">
            <a:spLocks noGrp="1"/>
          </p:cNvSpPr>
          <p:nvPr>
            <p:ph type="title"/>
          </p:nvPr>
        </p:nvSpPr>
        <p:spPr>
          <a:xfrm rot="5400000">
            <a:off x="5251052" y="2203054"/>
            <a:ext cx="5811838" cy="213598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1" name="Google Shape;71;p27"/>
          <p:cNvSpPr txBox="1">
            <a:spLocks noGrp="1"/>
          </p:cNvSpPr>
          <p:nvPr>
            <p:ph type="body" idx="1"/>
          </p:nvPr>
        </p:nvSpPr>
        <p:spPr>
          <a:xfrm rot="5400000">
            <a:off x="917177" y="128984"/>
            <a:ext cx="5811838" cy="6284119"/>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2" name="Google Shape;72;p2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Google Shape;73;p2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4" name="Google Shape;74;p2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6"/>
        <p:cNvGrpSpPr/>
        <p:nvPr/>
      </p:nvGrpSpPr>
      <p:grpSpPr>
        <a:xfrm>
          <a:off x="0" y="0"/>
          <a:ext cx="0" cy="0"/>
          <a:chOff x="0" y="0"/>
          <a:chExt cx="0" cy="0"/>
        </a:xfrm>
      </p:grpSpPr>
      <p:sp>
        <p:nvSpPr>
          <p:cNvPr id="77" name="Google Shape;77;p1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8" name="Google Shape;78;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9" name="Google Shape;79;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0" name="Google Shape;80;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3" name="Google Shape;83;p16"/>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4" name="Google Shape;84;p16"/>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5" name="Google Shape;85;p16"/>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6" name="Google Shape;86;p16"/>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87"/>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88"/>
        <p:cNvGrpSpPr/>
        <p:nvPr/>
      </p:nvGrpSpPr>
      <p:grpSpPr>
        <a:xfrm>
          <a:off x="0" y="0"/>
          <a:ext cx="0" cy="0"/>
          <a:chOff x="0" y="0"/>
          <a:chExt cx="0" cy="0"/>
        </a:xfrm>
      </p:grpSpPr>
      <p:sp>
        <p:nvSpPr>
          <p:cNvPr id="89" name="Google Shape;89;p29"/>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0" name="Google Shape;90;p29"/>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91" name="Google Shape;91;p2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2" name="Google Shape;92;p2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3" name="Google Shape;93;p2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4"/>
        <p:cNvGrpSpPr/>
        <p:nvPr/>
      </p:nvGrpSpPr>
      <p:grpSpPr>
        <a:xfrm>
          <a:off x="0" y="0"/>
          <a:ext cx="0" cy="0"/>
          <a:chOff x="0" y="0"/>
          <a:chExt cx="0" cy="0"/>
        </a:xfrm>
      </p:grpSpPr>
      <p:sp>
        <p:nvSpPr>
          <p:cNvPr id="95" name="Google Shape;95;p3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6" name="Google Shape;96;p30"/>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7" name="Google Shape;97;p30"/>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8" name="Google Shape;98;p3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9" name="Google Shape;99;p3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0" name="Google Shape;100;p3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1"/>
        <p:cNvGrpSpPr/>
        <p:nvPr/>
      </p:nvGrpSpPr>
      <p:grpSpPr>
        <a:xfrm>
          <a:off x="0" y="0"/>
          <a:ext cx="0" cy="0"/>
          <a:chOff x="0" y="0"/>
          <a:chExt cx="0" cy="0"/>
        </a:xfrm>
      </p:grpSpPr>
      <p:sp>
        <p:nvSpPr>
          <p:cNvPr id="102" name="Google Shape;102;p31"/>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3" name="Google Shape;103;p31"/>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04" name="Google Shape;104;p31"/>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5" name="Google Shape;105;p31"/>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06" name="Google Shape;106;p31"/>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7" name="Google Shape;107;p3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8" name="Google Shape;108;p3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9" name="Google Shape;109;p3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0"/>
        <p:cNvGrpSpPr/>
        <p:nvPr/>
      </p:nvGrpSpPr>
      <p:grpSpPr>
        <a:xfrm>
          <a:off x="0" y="0"/>
          <a:ext cx="0" cy="0"/>
          <a:chOff x="0" y="0"/>
          <a:chExt cx="0" cy="0"/>
        </a:xfrm>
      </p:grpSpPr>
      <p:sp>
        <p:nvSpPr>
          <p:cNvPr id="111" name="Google Shape;111;p3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2" name="Google Shape;112;p3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3" name="Google Shape;113;p3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κουκκίδες" type="tx">
  <p:cSld name="TITLE_AND_BODY">
    <p:spTree>
      <p:nvGrpSpPr>
        <p:cNvPr id="1" name="Shape 11"/>
        <p:cNvGrpSpPr/>
        <p:nvPr/>
      </p:nvGrpSpPr>
      <p:grpSpPr>
        <a:xfrm>
          <a:off x="0" y="0"/>
          <a:ext cx="0" cy="0"/>
          <a:chOff x="0" y="0"/>
          <a:chExt cx="0" cy="0"/>
        </a:xfrm>
      </p:grpSpPr>
      <p:sp>
        <p:nvSpPr>
          <p:cNvPr id="12" name="Google Shape;12;p17"/>
          <p:cNvSpPr txBox="1">
            <a:spLocks noGrp="1"/>
          </p:cNvSpPr>
          <p:nvPr>
            <p:ph type="title"/>
          </p:nvPr>
        </p:nvSpPr>
        <p:spPr>
          <a:xfrm>
            <a:off x="686197" y="476250"/>
            <a:ext cx="8533606" cy="1143000"/>
          </a:xfrm>
          <a:prstGeom prst="rect">
            <a:avLst/>
          </a:prstGeom>
          <a:noFill/>
          <a:ln>
            <a:noFill/>
          </a:ln>
        </p:spPr>
        <p:txBody>
          <a:bodyPr spcFirstLastPara="1" wrap="square" lIns="40225" tIns="20100" rIns="40225" bIns="201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7"/>
          <p:cNvSpPr txBox="1">
            <a:spLocks noGrp="1"/>
          </p:cNvSpPr>
          <p:nvPr>
            <p:ph type="body" idx="1"/>
          </p:nvPr>
        </p:nvSpPr>
        <p:spPr>
          <a:xfrm>
            <a:off x="686197" y="1619250"/>
            <a:ext cx="8533606" cy="4603750"/>
          </a:xfrm>
          <a:prstGeom prst="rect">
            <a:avLst/>
          </a:prstGeom>
          <a:noFill/>
          <a:ln>
            <a:noFill/>
          </a:ln>
        </p:spPr>
        <p:txBody>
          <a:bodyPr spcFirstLastPara="1" wrap="square" lIns="40225" tIns="20100" rIns="40225" bIns="201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4" name="Google Shape;14;p17"/>
          <p:cNvSpPr txBox="1">
            <a:spLocks noGrp="1"/>
          </p:cNvSpPr>
          <p:nvPr>
            <p:ph type="sldNum" idx="12"/>
          </p:nvPr>
        </p:nvSpPr>
        <p:spPr>
          <a:xfrm>
            <a:off x="4858356" y="6540500"/>
            <a:ext cx="184128" cy="234950"/>
          </a:xfrm>
          <a:prstGeom prst="rect">
            <a:avLst/>
          </a:prstGeom>
          <a:noFill/>
          <a:ln>
            <a:noFill/>
          </a:ln>
        </p:spPr>
        <p:txBody>
          <a:bodyPr spcFirstLastPara="1" wrap="square" lIns="40225" tIns="20100" rIns="40225" bIns="201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14"/>
        <p:cNvGrpSpPr/>
        <p:nvPr/>
      </p:nvGrpSpPr>
      <p:grpSpPr>
        <a:xfrm>
          <a:off x="0" y="0"/>
          <a:ext cx="0" cy="0"/>
          <a:chOff x="0" y="0"/>
          <a:chExt cx="0" cy="0"/>
        </a:xfrm>
      </p:grpSpPr>
      <p:sp>
        <p:nvSpPr>
          <p:cNvPr id="115" name="Google Shape;115;p3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6" name="Google Shape;116;p33"/>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7" name="Google Shape;117;p33"/>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118" name="Google Shape;118;p3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9" name="Google Shape;119;p3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0" name="Google Shape;120;p3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21"/>
        <p:cNvGrpSpPr/>
        <p:nvPr/>
      </p:nvGrpSpPr>
      <p:grpSpPr>
        <a:xfrm>
          <a:off x="0" y="0"/>
          <a:ext cx="0" cy="0"/>
          <a:chOff x="0" y="0"/>
          <a:chExt cx="0" cy="0"/>
        </a:xfrm>
      </p:grpSpPr>
      <p:sp>
        <p:nvSpPr>
          <p:cNvPr id="122" name="Google Shape;122;p34"/>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3" name="Google Shape;123;p34"/>
          <p:cNvSpPr>
            <a:spLocks noGrp="1"/>
          </p:cNvSpPr>
          <p:nvPr>
            <p:ph type="pic" idx="2"/>
          </p:nvPr>
        </p:nvSpPr>
        <p:spPr>
          <a:xfrm>
            <a:off x="4211340" y="987426"/>
            <a:ext cx="5014913" cy="4873625"/>
          </a:xfrm>
          <a:prstGeom prst="rect">
            <a:avLst/>
          </a:prstGeom>
          <a:noFill/>
          <a:ln>
            <a:noFill/>
          </a:ln>
        </p:spPr>
      </p:sp>
      <p:sp>
        <p:nvSpPr>
          <p:cNvPr id="124" name="Google Shape;124;p34"/>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125" name="Google Shape;125;p3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6" name="Google Shape;126;p3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7" name="Google Shape;127;p3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8"/>
        <p:cNvGrpSpPr/>
        <p:nvPr/>
      </p:nvGrpSpPr>
      <p:grpSpPr>
        <a:xfrm>
          <a:off x="0" y="0"/>
          <a:ext cx="0" cy="0"/>
          <a:chOff x="0" y="0"/>
          <a:chExt cx="0" cy="0"/>
        </a:xfrm>
      </p:grpSpPr>
      <p:sp>
        <p:nvSpPr>
          <p:cNvPr id="129" name="Google Shape;129;p3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0" name="Google Shape;130;p35"/>
          <p:cNvSpPr txBox="1">
            <a:spLocks noGrp="1"/>
          </p:cNvSpPr>
          <p:nvPr>
            <p:ph type="body" idx="1"/>
          </p:nvPr>
        </p:nvSpPr>
        <p:spPr>
          <a:xfrm rot="5400000">
            <a:off x="2777332" y="-270668"/>
            <a:ext cx="4351338" cy="8543925"/>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1" name="Google Shape;131;p3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2" name="Google Shape;132;p3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3" name="Google Shape;133;p3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4"/>
        <p:cNvGrpSpPr/>
        <p:nvPr/>
      </p:nvGrpSpPr>
      <p:grpSpPr>
        <a:xfrm>
          <a:off x="0" y="0"/>
          <a:ext cx="0" cy="0"/>
          <a:chOff x="0" y="0"/>
          <a:chExt cx="0" cy="0"/>
        </a:xfrm>
      </p:grpSpPr>
      <p:sp>
        <p:nvSpPr>
          <p:cNvPr id="135" name="Google Shape;135;p36"/>
          <p:cNvSpPr txBox="1">
            <a:spLocks noGrp="1"/>
          </p:cNvSpPr>
          <p:nvPr>
            <p:ph type="title"/>
          </p:nvPr>
        </p:nvSpPr>
        <p:spPr>
          <a:xfrm rot="5400000">
            <a:off x="5251052" y="2203054"/>
            <a:ext cx="5811838" cy="213598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6" name="Google Shape;136;p36"/>
          <p:cNvSpPr txBox="1">
            <a:spLocks noGrp="1"/>
          </p:cNvSpPr>
          <p:nvPr>
            <p:ph type="body" idx="1"/>
          </p:nvPr>
        </p:nvSpPr>
        <p:spPr>
          <a:xfrm rot="5400000">
            <a:off x="917177" y="128984"/>
            <a:ext cx="5811838" cy="6284119"/>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7" name="Google Shape;137;p36"/>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8" name="Google Shape;138;p36"/>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9" name="Google Shape;139;p36"/>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8"/>
          <p:cNvSpPr txBox="1">
            <a:spLocks noGrp="1"/>
          </p:cNvSpPr>
          <p:nvPr>
            <p:ph type="ctrTitle"/>
          </p:nvPr>
        </p:nvSpPr>
        <p:spPr>
          <a:xfrm>
            <a:off x="512989" y="1153885"/>
            <a:ext cx="7429500" cy="486229"/>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B3EA"/>
              </a:buClr>
              <a:buSzPts val="2800"/>
              <a:buFont typeface="Calibri"/>
              <a:buNone/>
              <a:defRPr sz="2800" b="0" i="0" u="none" strike="noStrike" cap="none">
                <a:solidFill>
                  <a:srgbClr val="00B3EA"/>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18"/>
          <p:cNvSpPr txBox="1">
            <a:spLocks noGrp="1"/>
          </p:cNvSpPr>
          <p:nvPr>
            <p:ph type="subTitle" idx="1"/>
          </p:nvPr>
        </p:nvSpPr>
        <p:spPr>
          <a:xfrm>
            <a:off x="512988" y="2342469"/>
            <a:ext cx="8711974" cy="381884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
        <p:cNvGrpSpPr/>
        <p:nvPr/>
      </p:nvGrpSpPr>
      <p:grpSpPr>
        <a:xfrm>
          <a:off x="0" y="0"/>
          <a:ext cx="0" cy="0"/>
          <a:chOff x="0" y="0"/>
          <a:chExt cx="0" cy="0"/>
        </a:xfrm>
      </p:grpSpPr>
      <p:sp>
        <p:nvSpPr>
          <p:cNvPr id="19" name="Google Shape;19;p19"/>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19"/>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21" name="Google Shape;21;p1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Google Shape;22;p1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3" name="Google Shape;23;p1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4"/>
        <p:cNvGrpSpPr/>
        <p:nvPr/>
      </p:nvGrpSpPr>
      <p:grpSpPr>
        <a:xfrm>
          <a:off x="0" y="0"/>
          <a:ext cx="0" cy="0"/>
          <a:chOff x="0" y="0"/>
          <a:chExt cx="0" cy="0"/>
        </a:xfrm>
      </p:grpSpPr>
      <p:sp>
        <p:nvSpPr>
          <p:cNvPr id="25" name="Google Shape;25;p2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 name="Google Shape;26;p20"/>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7" name="Google Shape;27;p20"/>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8" name="Google Shape;28;p2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9" name="Google Shape;29;p2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0" name="Google Shape;30;p2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21"/>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 name="Google Shape;33;p21"/>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4" name="Google Shape;34;p21"/>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5" name="Google Shape;35;p21"/>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6" name="Google Shape;36;p21"/>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7" name="Google Shape;37;p2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8" name="Google Shape;38;p2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 name="Google Shape;39;p2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22"/>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2" name="Google Shape;42;p2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3" name="Google Shape;43;p2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Google Shape;44;p2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5"/>
        <p:cNvGrpSpPr/>
        <p:nvPr/>
      </p:nvGrpSpPr>
      <p:grpSpPr>
        <a:xfrm>
          <a:off x="0" y="0"/>
          <a:ext cx="0" cy="0"/>
          <a:chOff x="0" y="0"/>
          <a:chExt cx="0" cy="0"/>
        </a:xfrm>
      </p:grpSpPr>
      <p:sp>
        <p:nvSpPr>
          <p:cNvPr id="46" name="Google Shape;46;p2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7" name="Google Shape;47;p2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2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9"/>
        <p:cNvGrpSpPr/>
        <p:nvPr/>
      </p:nvGrpSpPr>
      <p:grpSpPr>
        <a:xfrm>
          <a:off x="0" y="0"/>
          <a:ext cx="0" cy="0"/>
          <a:chOff x="0" y="0"/>
          <a:chExt cx="0" cy="0"/>
        </a:xfrm>
      </p:grpSpPr>
      <p:sp>
        <p:nvSpPr>
          <p:cNvPr id="50" name="Google Shape;50;p24"/>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1" name="Google Shape;51;p24"/>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2" name="Google Shape;52;p24"/>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3" name="Google Shape;53;p2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2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2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7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14.xml"/><Relationship Id="rId4" Type="http://schemas.openxmlformats.org/officeDocument/2006/relationships/image" Target="../media/image14.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
          <p:cNvSpPr txBox="1"/>
          <p:nvPr/>
        </p:nvSpPr>
        <p:spPr>
          <a:xfrm>
            <a:off x="2265450" y="1968739"/>
            <a:ext cx="5375100" cy="2385228"/>
          </a:xfrm>
          <a:prstGeom prst="rect">
            <a:avLst/>
          </a:prstGeom>
          <a:noFill/>
          <a:ln>
            <a:noFill/>
          </a:ln>
        </p:spPr>
        <p:txBody>
          <a:bodyPr spcFirstLastPara="1" wrap="square" lIns="91425" tIns="45700" rIns="91425" bIns="45700" anchor="t" anchorCtr="0">
            <a:spAutoFit/>
          </a:bodyPr>
          <a:lstStyle/>
          <a:p>
            <a:pPr marL="0" marR="0" lvl="0" indent="0" algn="ctr" rtl="0">
              <a:lnSpc>
                <a:spcPct val="200000"/>
              </a:lnSpc>
              <a:spcBef>
                <a:spcPts val="0"/>
              </a:spcBef>
              <a:spcAft>
                <a:spcPts val="0"/>
              </a:spcAft>
              <a:buNone/>
            </a:pPr>
            <a:r>
              <a:rPr lang="el-GR" sz="2000" b="1" dirty="0">
                <a:solidFill>
                  <a:schemeClr val="dk1"/>
                </a:solidFill>
                <a:latin typeface="Calibri"/>
                <a:ea typeface="Calibri"/>
                <a:cs typeface="Calibri"/>
                <a:sym typeface="Calibri"/>
              </a:rPr>
              <a:t>ESG ΚΡΙΤΗΡΙΑ</a:t>
            </a:r>
            <a:endParaRPr sz="1600" dirty="0"/>
          </a:p>
          <a:p>
            <a:pPr marL="0" marR="0" lvl="0" indent="0" algn="ctr" rtl="0">
              <a:lnSpc>
                <a:spcPct val="200000"/>
              </a:lnSpc>
              <a:spcBef>
                <a:spcPts val="0"/>
              </a:spcBef>
              <a:spcAft>
                <a:spcPts val="0"/>
              </a:spcAft>
              <a:buNone/>
            </a:pPr>
            <a:endParaRPr sz="1600" dirty="0"/>
          </a:p>
          <a:p>
            <a:pPr marL="0" marR="0" lvl="0" indent="0" algn="ctr" rtl="0">
              <a:spcBef>
                <a:spcPts val="0"/>
              </a:spcBef>
              <a:spcAft>
                <a:spcPts val="0"/>
              </a:spcAft>
              <a:buNone/>
            </a:pPr>
            <a:endParaRPr sz="2000" dirty="0">
              <a:solidFill>
                <a:schemeClr val="dk1"/>
              </a:solidFill>
              <a:latin typeface="Calibri"/>
              <a:ea typeface="Calibri"/>
              <a:cs typeface="Calibri"/>
              <a:sym typeface="Calibri"/>
            </a:endParaRPr>
          </a:p>
          <a:p>
            <a:pPr marL="0" marR="0" lvl="0" indent="0" algn="ctr" rtl="0">
              <a:lnSpc>
                <a:spcPct val="150000"/>
              </a:lnSpc>
              <a:spcBef>
                <a:spcPts val="0"/>
              </a:spcBef>
              <a:spcAft>
                <a:spcPts val="0"/>
              </a:spcAft>
              <a:buNone/>
            </a:pPr>
            <a:r>
              <a:rPr lang="el-GR" sz="2000" b="1" dirty="0">
                <a:solidFill>
                  <a:schemeClr val="dk1"/>
                </a:solidFill>
                <a:latin typeface="Calibri"/>
                <a:ea typeface="Calibri"/>
                <a:cs typeface="Calibri"/>
                <a:sym typeface="Calibri"/>
              </a:rPr>
              <a:t>Ιωάννα Βασιλοπούλου</a:t>
            </a:r>
            <a:endParaRPr sz="1600" dirty="0"/>
          </a:p>
          <a:p>
            <a:pPr marL="0" marR="0" lvl="0" indent="0" algn="ctr" rtl="0">
              <a:lnSpc>
                <a:spcPct val="150000"/>
              </a:lnSpc>
              <a:spcBef>
                <a:spcPts val="0"/>
              </a:spcBef>
              <a:spcAft>
                <a:spcPts val="0"/>
              </a:spcAft>
              <a:buNone/>
            </a:pPr>
            <a:r>
              <a:rPr lang="el-GR" sz="1800" dirty="0">
                <a:solidFill>
                  <a:schemeClr val="dk1"/>
                </a:solidFill>
                <a:latin typeface="Calibri"/>
                <a:ea typeface="Calibri"/>
                <a:cs typeface="Calibri"/>
                <a:sym typeface="Calibri"/>
              </a:rPr>
              <a:t>Δικηγόρος, ΜΔΕ Δίκαιο Περιβάλλοντος</a:t>
            </a:r>
            <a:endParaRPr sz="1600" dirty="0"/>
          </a:p>
        </p:txBody>
      </p:sp>
      <p:sp>
        <p:nvSpPr>
          <p:cNvPr id="152" name="Google Shape;152;p2"/>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g24d1a4d5d00_0_464"/>
          <p:cNvSpPr txBox="1">
            <a:spLocks noGrp="1"/>
          </p:cNvSpPr>
          <p:nvPr>
            <p:ph type="title"/>
          </p:nvPr>
        </p:nvSpPr>
        <p:spPr>
          <a:xfrm>
            <a:off x="686200" y="476250"/>
            <a:ext cx="8533500" cy="471900"/>
          </a:xfrm>
          <a:prstGeom prst="rect">
            <a:avLst/>
          </a:prstGeom>
        </p:spPr>
        <p:txBody>
          <a:bodyPr spcFirstLastPara="1" wrap="square" lIns="40225" tIns="20100" rIns="40225" bIns="20100" anchor="t" anchorCtr="0">
            <a:noAutofit/>
          </a:bodyPr>
          <a:lstStyle/>
          <a:p>
            <a:pPr marL="0" lvl="0" indent="0" algn="l" rtl="0">
              <a:spcBef>
                <a:spcPts val="0"/>
              </a:spcBef>
              <a:spcAft>
                <a:spcPts val="0"/>
              </a:spcAft>
              <a:buNone/>
            </a:pPr>
            <a:r>
              <a:rPr lang="el-GR" sz="1800" b="1" dirty="0">
                <a:solidFill>
                  <a:schemeClr val="bg2">
                    <a:lumMod val="75000"/>
                  </a:schemeClr>
                </a:solidFill>
              </a:rPr>
              <a:t>Ειδικά το άρθρο 19α - προσέγγιση διπλής σημαντικότητας </a:t>
            </a:r>
            <a:endParaRPr sz="1800" b="1" dirty="0">
              <a:solidFill>
                <a:schemeClr val="bg2">
                  <a:lumMod val="75000"/>
                </a:schemeClr>
              </a:solidFill>
            </a:endParaRPr>
          </a:p>
        </p:txBody>
      </p:sp>
      <p:graphicFrame>
        <p:nvGraphicFramePr>
          <p:cNvPr id="3" name="Διάγραμμα 2">
            <a:extLst>
              <a:ext uri="{FF2B5EF4-FFF2-40B4-BE49-F238E27FC236}">
                <a16:creationId xmlns:a16="http://schemas.microsoft.com/office/drawing/2014/main" id="{CEA39682-6D83-067A-25CC-88139B625E2E}"/>
              </a:ext>
            </a:extLst>
          </p:cNvPr>
          <p:cNvGraphicFramePr/>
          <p:nvPr>
            <p:extLst>
              <p:ext uri="{D42A27DB-BD31-4B8C-83A1-F6EECF244321}">
                <p14:modId xmlns:p14="http://schemas.microsoft.com/office/powerpoint/2010/main" val="3489809159"/>
              </p:ext>
            </p:extLst>
          </p:nvPr>
        </p:nvGraphicFramePr>
        <p:xfrm>
          <a:off x="1040731" y="1358111"/>
          <a:ext cx="6448089" cy="39620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7781C756-D736-7AAA-05AF-8AF649FA043A}"/>
              </a:ext>
            </a:extLst>
          </p:cNvPr>
          <p:cNvSpPr txBox="1"/>
          <p:nvPr/>
        </p:nvSpPr>
        <p:spPr>
          <a:xfrm>
            <a:off x="1997564" y="5730149"/>
            <a:ext cx="4664493" cy="307777"/>
          </a:xfrm>
          <a:prstGeom prst="rect">
            <a:avLst/>
          </a:prstGeom>
          <a:noFill/>
        </p:spPr>
        <p:txBody>
          <a:bodyPr wrap="square">
            <a:spAutoFit/>
          </a:bodyPr>
          <a:lstStyle/>
          <a:p>
            <a:r>
              <a:rPr lang="el-GR" b="1" dirty="0">
                <a:solidFill>
                  <a:schemeClr val="bg2">
                    <a:lumMod val="75000"/>
                  </a:schemeClr>
                </a:solidFill>
                <a:latin typeface="Calibri" panose="020F0502020204030204" pitchFamily="34" charset="0"/>
                <a:cs typeface="Calibri" panose="020F0502020204030204" pitchFamily="34" charset="0"/>
              </a:rPr>
              <a:t>Είναι σημαντικό κάθε προσέγγιση να εξετάζεται αυτοτελώς</a:t>
            </a:r>
            <a:endParaRPr lang="el-GR" b="1" dirty="0">
              <a:solidFill>
                <a:schemeClr val="bg2">
                  <a:lumMod val="75000"/>
                </a:schemeClr>
              </a:solidFill>
            </a:endParaRPr>
          </a:p>
        </p:txBody>
      </p:sp>
      <p:sp>
        <p:nvSpPr>
          <p:cNvPr id="6" name="Ορθογώνιο 5">
            <a:extLst>
              <a:ext uri="{FF2B5EF4-FFF2-40B4-BE49-F238E27FC236}">
                <a16:creationId xmlns:a16="http://schemas.microsoft.com/office/drawing/2014/main" id="{85C97F61-4D15-66D1-0298-6CADD1EE953F}"/>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id="{E4C05054-15EA-3685-136C-9662F175A96D}"/>
              </a:ext>
            </a:extLst>
          </p:cNvPr>
          <p:cNvSpPr>
            <a:spLocks noGrp="1"/>
          </p:cNvSpPr>
          <p:nvPr>
            <p:ph type="body" idx="1"/>
          </p:nvPr>
        </p:nvSpPr>
        <p:spPr/>
        <p:txBody>
          <a:bodyPr/>
          <a:lstStyle/>
          <a:p>
            <a:pPr marL="0" lvl="0" indent="0" algn="just" rtl="0">
              <a:lnSpc>
                <a:spcPct val="115000"/>
              </a:lnSpc>
              <a:spcBef>
                <a:spcPts val="1000"/>
              </a:spcBef>
              <a:spcAft>
                <a:spcPts val="0"/>
              </a:spcAft>
              <a:buNone/>
            </a:pPr>
            <a:r>
              <a:rPr lang="el-GR" sz="1600" b="1" u="sng" dirty="0">
                <a:solidFill>
                  <a:schemeClr val="bg2">
                    <a:lumMod val="75000"/>
                  </a:schemeClr>
                </a:solidFill>
              </a:rPr>
              <a:t>Άρθρο 20</a:t>
            </a:r>
            <a:r>
              <a:rPr lang="el-GR" sz="1600" dirty="0">
                <a:solidFill>
                  <a:schemeClr val="bg2">
                    <a:lumMod val="75000"/>
                  </a:schemeClr>
                </a:solidFill>
              </a:rPr>
              <a:t> -</a:t>
            </a:r>
            <a:r>
              <a:rPr lang="el-GR" sz="1600" b="1" dirty="0">
                <a:solidFill>
                  <a:schemeClr val="bg2">
                    <a:lumMod val="75000"/>
                  </a:schemeClr>
                </a:solidFill>
              </a:rPr>
              <a:t> Δήλωση Εταιρικής Διακυβέρνησης  </a:t>
            </a:r>
          </a:p>
          <a:p>
            <a:pPr marL="0" lvl="0" indent="0" algn="just" rtl="0">
              <a:lnSpc>
                <a:spcPct val="115000"/>
              </a:lnSpc>
              <a:spcBef>
                <a:spcPts val="1000"/>
              </a:spcBef>
              <a:spcAft>
                <a:spcPts val="0"/>
              </a:spcAft>
              <a:buNone/>
            </a:pPr>
            <a:r>
              <a:rPr lang="el-GR" sz="1600" dirty="0">
                <a:solidFill>
                  <a:schemeClr val="bg2">
                    <a:lumMod val="75000"/>
                  </a:schemeClr>
                </a:solidFill>
              </a:rPr>
              <a:t>Στην έκθεση διαχείρισης περιλαμβάνεται και</a:t>
            </a:r>
            <a:r>
              <a:rPr lang="el-GR" sz="1600" b="1" dirty="0">
                <a:solidFill>
                  <a:schemeClr val="bg2">
                    <a:lumMod val="75000"/>
                  </a:schemeClr>
                </a:solidFill>
              </a:rPr>
              <a:t> </a:t>
            </a:r>
            <a:r>
              <a:rPr lang="el-GR" sz="1600" b="1" dirty="0">
                <a:solidFill>
                  <a:srgbClr val="00B0F0"/>
                </a:solidFill>
              </a:rPr>
              <a:t>δήλωση εταιρικής διακυβέρνησης</a:t>
            </a:r>
            <a:r>
              <a:rPr lang="el-GR" sz="1600" dirty="0">
                <a:solidFill>
                  <a:schemeClr val="bg2">
                    <a:lumMod val="75000"/>
                  </a:schemeClr>
                </a:solidFill>
              </a:rPr>
              <a:t>, στην οποία μεταξύ άλλων γίνεται περιγραφή των κύριων χαρακτηριστικών των συστημάτων εσωτερικών ελέγχων, της σύνθεσης και του τρόπου λειτουργίας των διοικητικών, διαχειριστικών και εποπτικών οργάνων, καθώς και της πολιτικής σχετικά με την πολυμορφία που εφαρμόζεται ως προς το φύλο, την ηλικία, το εκπαιδευτικό και επαγγελματικό ιστορικό των μελών κ.ά. </a:t>
            </a:r>
          </a:p>
          <a:p>
            <a:endParaRPr lang="el-GR" dirty="0"/>
          </a:p>
        </p:txBody>
      </p:sp>
      <p:sp>
        <p:nvSpPr>
          <p:cNvPr id="4" name="Ορθογώνιο 3">
            <a:extLst>
              <a:ext uri="{FF2B5EF4-FFF2-40B4-BE49-F238E27FC236}">
                <a16:creationId xmlns:a16="http://schemas.microsoft.com/office/drawing/2014/main" id="{816BD840-48D1-04B9-EC84-F2FA3396B6DD}"/>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Google Shape;228;g24d1a4d5d00_0_398">
            <a:extLst>
              <a:ext uri="{FF2B5EF4-FFF2-40B4-BE49-F238E27FC236}">
                <a16:creationId xmlns:a16="http://schemas.microsoft.com/office/drawing/2014/main" id="{E11A56D2-4F31-82C9-71D3-60C1F85642A7}"/>
              </a:ext>
            </a:extLst>
          </p:cNvPr>
          <p:cNvSpPr txBox="1">
            <a:spLocks noGrp="1"/>
          </p:cNvSpPr>
          <p:nvPr>
            <p:ph type="title"/>
          </p:nvPr>
        </p:nvSpPr>
        <p:spPr>
          <a:xfrm>
            <a:off x="529389" y="384500"/>
            <a:ext cx="8533500" cy="501000"/>
          </a:xfrm>
          <a:prstGeom prst="rect">
            <a:avLst/>
          </a:prstGeom>
        </p:spPr>
        <p:txBody>
          <a:bodyPr spcFirstLastPara="1" wrap="square" lIns="40225" tIns="20100" rIns="40225" bIns="20100" anchor="t" anchorCtr="0">
            <a:noAutofit/>
          </a:bodyPr>
          <a:lstStyle/>
          <a:p>
            <a:pPr marL="0" lvl="0" indent="0" algn="l" rtl="0">
              <a:lnSpc>
                <a:spcPct val="100000"/>
              </a:lnSpc>
              <a:spcBef>
                <a:spcPts val="1000"/>
              </a:spcBef>
              <a:spcAft>
                <a:spcPts val="0"/>
              </a:spcAft>
              <a:buNone/>
            </a:pPr>
            <a:r>
              <a:rPr lang="el-GR" sz="1800" b="1" dirty="0">
                <a:solidFill>
                  <a:schemeClr val="bg2">
                    <a:lumMod val="75000"/>
                  </a:schemeClr>
                </a:solidFill>
              </a:rPr>
              <a:t>Οδηγία 2013/34/ΕΕ, όπως έχει τροποποιηθεί και ισχύει</a:t>
            </a:r>
            <a:endParaRPr sz="1800" dirty="0">
              <a:solidFill>
                <a:schemeClr val="bg2">
                  <a:lumMod val="75000"/>
                </a:schemeClr>
              </a:solidFill>
            </a:endParaRPr>
          </a:p>
        </p:txBody>
      </p:sp>
    </p:spTree>
    <p:extLst>
      <p:ext uri="{BB962C8B-B14F-4D97-AF65-F5344CB8AC3E}">
        <p14:creationId xmlns:p14="http://schemas.microsoft.com/office/powerpoint/2010/main" val="3653630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g24d1a4d5d00_0_404"/>
          <p:cNvSpPr txBox="1">
            <a:spLocks noGrp="1"/>
          </p:cNvSpPr>
          <p:nvPr>
            <p:ph type="title"/>
          </p:nvPr>
        </p:nvSpPr>
        <p:spPr>
          <a:xfrm>
            <a:off x="686250" y="200775"/>
            <a:ext cx="8533500" cy="675000"/>
          </a:xfrm>
          <a:prstGeom prst="rect">
            <a:avLst/>
          </a:prstGeom>
        </p:spPr>
        <p:txBody>
          <a:bodyPr spcFirstLastPara="1" wrap="square" lIns="40225" tIns="20100" rIns="40225" bIns="20100" anchor="t" anchorCtr="0">
            <a:noAutofit/>
          </a:bodyPr>
          <a:lstStyle/>
          <a:p>
            <a:pPr marL="0" lvl="0" indent="0" algn="l" rtl="0">
              <a:spcBef>
                <a:spcPts val="0"/>
              </a:spcBef>
              <a:spcAft>
                <a:spcPts val="0"/>
              </a:spcAft>
              <a:buNone/>
            </a:pPr>
            <a:r>
              <a:rPr lang="el-GR" sz="1800" b="1" dirty="0">
                <a:solidFill>
                  <a:schemeClr val="bg2">
                    <a:lumMod val="75000"/>
                  </a:schemeClr>
                </a:solidFill>
              </a:rPr>
              <a:t>Θεσμικό πλαίσιο - Ευρωπαϊκό Επίπεδο</a:t>
            </a:r>
            <a:r>
              <a:rPr lang="el-GR" dirty="0">
                <a:solidFill>
                  <a:schemeClr val="bg2">
                    <a:lumMod val="75000"/>
                  </a:schemeClr>
                </a:solidFill>
              </a:rPr>
              <a:t> </a:t>
            </a:r>
            <a:endParaRPr dirty="0">
              <a:solidFill>
                <a:schemeClr val="bg2">
                  <a:lumMod val="75000"/>
                </a:schemeClr>
              </a:solidFill>
            </a:endParaRPr>
          </a:p>
        </p:txBody>
      </p:sp>
      <p:sp>
        <p:nvSpPr>
          <p:cNvPr id="243" name="Google Shape;243;g24d1a4d5d00_0_404"/>
          <p:cNvSpPr txBox="1">
            <a:spLocks noGrp="1"/>
          </p:cNvSpPr>
          <p:nvPr>
            <p:ph type="body" idx="1"/>
          </p:nvPr>
        </p:nvSpPr>
        <p:spPr>
          <a:xfrm>
            <a:off x="686247" y="1648250"/>
            <a:ext cx="8120869" cy="4603800"/>
          </a:xfrm>
          <a:prstGeom prst="rect">
            <a:avLst/>
          </a:prstGeom>
        </p:spPr>
        <p:txBody>
          <a:bodyPr spcFirstLastPara="1" wrap="square" lIns="40225" tIns="20100" rIns="40225" bIns="20100" anchor="t" anchorCtr="0">
            <a:noAutofit/>
          </a:bodyPr>
          <a:lstStyle/>
          <a:p>
            <a:pPr marL="457200" lvl="0" indent="-330200" algn="just" rtl="0">
              <a:spcBef>
                <a:spcPts val="1000"/>
              </a:spcBef>
              <a:spcAft>
                <a:spcPts val="0"/>
              </a:spcAft>
              <a:buClr>
                <a:srgbClr val="00B0F0"/>
              </a:buClr>
              <a:buSzPts val="1600"/>
              <a:buFont typeface="Wingdings" panose="05000000000000000000" pitchFamily="2" charset="2"/>
              <a:buChar char="§"/>
            </a:pPr>
            <a:r>
              <a:rPr lang="el-GR" sz="1400" b="1" dirty="0">
                <a:solidFill>
                  <a:srgbClr val="00B0F0"/>
                </a:solidFill>
              </a:rPr>
              <a:t>Κανονισμός 2016/1011/ΕΕ</a:t>
            </a:r>
            <a:r>
              <a:rPr lang="el-GR" sz="1600" dirty="0">
                <a:solidFill>
                  <a:srgbClr val="00B0F0"/>
                </a:solidFill>
              </a:rPr>
              <a:t> </a:t>
            </a:r>
            <a:r>
              <a:rPr lang="el-GR" sz="1400" dirty="0">
                <a:solidFill>
                  <a:schemeClr val="bg2">
                    <a:lumMod val="75000"/>
                  </a:schemeClr>
                </a:solidFill>
                <a:highlight>
                  <a:srgbClr val="FFFFFF"/>
                </a:highlight>
              </a:rPr>
              <a:t>του Ευρωπαϊκού Κοινοβουλίου και του Συμβουλίου της 8ης Ιουνίου 2016</a:t>
            </a:r>
            <a:br>
              <a:rPr lang="el-GR" sz="1400" dirty="0">
                <a:solidFill>
                  <a:schemeClr val="bg2">
                    <a:lumMod val="75000"/>
                  </a:schemeClr>
                </a:solidFill>
                <a:highlight>
                  <a:srgbClr val="FFFFFF"/>
                </a:highlight>
              </a:rPr>
            </a:br>
            <a:r>
              <a:rPr lang="el-GR" sz="1400" dirty="0">
                <a:solidFill>
                  <a:schemeClr val="bg2">
                    <a:lumMod val="75000"/>
                  </a:schemeClr>
                </a:solidFill>
                <a:highlight>
                  <a:srgbClr val="FFFFFF"/>
                </a:highlight>
              </a:rPr>
              <a:t>σχετικά με τους δείκτες που χρησιμοποιούνται ως αναφορά σε χρηματοπιστωτικά μέσα και </a:t>
            </a:r>
            <a:r>
              <a:rPr lang="el-GR" sz="1400" b="1" dirty="0">
                <a:solidFill>
                  <a:schemeClr val="bg2">
                    <a:lumMod val="75000"/>
                  </a:schemeClr>
                </a:solidFill>
                <a:highlight>
                  <a:srgbClr val="FFFFFF"/>
                </a:highlight>
              </a:rPr>
              <a:t>χρηματοπιστωτικές συμβάσεις </a:t>
            </a:r>
            <a:r>
              <a:rPr lang="el-GR" sz="1400" dirty="0">
                <a:solidFill>
                  <a:schemeClr val="bg2">
                    <a:lumMod val="75000"/>
                  </a:schemeClr>
                </a:solidFill>
                <a:highlight>
                  <a:srgbClr val="FFFFFF"/>
                </a:highlight>
              </a:rPr>
              <a:t>ή για τη μέτρηση της απόδοσης επενδυτικών κεφαλαίων. </a:t>
            </a:r>
            <a:endParaRPr sz="1400" dirty="0">
              <a:solidFill>
                <a:schemeClr val="bg2">
                  <a:lumMod val="75000"/>
                </a:schemeClr>
              </a:solidFill>
              <a:highlight>
                <a:srgbClr val="FFFFFF"/>
              </a:highlight>
            </a:endParaRPr>
          </a:p>
          <a:p>
            <a:pPr marL="450000" lvl="0" indent="-450000" algn="just" rtl="0">
              <a:spcBef>
                <a:spcPts val="1000"/>
              </a:spcBef>
              <a:spcAft>
                <a:spcPts val="0"/>
              </a:spcAft>
              <a:buNone/>
            </a:pPr>
            <a:r>
              <a:rPr lang="el-GR" sz="1400" dirty="0">
                <a:solidFill>
                  <a:schemeClr val="bg2">
                    <a:lumMod val="75000"/>
                  </a:schemeClr>
                </a:solidFill>
                <a:highlight>
                  <a:srgbClr val="FFFFFF"/>
                </a:highlight>
              </a:rPr>
              <a:t>           Ο Κανονισμός αυτός τροποποιήθηκε, μεταξύ άλλων, με τον Κανονισμό </a:t>
            </a:r>
            <a:r>
              <a:rPr lang="el-GR" sz="1400" b="1" dirty="0">
                <a:solidFill>
                  <a:schemeClr val="bg2">
                    <a:lumMod val="75000"/>
                  </a:schemeClr>
                </a:solidFill>
                <a:highlight>
                  <a:srgbClr val="FFFFFF"/>
                </a:highlight>
              </a:rPr>
              <a:t>2019/2089/ΕΕ </a:t>
            </a:r>
            <a:r>
              <a:rPr lang="el-GR" sz="1400" dirty="0">
                <a:solidFill>
                  <a:schemeClr val="bg2">
                    <a:lumMod val="75000"/>
                  </a:schemeClr>
                </a:solidFill>
                <a:highlight>
                  <a:srgbClr val="FFFFFF"/>
                </a:highlight>
              </a:rPr>
              <a:t>του Ευρωπαϊκού Κοινοβουλίου και του Συμβουλίου της 27ης Νοεμβρίου 2019 σχετικά με τους </a:t>
            </a:r>
            <a:r>
              <a:rPr lang="el-GR" sz="1400" b="1" dirty="0" err="1">
                <a:solidFill>
                  <a:schemeClr val="bg2">
                    <a:lumMod val="75000"/>
                  </a:schemeClr>
                </a:solidFill>
                <a:highlight>
                  <a:srgbClr val="FFFFFF"/>
                </a:highlight>
              </a:rPr>
              <a:t>ενωσιακούς</a:t>
            </a:r>
            <a:r>
              <a:rPr lang="el-GR" sz="1400" b="1" dirty="0">
                <a:solidFill>
                  <a:schemeClr val="bg2">
                    <a:lumMod val="75000"/>
                  </a:schemeClr>
                </a:solidFill>
                <a:highlight>
                  <a:srgbClr val="FFFFFF"/>
                </a:highlight>
              </a:rPr>
              <a:t> δείκτες αναφοράς για την κλιματική μετάβαση και τους ευθυγραμμισμένους με τη συμφωνία του Παρισιού </a:t>
            </a:r>
            <a:r>
              <a:rPr lang="el-GR" sz="1400" b="1" dirty="0" err="1">
                <a:solidFill>
                  <a:schemeClr val="bg2">
                    <a:lumMod val="75000"/>
                  </a:schemeClr>
                </a:solidFill>
                <a:highlight>
                  <a:srgbClr val="FFFFFF"/>
                </a:highlight>
              </a:rPr>
              <a:t>ενωσιακούς</a:t>
            </a:r>
            <a:r>
              <a:rPr lang="el-GR" sz="1400" b="1" dirty="0">
                <a:solidFill>
                  <a:schemeClr val="bg2">
                    <a:lumMod val="75000"/>
                  </a:schemeClr>
                </a:solidFill>
                <a:highlight>
                  <a:srgbClr val="FFFFFF"/>
                </a:highlight>
              </a:rPr>
              <a:t> δείκτες αναφοράς καθώς και τις γνωστοποιήσεις σχετικά με την </a:t>
            </a:r>
            <a:r>
              <a:rPr lang="el-GR" sz="1400" b="1" dirty="0" err="1">
                <a:solidFill>
                  <a:schemeClr val="bg2">
                    <a:lumMod val="75000"/>
                  </a:schemeClr>
                </a:solidFill>
                <a:highlight>
                  <a:srgbClr val="FFFFFF"/>
                </a:highlight>
              </a:rPr>
              <a:t>αειφορία</a:t>
            </a:r>
            <a:r>
              <a:rPr lang="el-GR" sz="1400" b="1" dirty="0">
                <a:solidFill>
                  <a:schemeClr val="bg2">
                    <a:lumMod val="75000"/>
                  </a:schemeClr>
                </a:solidFill>
                <a:highlight>
                  <a:srgbClr val="FFFFFF"/>
                </a:highlight>
              </a:rPr>
              <a:t> για τους </a:t>
            </a:r>
            <a:r>
              <a:rPr lang="el-GR" sz="1400" b="1" dirty="0" err="1">
                <a:solidFill>
                  <a:schemeClr val="bg2">
                    <a:lumMod val="75000"/>
                  </a:schemeClr>
                </a:solidFill>
                <a:highlight>
                  <a:srgbClr val="FFFFFF"/>
                </a:highlight>
              </a:rPr>
              <a:t>ενωσιακούς</a:t>
            </a:r>
            <a:r>
              <a:rPr lang="el-GR" sz="1400" b="1" dirty="0">
                <a:solidFill>
                  <a:schemeClr val="bg2">
                    <a:lumMod val="75000"/>
                  </a:schemeClr>
                </a:solidFill>
                <a:highlight>
                  <a:srgbClr val="FFFFFF"/>
                </a:highlight>
              </a:rPr>
              <a:t> δείκτες</a:t>
            </a:r>
            <a:r>
              <a:rPr lang="en-US" sz="1400" b="1" dirty="0">
                <a:solidFill>
                  <a:schemeClr val="bg2">
                    <a:lumMod val="75000"/>
                  </a:schemeClr>
                </a:solidFill>
                <a:highlight>
                  <a:srgbClr val="FFFFFF"/>
                </a:highlight>
              </a:rPr>
              <a:t>.</a:t>
            </a:r>
            <a:endParaRPr sz="1400" b="1" dirty="0">
              <a:solidFill>
                <a:schemeClr val="bg2">
                  <a:lumMod val="75000"/>
                </a:schemeClr>
              </a:solidFill>
              <a:highlight>
                <a:srgbClr val="FFFFFF"/>
              </a:highlight>
            </a:endParaRPr>
          </a:p>
          <a:p>
            <a:pPr marL="450000" lvl="0" indent="0" algn="just" rtl="0">
              <a:spcBef>
                <a:spcPts val="1000"/>
              </a:spcBef>
              <a:spcAft>
                <a:spcPts val="0"/>
              </a:spcAft>
              <a:buNone/>
            </a:pPr>
            <a:r>
              <a:rPr lang="el-GR" sz="1400" dirty="0">
                <a:solidFill>
                  <a:schemeClr val="bg2">
                    <a:lumMod val="75000"/>
                  </a:schemeClr>
                </a:solidFill>
                <a:highlight>
                  <a:srgbClr val="FFFFFF"/>
                </a:highlight>
              </a:rPr>
              <a:t>Κατ’ εξουσιοδότηση του Κανονισμού 2019/2089/ΕΕ έχουν εκδοθεί και οι Κανονισμοί 2020/1816/ΕΕ, 2020/1817/ΕΕ και 2020/1818/ΕΕ</a:t>
            </a:r>
            <a:r>
              <a:rPr lang="en-US" sz="1400" dirty="0">
                <a:solidFill>
                  <a:schemeClr val="bg2">
                    <a:lumMod val="75000"/>
                  </a:schemeClr>
                </a:solidFill>
                <a:highlight>
                  <a:srgbClr val="FFFFFF"/>
                </a:highlight>
              </a:rPr>
              <a:t>.</a:t>
            </a:r>
            <a:endParaRPr sz="1400" dirty="0">
              <a:solidFill>
                <a:schemeClr val="bg2">
                  <a:lumMod val="75000"/>
                </a:schemeClr>
              </a:solidFill>
              <a:highlight>
                <a:srgbClr val="FFFFFF"/>
              </a:highlight>
            </a:endParaRPr>
          </a:p>
          <a:p>
            <a:pPr marL="0" lvl="0" indent="0" algn="just" rtl="0">
              <a:spcBef>
                <a:spcPts val="1000"/>
              </a:spcBef>
              <a:spcAft>
                <a:spcPts val="0"/>
              </a:spcAft>
              <a:buNone/>
            </a:pPr>
            <a:endParaRPr sz="1400" dirty="0">
              <a:solidFill>
                <a:schemeClr val="bg2">
                  <a:lumMod val="75000"/>
                </a:schemeClr>
              </a:solidFill>
              <a:highlight>
                <a:srgbClr val="FFFFFF"/>
              </a:highlight>
            </a:endParaRPr>
          </a:p>
          <a:p>
            <a:pPr marL="457200" lvl="0" indent="-317500" algn="just" rtl="0">
              <a:spcBef>
                <a:spcPts val="1000"/>
              </a:spcBef>
              <a:spcAft>
                <a:spcPts val="0"/>
              </a:spcAft>
              <a:buClr>
                <a:srgbClr val="00B0F0"/>
              </a:buClr>
              <a:buSzPts val="1400"/>
              <a:buFont typeface="Wingdings" panose="05000000000000000000" pitchFamily="2" charset="2"/>
              <a:buChar char="§"/>
            </a:pPr>
            <a:r>
              <a:rPr lang="el-GR" sz="1400" b="1" dirty="0">
                <a:solidFill>
                  <a:srgbClr val="00B0F0"/>
                </a:solidFill>
                <a:highlight>
                  <a:srgbClr val="FFFFFF"/>
                </a:highlight>
              </a:rPr>
              <a:t>Κανονισμός 2019/2088/ΕΕ </a:t>
            </a:r>
            <a:r>
              <a:rPr lang="el-GR" sz="1400" dirty="0">
                <a:solidFill>
                  <a:schemeClr val="bg2">
                    <a:lumMod val="75000"/>
                  </a:schemeClr>
                </a:solidFill>
                <a:highlight>
                  <a:srgbClr val="FFFFFF"/>
                </a:highlight>
              </a:rPr>
              <a:t>του Ευρωπαϊκού Κοινοβουλίου και του Συμβουλίου της 27ης Νοεμβρίου 2019 </a:t>
            </a:r>
            <a:r>
              <a:rPr lang="el-GR" sz="1400" b="1" dirty="0">
                <a:solidFill>
                  <a:schemeClr val="bg2">
                    <a:lumMod val="75000"/>
                  </a:schemeClr>
                </a:solidFill>
                <a:highlight>
                  <a:srgbClr val="FFFFFF"/>
                </a:highlight>
              </a:rPr>
              <a:t>περί γνωστοποιήσεων </a:t>
            </a:r>
            <a:r>
              <a:rPr lang="el-GR" sz="1400" b="1" dirty="0" err="1">
                <a:solidFill>
                  <a:schemeClr val="bg2">
                    <a:lumMod val="75000"/>
                  </a:schemeClr>
                </a:solidFill>
                <a:highlight>
                  <a:srgbClr val="FFFFFF"/>
                </a:highlight>
              </a:rPr>
              <a:t>αειφορίας</a:t>
            </a:r>
            <a:r>
              <a:rPr lang="el-GR" sz="1400" b="1" dirty="0">
                <a:solidFill>
                  <a:schemeClr val="bg2">
                    <a:lumMod val="75000"/>
                  </a:schemeClr>
                </a:solidFill>
                <a:highlight>
                  <a:srgbClr val="FFFFFF"/>
                </a:highlight>
              </a:rPr>
              <a:t> </a:t>
            </a:r>
            <a:r>
              <a:rPr lang="el-GR" sz="1400" dirty="0">
                <a:solidFill>
                  <a:schemeClr val="bg2">
                    <a:lumMod val="75000"/>
                  </a:schemeClr>
                </a:solidFill>
                <a:highlight>
                  <a:srgbClr val="FFFFFF"/>
                </a:highlight>
              </a:rPr>
              <a:t>στον τομέα των χρηματοπιστωτικών υπηρεσιών.</a:t>
            </a:r>
            <a:endParaRPr sz="1400" dirty="0">
              <a:solidFill>
                <a:schemeClr val="bg2">
                  <a:lumMod val="75000"/>
                </a:schemeClr>
              </a:solidFill>
              <a:highlight>
                <a:srgbClr val="FFFFFF"/>
              </a:highlight>
            </a:endParaRPr>
          </a:p>
          <a:p>
            <a:pPr marL="0" lvl="0" indent="0" algn="l" rtl="0">
              <a:spcBef>
                <a:spcPts val="1000"/>
              </a:spcBef>
              <a:spcAft>
                <a:spcPts val="0"/>
              </a:spcAft>
              <a:buNone/>
            </a:pPr>
            <a:endParaRPr sz="1400" dirty="0">
              <a:solidFill>
                <a:srgbClr val="333333"/>
              </a:solidFill>
              <a:highlight>
                <a:srgbClr val="FFFFFF"/>
              </a:highlight>
            </a:endParaRPr>
          </a:p>
          <a:p>
            <a:pPr marL="457200" lvl="0" indent="0" algn="l" rtl="0">
              <a:spcBef>
                <a:spcPts val="1000"/>
              </a:spcBef>
              <a:spcAft>
                <a:spcPts val="0"/>
              </a:spcAft>
              <a:buNone/>
            </a:pPr>
            <a:endParaRPr sz="1400" b="1" dirty="0">
              <a:solidFill>
                <a:srgbClr val="333333"/>
              </a:solidFill>
              <a:highlight>
                <a:srgbClr val="FFFFFF"/>
              </a:highlight>
            </a:endParaRPr>
          </a:p>
        </p:txBody>
      </p:sp>
      <p:sp>
        <p:nvSpPr>
          <p:cNvPr id="2" name="Ορθογώνιο 1">
            <a:extLst>
              <a:ext uri="{FF2B5EF4-FFF2-40B4-BE49-F238E27FC236}">
                <a16:creationId xmlns:a16="http://schemas.microsoft.com/office/drawing/2014/main" id="{9529D9BF-AC00-D579-56A9-F21A582CC2E2}"/>
              </a:ext>
            </a:extLst>
          </p:cNvPr>
          <p:cNvSpPr/>
          <p:nvPr/>
        </p:nvSpPr>
        <p:spPr>
          <a:xfrm>
            <a:off x="7740316" y="304800"/>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9"/>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9" name="Google Shape;249;p9"/>
          <p:cNvSpPr txBox="1"/>
          <p:nvPr/>
        </p:nvSpPr>
        <p:spPr>
          <a:xfrm>
            <a:off x="386862" y="450350"/>
            <a:ext cx="73581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bg2">
                    <a:lumMod val="75000"/>
                  </a:schemeClr>
                </a:solidFill>
                <a:latin typeface="Calibri"/>
                <a:ea typeface="Calibri"/>
                <a:cs typeface="Calibri"/>
                <a:sym typeface="Calibri"/>
              </a:rPr>
              <a:t>Αναφορές των κριτηρίων ESG στην ελληνική νομοθεσία </a:t>
            </a:r>
            <a:endParaRPr dirty="0">
              <a:solidFill>
                <a:schemeClr val="bg2">
                  <a:lumMod val="75000"/>
                </a:schemeClr>
              </a:solidFill>
            </a:endParaRPr>
          </a:p>
        </p:txBody>
      </p:sp>
      <p:sp>
        <p:nvSpPr>
          <p:cNvPr id="250" name="Google Shape;250;p9"/>
          <p:cNvSpPr txBox="1">
            <a:spLocks noGrp="1"/>
          </p:cNvSpPr>
          <p:nvPr>
            <p:ph type="body" idx="1"/>
          </p:nvPr>
        </p:nvSpPr>
        <p:spPr>
          <a:xfrm>
            <a:off x="686197" y="1619250"/>
            <a:ext cx="8533606" cy="4603750"/>
          </a:xfrm>
          <a:prstGeom prst="rect">
            <a:avLst/>
          </a:prstGeom>
          <a:noFill/>
          <a:ln>
            <a:noFill/>
          </a:ln>
        </p:spPr>
        <p:txBody>
          <a:bodyPr spcFirstLastPara="1" wrap="square" lIns="40225" tIns="20100" rIns="40225" bIns="20100" anchor="t" anchorCtr="0">
            <a:noAutofit/>
          </a:bodyPr>
          <a:lstStyle/>
          <a:p>
            <a:pPr marL="228600" lvl="0" indent="0" algn="l" rtl="0">
              <a:lnSpc>
                <a:spcPct val="90000"/>
              </a:lnSpc>
              <a:spcBef>
                <a:spcPts val="0"/>
              </a:spcBef>
              <a:spcAft>
                <a:spcPts val="0"/>
              </a:spcAft>
              <a:buNone/>
            </a:pPr>
            <a:r>
              <a:rPr lang="el-GR" sz="1400" b="1" u="sng" dirty="0">
                <a:solidFill>
                  <a:schemeClr val="bg2">
                    <a:lumMod val="75000"/>
                  </a:schemeClr>
                </a:solidFill>
              </a:rPr>
              <a:t>ΕΣΧΑΣΕ – Ειδικά Σχέδια Χωρικής Ανάπτυξης Στρατηγικών Επενδύσεων </a:t>
            </a:r>
            <a:endParaRPr dirty="0">
              <a:solidFill>
                <a:schemeClr val="bg2">
                  <a:lumMod val="75000"/>
                </a:schemeClr>
              </a:solidFill>
            </a:endParaRPr>
          </a:p>
          <a:p>
            <a:pPr marL="285750" lvl="0" indent="-285750" algn="just" rtl="0">
              <a:lnSpc>
                <a:spcPct val="107000"/>
              </a:lnSpc>
              <a:spcBef>
                <a:spcPts val="1000"/>
              </a:spcBef>
              <a:spcAft>
                <a:spcPts val="0"/>
              </a:spcAft>
              <a:buClr>
                <a:srgbClr val="00B0F0"/>
              </a:buClr>
              <a:buSzPts val="1400"/>
              <a:buFont typeface="Wingdings" panose="05000000000000000000" pitchFamily="2" charset="2"/>
              <a:buChar char="§"/>
            </a:pPr>
            <a:r>
              <a:rPr lang="el-GR" sz="1400" dirty="0">
                <a:solidFill>
                  <a:schemeClr val="bg2">
                    <a:lumMod val="75000"/>
                  </a:schemeClr>
                </a:solidFill>
                <a:latin typeface="Calibri"/>
                <a:ea typeface="Calibri"/>
                <a:cs typeface="Calibri"/>
                <a:sym typeface="Calibri"/>
              </a:rPr>
              <a:t>Ο </a:t>
            </a:r>
            <a:r>
              <a:rPr lang="el-GR" sz="1400" b="1" dirty="0">
                <a:solidFill>
                  <a:srgbClr val="00B0F0"/>
                </a:solidFill>
                <a:latin typeface="Calibri"/>
                <a:ea typeface="Calibri"/>
                <a:cs typeface="Calibri"/>
                <a:sym typeface="Calibri"/>
              </a:rPr>
              <a:t>Ν. 4864/2021</a:t>
            </a:r>
            <a:r>
              <a:rPr lang="el-GR" sz="1400" b="1" dirty="0">
                <a:solidFill>
                  <a:schemeClr val="bg2">
                    <a:lumMod val="75000"/>
                  </a:schemeClr>
                </a:solidFill>
                <a:latin typeface="Calibri"/>
                <a:ea typeface="Calibri"/>
                <a:cs typeface="Calibri"/>
                <a:sym typeface="Calibri"/>
              </a:rPr>
              <a:t> </a:t>
            </a:r>
            <a:r>
              <a:rPr lang="el-GR" sz="1400" dirty="0">
                <a:solidFill>
                  <a:schemeClr val="bg2">
                    <a:lumMod val="75000"/>
                  </a:schemeClr>
                </a:solidFill>
                <a:latin typeface="Calibri"/>
                <a:ea typeface="Calibri"/>
                <a:cs typeface="Calibri"/>
                <a:sym typeface="Calibri"/>
              </a:rPr>
              <a:t>«</a:t>
            </a:r>
            <a:r>
              <a:rPr lang="el-GR" sz="1400" i="1" dirty="0">
                <a:solidFill>
                  <a:schemeClr val="bg2">
                    <a:lumMod val="75000"/>
                  </a:schemeClr>
                </a:solidFill>
                <a:latin typeface="Calibri"/>
                <a:ea typeface="Calibri"/>
                <a:cs typeface="Calibri"/>
                <a:sym typeface="Calibri"/>
              </a:rPr>
              <a:t>Στρατηγικές επενδύσεις και βελτίωση του επενδυτικού περιβάλλοντος μέσω της επιτάχυνσης διαδικασιών στις ιδιωτικές και στρατηγικές επενδύσεις, δημιουργία πλαισίου για τις εταιρείες </a:t>
            </a:r>
            <a:r>
              <a:rPr lang="el-GR" sz="1400" i="1" dirty="0" err="1">
                <a:solidFill>
                  <a:schemeClr val="bg2">
                    <a:lumMod val="75000"/>
                  </a:schemeClr>
                </a:solidFill>
                <a:latin typeface="Calibri"/>
                <a:ea typeface="Calibri"/>
                <a:cs typeface="Calibri"/>
                <a:sym typeface="Calibri"/>
              </a:rPr>
              <a:t>τεχνοβλαστούς</a:t>
            </a:r>
            <a:r>
              <a:rPr lang="el-GR" sz="1400" i="1" dirty="0">
                <a:solidFill>
                  <a:schemeClr val="bg2">
                    <a:lumMod val="75000"/>
                  </a:schemeClr>
                </a:solidFill>
                <a:latin typeface="Calibri"/>
                <a:ea typeface="Calibri"/>
                <a:cs typeface="Calibri"/>
                <a:sym typeface="Calibri"/>
              </a:rPr>
              <a:t> και άλλες επείγουσες διατάξεις για την ανάπτυξη» </a:t>
            </a:r>
            <a:r>
              <a:rPr lang="el-GR" sz="1400" dirty="0">
                <a:solidFill>
                  <a:schemeClr val="bg2">
                    <a:lumMod val="75000"/>
                  </a:schemeClr>
                </a:solidFill>
                <a:latin typeface="Calibri"/>
                <a:ea typeface="Calibri"/>
                <a:cs typeface="Calibri"/>
                <a:sym typeface="Calibri"/>
              </a:rPr>
              <a:t>(ΦΕΚ 237/Α/2.12.2021) στην </a:t>
            </a:r>
            <a:r>
              <a:rPr lang="el-GR" sz="1400" b="1" u="sng" dirty="0" err="1">
                <a:solidFill>
                  <a:schemeClr val="bg2">
                    <a:lumMod val="75000"/>
                  </a:schemeClr>
                </a:solidFill>
                <a:latin typeface="Calibri"/>
                <a:ea typeface="Calibri"/>
                <a:cs typeface="Calibri"/>
                <a:sym typeface="Calibri"/>
              </a:rPr>
              <a:t>παρ</a:t>
            </a:r>
            <a:r>
              <a:rPr lang="en-US" sz="1400" b="1" u="sng" dirty="0">
                <a:solidFill>
                  <a:schemeClr val="bg2">
                    <a:lumMod val="75000"/>
                  </a:schemeClr>
                </a:solidFill>
                <a:latin typeface="Calibri"/>
                <a:ea typeface="Calibri"/>
                <a:cs typeface="Calibri"/>
                <a:sym typeface="Calibri"/>
              </a:rPr>
              <a:t>.</a:t>
            </a:r>
            <a:r>
              <a:rPr lang="el-GR" sz="1400" b="1" u="sng" dirty="0">
                <a:solidFill>
                  <a:schemeClr val="bg2">
                    <a:lumMod val="75000"/>
                  </a:schemeClr>
                </a:solidFill>
                <a:latin typeface="Calibri"/>
                <a:ea typeface="Calibri"/>
                <a:cs typeface="Calibri"/>
                <a:sym typeface="Calibri"/>
              </a:rPr>
              <a:t> 4 του άρθρου 7 </a:t>
            </a:r>
            <a:r>
              <a:rPr lang="el-GR" sz="1400" dirty="0">
                <a:solidFill>
                  <a:schemeClr val="bg2">
                    <a:lumMod val="75000"/>
                  </a:schemeClr>
                </a:solidFill>
                <a:latin typeface="Calibri"/>
                <a:ea typeface="Calibri"/>
                <a:cs typeface="Calibri"/>
                <a:sym typeface="Calibri"/>
              </a:rPr>
              <a:t>προβλέπει τα εξής:</a:t>
            </a:r>
            <a:endParaRPr dirty="0">
              <a:solidFill>
                <a:schemeClr val="bg2">
                  <a:lumMod val="75000"/>
                </a:schemeClr>
              </a:solidFill>
            </a:endParaRPr>
          </a:p>
          <a:p>
            <a:pPr marL="179388" lvl="0" indent="0" algn="just" rtl="0">
              <a:lnSpc>
                <a:spcPct val="107000"/>
              </a:lnSpc>
              <a:spcBef>
                <a:spcPts val="1000"/>
              </a:spcBef>
              <a:spcAft>
                <a:spcPts val="0"/>
              </a:spcAft>
              <a:buClr>
                <a:schemeClr val="dk1"/>
              </a:buClr>
              <a:buSzPts val="1400"/>
              <a:buNone/>
            </a:pPr>
            <a:r>
              <a:rPr lang="el-GR" sz="1400" dirty="0">
                <a:solidFill>
                  <a:schemeClr val="bg2">
                    <a:lumMod val="75000"/>
                  </a:schemeClr>
                </a:solidFill>
                <a:latin typeface="Calibri"/>
                <a:ea typeface="Calibri"/>
                <a:cs typeface="Calibri"/>
                <a:sym typeface="Calibri"/>
              </a:rPr>
              <a:t>«</a:t>
            </a:r>
            <a:r>
              <a:rPr lang="el-GR" sz="1400" i="1" dirty="0">
                <a:solidFill>
                  <a:schemeClr val="bg2">
                    <a:lumMod val="75000"/>
                  </a:schemeClr>
                </a:solidFill>
                <a:latin typeface="Calibri"/>
                <a:ea typeface="Calibri"/>
                <a:cs typeface="Calibri"/>
                <a:sym typeface="Calibri"/>
              </a:rPr>
              <a:t>Επενδυτικά σχέδια για τα οποία εγκρίνεται Ε.Σ.Χ.Α.Σ.Ε., οφείλουν από την έναρξη της παραγωγικής λειτουργίας τους να εφαρμόζουν </a:t>
            </a:r>
            <a:r>
              <a:rPr lang="el-GR" sz="1400" b="1" i="1" dirty="0">
                <a:solidFill>
                  <a:schemeClr val="bg2">
                    <a:lumMod val="75000"/>
                  </a:schemeClr>
                </a:solidFill>
                <a:latin typeface="Calibri"/>
                <a:ea typeface="Calibri"/>
                <a:cs typeface="Calibri"/>
                <a:sym typeface="Calibri"/>
              </a:rPr>
              <a:t>σχέδιο αρχών βιώσιμης ανάπτυξης </a:t>
            </a:r>
            <a:r>
              <a:rPr lang="el-GR" sz="1400" i="1" dirty="0">
                <a:solidFill>
                  <a:schemeClr val="bg2">
                    <a:lumMod val="75000"/>
                  </a:schemeClr>
                </a:solidFill>
                <a:latin typeface="Calibri"/>
                <a:ea typeface="Calibri"/>
                <a:cs typeface="Calibri"/>
                <a:sym typeface="Calibri"/>
              </a:rPr>
              <a:t>στη βάση των </a:t>
            </a:r>
            <a:r>
              <a:rPr lang="el-GR" sz="1400" b="1" i="1" dirty="0">
                <a:solidFill>
                  <a:schemeClr val="bg2">
                    <a:lumMod val="75000"/>
                  </a:schemeClr>
                </a:solidFill>
                <a:latin typeface="Calibri"/>
                <a:ea typeface="Calibri"/>
                <a:cs typeface="Calibri"/>
                <a:sym typeface="Calibri"/>
              </a:rPr>
              <a:t>κριτηρίων Περιβαλλοντικής, Κοινωνικής και Εταιρικής Διακυβέρνησης («</a:t>
            </a:r>
            <a:r>
              <a:rPr lang="el-GR" sz="1400" b="1" i="1" dirty="0" err="1">
                <a:solidFill>
                  <a:schemeClr val="bg2">
                    <a:lumMod val="75000"/>
                  </a:schemeClr>
                </a:solidFill>
                <a:latin typeface="Calibri"/>
                <a:ea typeface="Calibri"/>
                <a:cs typeface="Calibri"/>
                <a:sym typeface="Calibri"/>
              </a:rPr>
              <a:t>Environmental</a:t>
            </a:r>
            <a:r>
              <a:rPr lang="el-GR" sz="1400" b="1" i="1" dirty="0">
                <a:solidFill>
                  <a:schemeClr val="bg2">
                    <a:lumMod val="75000"/>
                  </a:schemeClr>
                </a:solidFill>
                <a:latin typeface="Calibri"/>
                <a:ea typeface="Calibri"/>
                <a:cs typeface="Calibri"/>
                <a:sym typeface="Calibri"/>
              </a:rPr>
              <a:t>, Social and </a:t>
            </a:r>
            <a:r>
              <a:rPr lang="el-GR" sz="1400" b="1" i="1" dirty="0" err="1">
                <a:solidFill>
                  <a:schemeClr val="bg2">
                    <a:lumMod val="75000"/>
                  </a:schemeClr>
                </a:solidFill>
                <a:latin typeface="Calibri"/>
                <a:ea typeface="Calibri"/>
                <a:cs typeface="Calibri"/>
                <a:sym typeface="Calibri"/>
              </a:rPr>
              <a:t>Corporate</a:t>
            </a:r>
            <a:r>
              <a:rPr lang="el-GR" sz="1400" b="1" i="1" dirty="0">
                <a:solidFill>
                  <a:schemeClr val="bg2">
                    <a:lumMod val="75000"/>
                  </a:schemeClr>
                </a:solidFill>
                <a:latin typeface="Calibri"/>
                <a:ea typeface="Calibri"/>
                <a:cs typeface="Calibri"/>
                <a:sym typeface="Calibri"/>
              </a:rPr>
              <a:t> </a:t>
            </a:r>
            <a:r>
              <a:rPr lang="el-GR" sz="1400" b="1" i="1" dirty="0" err="1">
                <a:solidFill>
                  <a:schemeClr val="bg2">
                    <a:lumMod val="75000"/>
                  </a:schemeClr>
                </a:solidFill>
                <a:latin typeface="Calibri"/>
                <a:ea typeface="Calibri"/>
                <a:cs typeface="Calibri"/>
                <a:sym typeface="Calibri"/>
              </a:rPr>
              <a:t>Governance</a:t>
            </a:r>
            <a:r>
              <a:rPr lang="el-GR" sz="1400" b="1" i="1" dirty="0">
                <a:solidFill>
                  <a:schemeClr val="bg2">
                    <a:lumMod val="75000"/>
                  </a:schemeClr>
                </a:solidFill>
                <a:latin typeface="Calibri"/>
                <a:ea typeface="Calibri"/>
                <a:cs typeface="Calibri"/>
                <a:sym typeface="Calibri"/>
              </a:rPr>
              <a:t> ESG»)</a:t>
            </a:r>
            <a:r>
              <a:rPr lang="el-GR" sz="1400" i="1" dirty="0">
                <a:solidFill>
                  <a:schemeClr val="bg2">
                    <a:lumMod val="75000"/>
                  </a:schemeClr>
                </a:solidFill>
                <a:latin typeface="Calibri"/>
                <a:ea typeface="Calibri"/>
                <a:cs typeface="Calibri"/>
                <a:sym typeface="Calibri"/>
              </a:rPr>
              <a:t>. Επιπροσθέτως, υποχρεούνται να καταρτίζουν ετήσιο απολογισμό Βιωσιμότητας («</a:t>
            </a:r>
            <a:r>
              <a:rPr lang="el-GR" sz="1400" i="1" dirty="0" err="1">
                <a:solidFill>
                  <a:schemeClr val="bg2">
                    <a:lumMod val="75000"/>
                  </a:schemeClr>
                </a:solidFill>
                <a:latin typeface="Calibri"/>
                <a:ea typeface="Calibri"/>
                <a:cs typeface="Calibri"/>
                <a:sym typeface="Calibri"/>
              </a:rPr>
              <a:t>sustainability</a:t>
            </a:r>
            <a:r>
              <a:rPr lang="el-GR" sz="1400" i="1" dirty="0">
                <a:solidFill>
                  <a:schemeClr val="bg2">
                    <a:lumMod val="75000"/>
                  </a:schemeClr>
                </a:solidFill>
                <a:latin typeface="Calibri"/>
                <a:ea typeface="Calibri"/>
                <a:cs typeface="Calibri"/>
                <a:sym typeface="Calibri"/>
              </a:rPr>
              <a:t> </a:t>
            </a:r>
            <a:r>
              <a:rPr lang="el-GR" sz="1400" i="1" dirty="0" err="1">
                <a:solidFill>
                  <a:schemeClr val="bg2">
                    <a:lumMod val="75000"/>
                  </a:schemeClr>
                </a:solidFill>
                <a:latin typeface="Calibri"/>
                <a:ea typeface="Calibri"/>
                <a:cs typeface="Calibri"/>
                <a:sym typeface="Calibri"/>
              </a:rPr>
              <a:t>reporting</a:t>
            </a:r>
            <a:r>
              <a:rPr lang="el-GR" sz="1400" i="1" dirty="0">
                <a:solidFill>
                  <a:schemeClr val="bg2">
                    <a:lumMod val="75000"/>
                  </a:schemeClr>
                </a:solidFill>
                <a:latin typeface="Calibri"/>
                <a:ea typeface="Calibri"/>
                <a:cs typeface="Calibri"/>
                <a:sym typeface="Calibri"/>
              </a:rPr>
              <a:t>») για την παράθεση μη-χρηματοοικονομικών πληροφοριών στο πλαίσιο των «ESG», σύμφωνα με διεθνώς αναγνωρισμένα πρότυπα (ενδεικτικά: «GRI </a:t>
            </a:r>
            <a:r>
              <a:rPr lang="el-GR" sz="1400" i="1" dirty="0" err="1">
                <a:solidFill>
                  <a:schemeClr val="bg2">
                    <a:lumMod val="75000"/>
                  </a:schemeClr>
                </a:solidFill>
                <a:latin typeface="Calibri"/>
                <a:ea typeface="Calibri"/>
                <a:cs typeface="Calibri"/>
                <a:sym typeface="Calibri"/>
              </a:rPr>
              <a:t>Standards</a:t>
            </a:r>
            <a:r>
              <a:rPr lang="el-GR" sz="1400" i="1" dirty="0">
                <a:solidFill>
                  <a:schemeClr val="bg2">
                    <a:lumMod val="75000"/>
                  </a:schemeClr>
                </a:solidFill>
                <a:latin typeface="Calibri"/>
                <a:ea typeface="Calibri"/>
                <a:cs typeface="Calibri"/>
                <a:sym typeface="Calibri"/>
              </a:rPr>
              <a:t>»). Ο ετήσιος απολογισμός ελέγχεται από τρίτο ανεξάρτητο φορέα (ελεγκτική εταιρεία ή οίκο πιστοποίησης) επιλογής του φορέα της επένδυσης. Ο απολογισμός </a:t>
            </a:r>
            <a:r>
              <a:rPr lang="el-GR" sz="1400" i="1" dirty="0" err="1">
                <a:solidFill>
                  <a:schemeClr val="bg2">
                    <a:lumMod val="75000"/>
                  </a:schemeClr>
                </a:solidFill>
                <a:latin typeface="Calibri"/>
                <a:ea typeface="Calibri"/>
                <a:cs typeface="Calibri"/>
                <a:sym typeface="Calibri"/>
              </a:rPr>
              <a:t>αειφορίας</a:t>
            </a:r>
            <a:r>
              <a:rPr lang="el-GR" sz="1400" i="1" dirty="0">
                <a:solidFill>
                  <a:schemeClr val="bg2">
                    <a:lumMod val="75000"/>
                  </a:schemeClr>
                </a:solidFill>
                <a:latin typeface="Calibri"/>
                <a:ea typeface="Calibri"/>
                <a:cs typeface="Calibri"/>
                <a:sym typeface="Calibri"/>
              </a:rPr>
              <a:t> περιλαμβάνει διακριτά τα στοιχεία και τα δεδομένα του επενδυτικού σχεδίου, το οποίο έχει υπαχθεί στις διατάξεις του παρόντος</a:t>
            </a:r>
            <a:r>
              <a:rPr lang="el-GR" sz="1400" dirty="0">
                <a:solidFill>
                  <a:schemeClr val="bg2">
                    <a:lumMod val="75000"/>
                  </a:schemeClr>
                </a:solidFill>
                <a:latin typeface="Calibri"/>
                <a:ea typeface="Calibri"/>
                <a:cs typeface="Calibri"/>
                <a:sym typeface="Calibri"/>
              </a:rPr>
              <a:t>». </a:t>
            </a:r>
            <a:endParaRPr dirty="0">
              <a:solidFill>
                <a:schemeClr val="bg2">
                  <a:lumMod val="75000"/>
                </a:schemeClr>
              </a:solidFill>
            </a:endParaRPr>
          </a:p>
          <a:p>
            <a:pPr marL="179388" lvl="0" indent="0" algn="l" rtl="0">
              <a:lnSpc>
                <a:spcPct val="90000"/>
              </a:lnSpc>
              <a:spcBef>
                <a:spcPts val="1000"/>
              </a:spcBef>
              <a:spcAft>
                <a:spcPts val="0"/>
              </a:spcAft>
              <a:buClr>
                <a:schemeClr val="dk1"/>
              </a:buClr>
              <a:buSzPts val="1400"/>
              <a:buNone/>
            </a:pPr>
            <a:r>
              <a:rPr lang="el-GR" sz="1400" dirty="0">
                <a:solidFill>
                  <a:schemeClr val="bg2">
                    <a:lumMod val="75000"/>
                  </a:schemeClr>
                </a:solidFill>
              </a:rPr>
              <a:t>Ενώ στην παράγραφο </a:t>
            </a:r>
            <a:r>
              <a:rPr lang="el-GR" sz="1400" dirty="0">
                <a:solidFill>
                  <a:schemeClr val="bg2">
                    <a:lumMod val="75000"/>
                  </a:schemeClr>
                </a:solidFill>
                <a:latin typeface="Calibri"/>
                <a:ea typeface="Calibri"/>
                <a:cs typeface="Calibri"/>
                <a:sym typeface="Calibri"/>
              </a:rPr>
              <a:t>1 του άρθρου 28 προβλέπεται ότι :</a:t>
            </a:r>
            <a:endParaRPr dirty="0">
              <a:solidFill>
                <a:schemeClr val="bg2">
                  <a:lumMod val="75000"/>
                </a:schemeClr>
              </a:solidFill>
            </a:endParaRPr>
          </a:p>
          <a:p>
            <a:pPr marL="179388" lvl="0" indent="0" algn="l" rtl="0">
              <a:lnSpc>
                <a:spcPct val="90000"/>
              </a:lnSpc>
              <a:spcBef>
                <a:spcPts val="1000"/>
              </a:spcBef>
              <a:spcAft>
                <a:spcPts val="0"/>
              </a:spcAft>
              <a:buClr>
                <a:schemeClr val="dk1"/>
              </a:buClr>
              <a:buSzPts val="1400"/>
              <a:buNone/>
            </a:pPr>
            <a:r>
              <a:rPr lang="el-GR" sz="1400" dirty="0">
                <a:solidFill>
                  <a:schemeClr val="bg2">
                    <a:lumMod val="75000"/>
                  </a:schemeClr>
                </a:solidFill>
                <a:latin typeface="Calibri"/>
                <a:ea typeface="Calibri"/>
                <a:cs typeface="Calibri"/>
                <a:sym typeface="Calibri"/>
              </a:rPr>
              <a:t>«</a:t>
            </a:r>
            <a:r>
              <a:rPr lang="el-GR" sz="1400" b="1" i="1" dirty="0">
                <a:solidFill>
                  <a:schemeClr val="bg2">
                    <a:lumMod val="75000"/>
                  </a:schemeClr>
                </a:solidFill>
                <a:latin typeface="Calibri"/>
                <a:ea typeface="Calibri"/>
                <a:cs typeface="Calibri"/>
                <a:sym typeface="Calibri"/>
              </a:rPr>
              <a:t>Με κοινή απόφαση των Υπουργών Ανάπτυξης και Επενδύσεων και Περιβάλλοντος και Ενέργειας καθορίζεται κάθε αναγκαία λεπτομέρεια για την εφαρμογή της παρ. 4 του άρθρου 7 </a:t>
            </a:r>
            <a:r>
              <a:rPr lang="el-GR" sz="1400" i="1" dirty="0">
                <a:solidFill>
                  <a:schemeClr val="bg2">
                    <a:lumMod val="75000"/>
                  </a:schemeClr>
                </a:solidFill>
                <a:latin typeface="Calibri"/>
                <a:ea typeface="Calibri"/>
                <a:cs typeface="Calibri"/>
                <a:sym typeface="Calibri"/>
              </a:rPr>
              <a:t>σχετικά με την υποχρέωση του φορέα της επένδυσης, για την οποία εγκρίνεται Ειδικό Σχέδιο Χωρικής Ανάπτυξης Στρατηγικών Επενδύσεων (Ε.Σ.Χ.Α.Σ.Ε.), να εφαρμόζει σχέδιο αρχών βιώσιμης ανάπτυξης σύμφωνα με τα αναφερόμενα στο ως άνω άρθρο</a:t>
            </a:r>
            <a:r>
              <a:rPr lang="el-GR" sz="1400" dirty="0">
                <a:solidFill>
                  <a:schemeClr val="bg2">
                    <a:lumMod val="75000"/>
                  </a:schemeClr>
                </a:solidFill>
                <a:latin typeface="Calibri"/>
                <a:ea typeface="Calibri"/>
                <a:cs typeface="Calibri"/>
                <a:sym typeface="Calibri"/>
              </a:rPr>
              <a:t>».</a:t>
            </a:r>
            <a:endParaRPr sz="1400" dirty="0">
              <a:solidFill>
                <a:schemeClr val="bg2">
                  <a:lumMod val="75000"/>
                </a:schemeClr>
              </a:solidFill>
            </a:endParaRPr>
          </a:p>
          <a:p>
            <a:pPr marL="228600" lvl="0" indent="-139700" algn="l" rtl="0">
              <a:lnSpc>
                <a:spcPct val="90000"/>
              </a:lnSpc>
              <a:spcBef>
                <a:spcPts val="1000"/>
              </a:spcBef>
              <a:spcAft>
                <a:spcPts val="0"/>
              </a:spcAft>
              <a:buClr>
                <a:schemeClr val="dk1"/>
              </a:buClr>
              <a:buSzPts val="1400"/>
              <a:buNone/>
            </a:pPr>
            <a:endParaRPr sz="1400" u="sn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g24d1a4d5d00_0_436"/>
          <p:cNvSpPr txBox="1">
            <a:spLocks noGrp="1"/>
          </p:cNvSpPr>
          <p:nvPr>
            <p:ph type="title"/>
          </p:nvPr>
        </p:nvSpPr>
        <p:spPr>
          <a:xfrm>
            <a:off x="481263" y="406200"/>
            <a:ext cx="8533500" cy="457500"/>
          </a:xfrm>
          <a:prstGeom prst="rect">
            <a:avLst/>
          </a:prstGeom>
        </p:spPr>
        <p:txBody>
          <a:bodyPr spcFirstLastPara="1" wrap="square" lIns="40225" tIns="20100" rIns="40225" bIns="20100" anchor="t" anchorCtr="0">
            <a:noAutofit/>
          </a:bodyPr>
          <a:lstStyle/>
          <a:p>
            <a:pPr marL="0" lvl="0" indent="0" algn="l" rtl="0">
              <a:lnSpc>
                <a:spcPct val="100000"/>
              </a:lnSpc>
              <a:spcBef>
                <a:spcPts val="0"/>
              </a:spcBef>
              <a:spcAft>
                <a:spcPts val="0"/>
              </a:spcAft>
              <a:buNone/>
            </a:pPr>
            <a:r>
              <a:rPr lang="el-GR" sz="1800" b="1" dirty="0">
                <a:solidFill>
                  <a:schemeClr val="bg2">
                    <a:lumMod val="75000"/>
                  </a:schemeClr>
                </a:solidFill>
              </a:rPr>
              <a:t>Αναφορές των κριτηρίων ESG στην ελληνική νομοθεσία </a:t>
            </a:r>
            <a:endParaRPr sz="1400" dirty="0">
              <a:solidFill>
                <a:schemeClr val="bg2">
                  <a:lumMod val="75000"/>
                </a:schemeClr>
              </a:solidFill>
              <a:latin typeface="Arial"/>
              <a:ea typeface="Arial"/>
              <a:cs typeface="Arial"/>
              <a:sym typeface="Arial"/>
            </a:endParaRPr>
          </a:p>
          <a:p>
            <a:pPr marL="0" lvl="0" indent="0" algn="l" rtl="0">
              <a:spcBef>
                <a:spcPts val="0"/>
              </a:spcBef>
              <a:spcAft>
                <a:spcPts val="0"/>
              </a:spcAft>
              <a:buNone/>
            </a:pPr>
            <a:endParaRPr dirty="0"/>
          </a:p>
        </p:txBody>
      </p:sp>
      <p:sp>
        <p:nvSpPr>
          <p:cNvPr id="257" name="Google Shape;257;g24d1a4d5d00_0_436"/>
          <p:cNvSpPr txBox="1">
            <a:spLocks noGrp="1"/>
          </p:cNvSpPr>
          <p:nvPr>
            <p:ph type="body" idx="1"/>
          </p:nvPr>
        </p:nvSpPr>
        <p:spPr>
          <a:xfrm>
            <a:off x="686197" y="1619250"/>
            <a:ext cx="8533500" cy="4603800"/>
          </a:xfrm>
          <a:prstGeom prst="rect">
            <a:avLst/>
          </a:prstGeom>
        </p:spPr>
        <p:txBody>
          <a:bodyPr spcFirstLastPara="1" wrap="square" lIns="40225" tIns="20100" rIns="40225" bIns="20100" anchor="t" anchorCtr="0">
            <a:noAutofit/>
          </a:bodyPr>
          <a:lstStyle/>
          <a:p>
            <a:pPr marL="0" lvl="0" indent="0" algn="l" rtl="0">
              <a:spcBef>
                <a:spcPts val="1000"/>
              </a:spcBef>
              <a:spcAft>
                <a:spcPts val="0"/>
              </a:spcAft>
              <a:buNone/>
            </a:pPr>
            <a:r>
              <a:rPr lang="el-GR" sz="1400" b="1" dirty="0">
                <a:solidFill>
                  <a:srgbClr val="00B0F0"/>
                </a:solidFill>
                <a:highlight>
                  <a:srgbClr val="FFFFFF"/>
                </a:highlight>
              </a:rPr>
              <a:t>N. 4548/2018</a:t>
            </a:r>
            <a:r>
              <a:rPr lang="el-GR" sz="1400" dirty="0">
                <a:solidFill>
                  <a:srgbClr val="00B0F0"/>
                </a:solidFill>
                <a:highlight>
                  <a:srgbClr val="FFFFFF"/>
                </a:highlight>
              </a:rPr>
              <a:t> </a:t>
            </a:r>
            <a:r>
              <a:rPr lang="el-GR" sz="1400" i="1" dirty="0">
                <a:solidFill>
                  <a:schemeClr val="bg2">
                    <a:lumMod val="75000"/>
                  </a:schemeClr>
                </a:solidFill>
                <a:highlight>
                  <a:srgbClr val="FFFFFF"/>
                </a:highlight>
              </a:rPr>
              <a:t>“Αναμόρφωση του δικαίου των ανωνύμων εταιριών”</a:t>
            </a:r>
            <a:r>
              <a:rPr lang="el-GR" sz="1400" dirty="0">
                <a:solidFill>
                  <a:schemeClr val="bg2">
                    <a:lumMod val="75000"/>
                  </a:schemeClr>
                </a:solidFill>
                <a:highlight>
                  <a:srgbClr val="FFFFFF"/>
                </a:highlight>
              </a:rPr>
              <a:t> (ΦΕΚ 104/Α/13.6.2018)</a:t>
            </a:r>
            <a:endParaRPr sz="1400" dirty="0">
              <a:solidFill>
                <a:schemeClr val="bg2">
                  <a:lumMod val="75000"/>
                </a:schemeClr>
              </a:solidFill>
              <a:highlight>
                <a:srgbClr val="FFFFFF"/>
              </a:highlight>
            </a:endParaRPr>
          </a:p>
          <a:p>
            <a:pPr marL="0" lvl="0" indent="0" algn="just" rtl="0">
              <a:lnSpc>
                <a:spcPct val="100000"/>
              </a:lnSpc>
              <a:spcBef>
                <a:spcPts val="1000"/>
              </a:spcBef>
              <a:spcAft>
                <a:spcPts val="0"/>
              </a:spcAft>
              <a:buNone/>
            </a:pPr>
            <a:r>
              <a:rPr lang="el-GR" sz="1400" dirty="0">
                <a:solidFill>
                  <a:schemeClr val="bg2">
                    <a:lumMod val="75000"/>
                  </a:schemeClr>
                </a:solidFill>
                <a:highlight>
                  <a:srgbClr val="FFFFFF"/>
                </a:highlight>
              </a:rPr>
              <a:t>Στο </a:t>
            </a:r>
            <a:r>
              <a:rPr lang="el-GR" sz="1400" u="sng" dirty="0">
                <a:solidFill>
                  <a:schemeClr val="bg2">
                    <a:lumMod val="75000"/>
                  </a:schemeClr>
                </a:solidFill>
                <a:highlight>
                  <a:srgbClr val="FFFFFF"/>
                </a:highlight>
              </a:rPr>
              <a:t>άρθρο 154</a:t>
            </a:r>
            <a:r>
              <a:rPr lang="el-GR" sz="1400" dirty="0">
                <a:solidFill>
                  <a:schemeClr val="bg2">
                    <a:lumMod val="75000"/>
                  </a:schemeClr>
                </a:solidFill>
                <a:highlight>
                  <a:srgbClr val="FFFFFF"/>
                </a:highlight>
              </a:rPr>
              <a:t> ορίζεται πως οι οντότητες δημοσίου ενδιαφέροντος, που είναι μητρικές ανώνυμες εταιρίες μεγάλου ομίλου, ο οποίος, κατά την ημερομηνία κλεισίματος του ισολογισμού του σε ενοποιημένη βάση, υπερβαίνει τον μέσο αριθμό των πεντακοσίων (500) εργαζομένων κατά τη διάρκεια του οικονομικού έτους, </a:t>
            </a:r>
            <a:r>
              <a:rPr lang="el-GR" sz="1400" b="1" u="sng" dirty="0">
                <a:solidFill>
                  <a:schemeClr val="bg2">
                    <a:lumMod val="75000"/>
                  </a:schemeClr>
                </a:solidFill>
                <a:highlight>
                  <a:srgbClr val="FFFFFF"/>
                </a:highlight>
              </a:rPr>
              <a:t>στην ενοποιημένη έκθεση διαχείρισης περιλαμβάνουν ενοποιημένη μη χρηματοοικονομική κατάσταση που περιέχει πληροφορίες</a:t>
            </a:r>
            <a:r>
              <a:rPr lang="el-GR" sz="1400" dirty="0">
                <a:solidFill>
                  <a:schemeClr val="bg2">
                    <a:lumMod val="75000"/>
                  </a:schemeClr>
                </a:solidFill>
                <a:highlight>
                  <a:srgbClr val="FFFFFF"/>
                </a:highlight>
              </a:rPr>
              <a:t>, στο βαθμό που απαιτείται για την κατανόηση της εξέλιξης, των επιδόσεων, της θέσης και του αντίκτυπου των δραστηριοτήτων του, </a:t>
            </a:r>
            <a:r>
              <a:rPr lang="el-GR" sz="1400" b="1" u="sng" dirty="0">
                <a:solidFill>
                  <a:schemeClr val="bg2">
                    <a:lumMod val="75000"/>
                  </a:schemeClr>
                </a:solidFill>
                <a:highlight>
                  <a:srgbClr val="FFFFFF"/>
                </a:highlight>
              </a:rPr>
              <a:t>σε σχέση, τουλάχιστον, με: </a:t>
            </a:r>
          </a:p>
          <a:p>
            <a:pPr marL="0" lvl="0" indent="0" algn="just" rtl="0">
              <a:lnSpc>
                <a:spcPct val="100000"/>
              </a:lnSpc>
              <a:spcBef>
                <a:spcPts val="1000"/>
              </a:spcBef>
              <a:spcAft>
                <a:spcPts val="0"/>
              </a:spcAft>
              <a:buNone/>
            </a:pPr>
            <a:r>
              <a:rPr lang="el-GR" sz="1400" b="1" dirty="0">
                <a:solidFill>
                  <a:schemeClr val="bg2">
                    <a:lumMod val="75000"/>
                  </a:schemeClr>
                </a:solidFill>
                <a:highlight>
                  <a:srgbClr val="FFFFFF"/>
                </a:highlight>
              </a:rPr>
              <a:t>(α) περιβαλλοντικά, </a:t>
            </a:r>
          </a:p>
          <a:p>
            <a:pPr marL="0" lvl="0" indent="0" algn="just" rtl="0">
              <a:lnSpc>
                <a:spcPct val="100000"/>
              </a:lnSpc>
              <a:spcBef>
                <a:spcPts val="1000"/>
              </a:spcBef>
              <a:spcAft>
                <a:spcPts val="0"/>
              </a:spcAft>
              <a:buNone/>
            </a:pPr>
            <a:r>
              <a:rPr lang="el-GR" sz="1400" b="1" dirty="0">
                <a:solidFill>
                  <a:schemeClr val="bg2">
                    <a:lumMod val="75000"/>
                  </a:schemeClr>
                </a:solidFill>
                <a:highlight>
                  <a:srgbClr val="FFFFFF"/>
                </a:highlight>
              </a:rPr>
              <a:t>(β) κοινωνικά και εργασιακά θέματα, </a:t>
            </a:r>
          </a:p>
          <a:p>
            <a:pPr marL="0" lvl="0" indent="0" algn="just" rtl="0">
              <a:lnSpc>
                <a:spcPct val="100000"/>
              </a:lnSpc>
              <a:spcBef>
                <a:spcPts val="1000"/>
              </a:spcBef>
              <a:spcAft>
                <a:spcPts val="0"/>
              </a:spcAft>
              <a:buNone/>
            </a:pPr>
            <a:r>
              <a:rPr lang="el-GR" sz="1400" b="1" dirty="0">
                <a:solidFill>
                  <a:schemeClr val="bg2">
                    <a:lumMod val="75000"/>
                  </a:schemeClr>
                </a:solidFill>
                <a:highlight>
                  <a:srgbClr val="FFFFFF"/>
                </a:highlight>
              </a:rPr>
              <a:t>(γ) το σεβασμό των δικαιωμάτων του ανθρώπου και</a:t>
            </a:r>
          </a:p>
          <a:p>
            <a:pPr marL="0" lvl="0" indent="0" algn="just" rtl="0">
              <a:lnSpc>
                <a:spcPct val="100000"/>
              </a:lnSpc>
              <a:spcBef>
                <a:spcPts val="1000"/>
              </a:spcBef>
              <a:spcAft>
                <a:spcPts val="0"/>
              </a:spcAft>
              <a:buNone/>
            </a:pPr>
            <a:r>
              <a:rPr lang="el-GR" sz="1400" b="1" dirty="0">
                <a:solidFill>
                  <a:schemeClr val="bg2">
                    <a:lumMod val="75000"/>
                  </a:schemeClr>
                </a:solidFill>
                <a:highlight>
                  <a:srgbClr val="FFFFFF"/>
                </a:highlight>
              </a:rPr>
              <a:t>(δ) την καταπολέμηση της διαφθοράς.</a:t>
            </a:r>
            <a:endParaRPr sz="1400" b="1" i="1" dirty="0">
              <a:solidFill>
                <a:schemeClr val="bg2">
                  <a:lumMod val="75000"/>
                </a:schemeClr>
              </a:solidFill>
              <a:highlight>
                <a:srgbClr val="FFFFFF"/>
              </a:highlight>
            </a:endParaRPr>
          </a:p>
        </p:txBody>
      </p:sp>
      <p:sp>
        <p:nvSpPr>
          <p:cNvPr id="2" name="Ορθογώνιο 1">
            <a:extLst>
              <a:ext uri="{FF2B5EF4-FFF2-40B4-BE49-F238E27FC236}">
                <a16:creationId xmlns:a16="http://schemas.microsoft.com/office/drawing/2014/main" id="{8440C8FC-57F4-BF4A-F498-CFF08C01C2BD}"/>
              </a:ext>
            </a:extLst>
          </p:cNvPr>
          <p:cNvSpPr/>
          <p:nvPr/>
        </p:nvSpPr>
        <p:spPr>
          <a:xfrm>
            <a:off x="7684168" y="326157"/>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g24d1a4d5d00_0_414"/>
          <p:cNvSpPr txBox="1">
            <a:spLocks noGrp="1"/>
          </p:cNvSpPr>
          <p:nvPr>
            <p:ph type="title"/>
          </p:nvPr>
        </p:nvSpPr>
        <p:spPr>
          <a:xfrm>
            <a:off x="686200" y="476250"/>
            <a:ext cx="8533500" cy="457500"/>
          </a:xfrm>
          <a:prstGeom prst="rect">
            <a:avLst/>
          </a:prstGeom>
        </p:spPr>
        <p:txBody>
          <a:bodyPr spcFirstLastPara="1" wrap="square" lIns="40225" tIns="20100" rIns="40225" bIns="20100" anchor="t" anchorCtr="0">
            <a:noAutofit/>
          </a:bodyPr>
          <a:lstStyle/>
          <a:p>
            <a:pPr marL="0" lvl="0" indent="0" algn="l" rtl="0">
              <a:lnSpc>
                <a:spcPct val="100000"/>
              </a:lnSpc>
              <a:spcBef>
                <a:spcPts val="0"/>
              </a:spcBef>
              <a:spcAft>
                <a:spcPts val="0"/>
              </a:spcAft>
              <a:buClr>
                <a:schemeClr val="dk1"/>
              </a:buClr>
              <a:buFont typeface="Arial"/>
              <a:buNone/>
            </a:pPr>
            <a:r>
              <a:rPr lang="el-GR" sz="1800" b="1" dirty="0">
                <a:solidFill>
                  <a:schemeClr val="bg2">
                    <a:lumMod val="75000"/>
                  </a:schemeClr>
                </a:solidFill>
              </a:rPr>
              <a:t>Αναφορές των κριτηρίων ESG στην ελληνική νομοθεσία </a:t>
            </a:r>
            <a:endParaRPr sz="1400" dirty="0">
              <a:solidFill>
                <a:schemeClr val="bg2">
                  <a:lumMod val="75000"/>
                </a:schemeClr>
              </a:solidFill>
              <a:latin typeface="Arial"/>
              <a:ea typeface="Arial"/>
              <a:cs typeface="Arial"/>
              <a:sym typeface="Arial"/>
            </a:endParaRPr>
          </a:p>
          <a:p>
            <a:pPr marL="0" lvl="0" indent="0" algn="l" rtl="0">
              <a:spcBef>
                <a:spcPts val="0"/>
              </a:spcBef>
              <a:spcAft>
                <a:spcPts val="0"/>
              </a:spcAft>
              <a:buNone/>
            </a:pPr>
            <a:endParaRPr dirty="0"/>
          </a:p>
        </p:txBody>
      </p:sp>
      <p:sp>
        <p:nvSpPr>
          <p:cNvPr id="264" name="Google Shape;264;g24d1a4d5d00_0_414"/>
          <p:cNvSpPr txBox="1">
            <a:spLocks noGrp="1"/>
          </p:cNvSpPr>
          <p:nvPr>
            <p:ph type="body" idx="1"/>
          </p:nvPr>
        </p:nvSpPr>
        <p:spPr>
          <a:xfrm>
            <a:off x="686197" y="1619250"/>
            <a:ext cx="8024666" cy="4603800"/>
          </a:xfrm>
          <a:prstGeom prst="rect">
            <a:avLst/>
          </a:prstGeom>
        </p:spPr>
        <p:txBody>
          <a:bodyPr spcFirstLastPara="1" wrap="square" lIns="40225" tIns="20100" rIns="40225" bIns="20100" anchor="t" anchorCtr="0">
            <a:noAutofit/>
          </a:bodyPr>
          <a:lstStyle/>
          <a:p>
            <a:pPr marL="0" lvl="0" indent="0" algn="l" rtl="0">
              <a:spcBef>
                <a:spcPts val="1000"/>
              </a:spcBef>
              <a:spcAft>
                <a:spcPts val="0"/>
              </a:spcAft>
              <a:buNone/>
            </a:pPr>
            <a:r>
              <a:rPr lang="el-GR" sz="1400" b="1" u="sng" dirty="0">
                <a:solidFill>
                  <a:schemeClr val="bg2">
                    <a:lumMod val="75000"/>
                  </a:schemeClr>
                </a:solidFill>
              </a:rPr>
              <a:t>Ανώνυμες Εταιρίες του Δημοσίου </a:t>
            </a:r>
            <a:endParaRPr sz="1400" b="1" u="sng" dirty="0">
              <a:solidFill>
                <a:schemeClr val="bg2">
                  <a:lumMod val="75000"/>
                </a:schemeClr>
              </a:solidFill>
            </a:endParaRPr>
          </a:p>
          <a:p>
            <a:pPr marL="0" lvl="0" indent="0" algn="l" rtl="0">
              <a:spcBef>
                <a:spcPts val="1000"/>
              </a:spcBef>
              <a:spcAft>
                <a:spcPts val="0"/>
              </a:spcAft>
              <a:buNone/>
            </a:pPr>
            <a:r>
              <a:rPr lang="el-GR" sz="1400" dirty="0">
                <a:solidFill>
                  <a:schemeClr val="bg2">
                    <a:lumMod val="75000"/>
                  </a:schemeClr>
                </a:solidFill>
              </a:rPr>
              <a:t>Στα άρθρα 4-24 του </a:t>
            </a:r>
            <a:r>
              <a:rPr lang="el-GR" sz="1400" b="1" dirty="0">
                <a:solidFill>
                  <a:srgbClr val="00B0F0"/>
                </a:solidFill>
              </a:rPr>
              <a:t>Ν. 4972/2022</a:t>
            </a:r>
            <a:r>
              <a:rPr lang="el-GR" sz="1400" dirty="0">
                <a:solidFill>
                  <a:srgbClr val="00B0F0"/>
                </a:solidFill>
              </a:rPr>
              <a:t> </a:t>
            </a:r>
            <a:r>
              <a:rPr lang="el-GR" sz="1400" i="1" dirty="0">
                <a:solidFill>
                  <a:schemeClr val="bg2">
                    <a:lumMod val="75000"/>
                  </a:schemeClr>
                </a:solidFill>
              </a:rPr>
              <a:t>“</a:t>
            </a:r>
            <a:r>
              <a:rPr lang="el-GR" sz="1400" i="1" dirty="0">
                <a:solidFill>
                  <a:schemeClr val="bg2">
                    <a:lumMod val="75000"/>
                  </a:schemeClr>
                </a:solidFill>
                <a:highlight>
                  <a:srgbClr val="FFFFFF"/>
                </a:highlight>
              </a:rPr>
              <a:t>Εταιρική διακυβέρνηση των Ανωνύμων Εταιρειών του Δημοσίου και των λοιπών θυγατρικών της Ελληνικής Εταιρείας Συμμετοχών και Περιουσίας κτλ.”</a:t>
            </a:r>
            <a:r>
              <a:rPr lang="el-GR" sz="1400" dirty="0">
                <a:solidFill>
                  <a:schemeClr val="bg2">
                    <a:lumMod val="75000"/>
                  </a:schemeClr>
                </a:solidFill>
                <a:highlight>
                  <a:srgbClr val="FFFFFF"/>
                </a:highlight>
              </a:rPr>
              <a:t> </a:t>
            </a:r>
            <a:r>
              <a:rPr lang="el-GR" sz="1400" dirty="0">
                <a:solidFill>
                  <a:schemeClr val="bg2">
                    <a:lumMod val="75000"/>
                  </a:schemeClr>
                </a:solidFill>
              </a:rPr>
              <a:t>(ΦΕΚ 181/Α/23.9.2022) ρυθμίζονται τα σχετικά με την εταιρική διακυβέρνηση των ανωνύμων εταιριών του Δημοσίου. </a:t>
            </a:r>
          </a:p>
          <a:p>
            <a:pPr marL="0" lvl="0" indent="0" algn="l" rtl="0">
              <a:spcBef>
                <a:spcPts val="1000"/>
              </a:spcBef>
              <a:spcAft>
                <a:spcPts val="0"/>
              </a:spcAft>
              <a:buNone/>
            </a:pPr>
            <a:endParaRPr sz="1400" dirty="0">
              <a:solidFill>
                <a:schemeClr val="bg2">
                  <a:lumMod val="75000"/>
                </a:schemeClr>
              </a:solidFill>
            </a:endParaRPr>
          </a:p>
          <a:p>
            <a:pPr marL="286850" lvl="0" indent="-285750" algn="l" rtl="0">
              <a:spcBef>
                <a:spcPts val="1000"/>
              </a:spcBef>
              <a:spcAft>
                <a:spcPts val="0"/>
              </a:spcAft>
              <a:buClr>
                <a:srgbClr val="00B0F0"/>
              </a:buClr>
              <a:buSzPts val="1400"/>
              <a:buFont typeface="Wingdings" panose="05000000000000000000" pitchFamily="2" charset="2"/>
              <a:buChar char="§"/>
            </a:pPr>
            <a:r>
              <a:rPr lang="el-GR" sz="1400" dirty="0">
                <a:solidFill>
                  <a:schemeClr val="bg2">
                    <a:lumMod val="75000"/>
                  </a:schemeClr>
                </a:solidFill>
              </a:rPr>
              <a:t>Σύμφωνα με το </a:t>
            </a:r>
            <a:r>
              <a:rPr lang="el-GR" sz="1400" u="sng" dirty="0">
                <a:solidFill>
                  <a:schemeClr val="bg2">
                    <a:lumMod val="75000"/>
                  </a:schemeClr>
                </a:solidFill>
              </a:rPr>
              <a:t>άρθρο 4 παρ. 2</a:t>
            </a:r>
            <a:r>
              <a:rPr lang="el-GR" sz="1400" dirty="0">
                <a:solidFill>
                  <a:schemeClr val="bg2">
                    <a:lumMod val="75000"/>
                  </a:schemeClr>
                </a:solidFill>
              </a:rPr>
              <a:t> </a:t>
            </a:r>
            <a:r>
              <a:rPr lang="el-GR" sz="1400" dirty="0">
                <a:solidFill>
                  <a:schemeClr val="bg2">
                    <a:lumMod val="75000"/>
                  </a:schemeClr>
                </a:solidFill>
                <a:highlight>
                  <a:srgbClr val="FFFFFF"/>
                </a:highlight>
              </a:rPr>
              <a:t>μεταξύ της εταιρίας και του Δημοσίου συνάπτεται </a:t>
            </a:r>
            <a:r>
              <a:rPr lang="el-GR" sz="1400" u="sng" dirty="0">
                <a:solidFill>
                  <a:schemeClr val="bg2">
                    <a:lumMod val="75000"/>
                  </a:schemeClr>
                </a:solidFill>
                <a:highlight>
                  <a:srgbClr val="FFFFFF"/>
                </a:highlight>
              </a:rPr>
              <a:t>Δήλωση Ειδικών Υποχρεώσεων</a:t>
            </a:r>
            <a:r>
              <a:rPr lang="el-GR" sz="1400" dirty="0">
                <a:solidFill>
                  <a:schemeClr val="bg2">
                    <a:lumMod val="75000"/>
                  </a:schemeClr>
                </a:solidFill>
                <a:highlight>
                  <a:srgbClr val="FFFFFF"/>
                </a:highlight>
              </a:rPr>
              <a:t>, η οποία μεταξύ άλλων περιλαμβάνει </a:t>
            </a:r>
            <a:r>
              <a:rPr lang="el-GR" sz="1400" b="1" i="1" dirty="0">
                <a:solidFill>
                  <a:schemeClr val="bg2">
                    <a:lumMod val="75000"/>
                  </a:schemeClr>
                </a:solidFill>
                <a:highlight>
                  <a:srgbClr val="FFFFFF"/>
                </a:highlight>
              </a:rPr>
              <a:t>“την πολιτική βιώσιμης ανάπτυξης που ακολουθεί η εταιρία, σύμφωνα με κριτήρια περιβαλλοντικά, κοινωνικά και εταιρικής διακυβέρνησης (</a:t>
            </a:r>
            <a:r>
              <a:rPr lang="el-GR" sz="1400" b="1" i="1" dirty="0" err="1">
                <a:solidFill>
                  <a:schemeClr val="bg2">
                    <a:lumMod val="75000"/>
                  </a:schemeClr>
                </a:solidFill>
                <a:highlight>
                  <a:srgbClr val="FFFFFF"/>
                </a:highlight>
              </a:rPr>
              <a:t>Environmental</a:t>
            </a:r>
            <a:r>
              <a:rPr lang="el-GR" sz="1400" b="1" i="1" dirty="0">
                <a:solidFill>
                  <a:schemeClr val="bg2">
                    <a:lumMod val="75000"/>
                  </a:schemeClr>
                </a:solidFill>
                <a:highlight>
                  <a:srgbClr val="FFFFFF"/>
                </a:highlight>
              </a:rPr>
              <a:t> Social </a:t>
            </a:r>
            <a:r>
              <a:rPr lang="el-GR" sz="1400" b="1" i="1" dirty="0" err="1">
                <a:solidFill>
                  <a:schemeClr val="bg2">
                    <a:lumMod val="75000"/>
                  </a:schemeClr>
                </a:solidFill>
                <a:highlight>
                  <a:srgbClr val="FFFFFF"/>
                </a:highlight>
              </a:rPr>
              <a:t>Governance</a:t>
            </a:r>
            <a:r>
              <a:rPr lang="el-GR" sz="1400" b="1" i="1" dirty="0">
                <a:solidFill>
                  <a:schemeClr val="bg2">
                    <a:lumMod val="75000"/>
                  </a:schemeClr>
                </a:solidFill>
                <a:highlight>
                  <a:srgbClr val="FFFFFF"/>
                </a:highlight>
              </a:rPr>
              <a:t> ESG)”.</a:t>
            </a:r>
            <a:endParaRPr sz="1400" b="1" i="1" dirty="0">
              <a:solidFill>
                <a:schemeClr val="bg2">
                  <a:lumMod val="75000"/>
                </a:schemeClr>
              </a:solidFill>
              <a:highlight>
                <a:srgbClr val="FFFFFF"/>
              </a:highlight>
            </a:endParaRPr>
          </a:p>
          <a:p>
            <a:pPr marL="285750" lvl="0" indent="-285750" algn="l" rtl="0">
              <a:spcBef>
                <a:spcPts val="1000"/>
              </a:spcBef>
              <a:spcAft>
                <a:spcPts val="0"/>
              </a:spcAft>
              <a:buClr>
                <a:srgbClr val="00B0F0"/>
              </a:buClr>
              <a:buFont typeface="Wingdings" panose="05000000000000000000" pitchFamily="2" charset="2"/>
              <a:buChar char="§"/>
            </a:pPr>
            <a:endParaRPr sz="1400" i="1" dirty="0">
              <a:solidFill>
                <a:schemeClr val="bg2">
                  <a:lumMod val="75000"/>
                </a:schemeClr>
              </a:solidFill>
              <a:highlight>
                <a:srgbClr val="FFFFFF"/>
              </a:highlight>
            </a:endParaRPr>
          </a:p>
          <a:p>
            <a:pPr marL="286850" lvl="0" indent="-285750" algn="l" rtl="0">
              <a:spcBef>
                <a:spcPts val="1000"/>
              </a:spcBef>
              <a:spcAft>
                <a:spcPts val="0"/>
              </a:spcAft>
              <a:buClr>
                <a:srgbClr val="00B0F0"/>
              </a:buClr>
              <a:buSzPts val="1400"/>
              <a:buFont typeface="Wingdings" panose="05000000000000000000" pitchFamily="2" charset="2"/>
              <a:buChar char="§"/>
            </a:pPr>
            <a:r>
              <a:rPr lang="el-GR" sz="1400" dirty="0">
                <a:solidFill>
                  <a:schemeClr val="bg2">
                    <a:lumMod val="75000"/>
                  </a:schemeClr>
                </a:solidFill>
                <a:highlight>
                  <a:srgbClr val="FFFFFF"/>
                </a:highlight>
              </a:rPr>
              <a:t>Σύμφωνα με το </a:t>
            </a:r>
            <a:r>
              <a:rPr lang="el-GR" sz="1400" u="sng" dirty="0">
                <a:solidFill>
                  <a:schemeClr val="bg2">
                    <a:lumMod val="75000"/>
                  </a:schemeClr>
                </a:solidFill>
                <a:highlight>
                  <a:srgbClr val="FFFFFF"/>
                </a:highlight>
              </a:rPr>
              <a:t>άρθρο 14 </a:t>
            </a:r>
            <a:r>
              <a:rPr lang="el-GR" sz="1400" dirty="0">
                <a:solidFill>
                  <a:schemeClr val="bg2">
                    <a:lumMod val="75000"/>
                  </a:schemeClr>
                </a:solidFill>
                <a:highlight>
                  <a:srgbClr val="FFFFFF"/>
                </a:highlight>
              </a:rPr>
              <a:t>οι ανώνυμες εταιρίες του Δημοσίου καταρτίζουν </a:t>
            </a:r>
            <a:r>
              <a:rPr lang="el-GR" sz="1400" u="sng" dirty="0">
                <a:solidFill>
                  <a:schemeClr val="bg2">
                    <a:lumMod val="75000"/>
                  </a:schemeClr>
                </a:solidFill>
                <a:highlight>
                  <a:srgbClr val="FFFFFF"/>
                </a:highlight>
              </a:rPr>
              <a:t>Κανονισμό Λειτουργίας</a:t>
            </a:r>
            <a:r>
              <a:rPr lang="el-GR" sz="1400" dirty="0">
                <a:solidFill>
                  <a:schemeClr val="bg2">
                    <a:lumMod val="75000"/>
                  </a:schemeClr>
                </a:solidFill>
                <a:highlight>
                  <a:srgbClr val="FFFFFF"/>
                </a:highlight>
              </a:rPr>
              <a:t>, στον οποίο μεταξύ άλλων καθορίζεται και η </a:t>
            </a:r>
            <a:r>
              <a:rPr lang="el-GR" sz="1400" b="1" i="1" dirty="0">
                <a:solidFill>
                  <a:schemeClr val="bg2">
                    <a:lumMod val="75000"/>
                  </a:schemeClr>
                </a:solidFill>
                <a:highlight>
                  <a:srgbClr val="FFFFFF"/>
                </a:highlight>
              </a:rPr>
              <a:t>“πολιτική βιώσιμης ανάπτυξης που ακολουθεί η εταιρία, σύμφωνα με κριτήρια περιβαλλοντικά, κοινωνικά και εταιρικής διακυβέρνησης (</a:t>
            </a:r>
            <a:r>
              <a:rPr lang="el-GR" sz="1400" b="1" i="1" dirty="0" err="1">
                <a:solidFill>
                  <a:schemeClr val="bg2">
                    <a:lumMod val="75000"/>
                  </a:schemeClr>
                </a:solidFill>
                <a:highlight>
                  <a:srgbClr val="FFFFFF"/>
                </a:highlight>
              </a:rPr>
              <a:t>Environmental</a:t>
            </a:r>
            <a:r>
              <a:rPr lang="el-GR" sz="1400" b="1" i="1" dirty="0">
                <a:solidFill>
                  <a:schemeClr val="bg2">
                    <a:lumMod val="75000"/>
                  </a:schemeClr>
                </a:solidFill>
                <a:highlight>
                  <a:srgbClr val="FFFFFF"/>
                </a:highlight>
              </a:rPr>
              <a:t> Social </a:t>
            </a:r>
            <a:r>
              <a:rPr lang="el-GR" sz="1400" b="1" i="1" dirty="0" err="1">
                <a:solidFill>
                  <a:schemeClr val="bg2">
                    <a:lumMod val="75000"/>
                  </a:schemeClr>
                </a:solidFill>
                <a:highlight>
                  <a:srgbClr val="FFFFFF"/>
                </a:highlight>
              </a:rPr>
              <a:t>Governance</a:t>
            </a:r>
            <a:r>
              <a:rPr lang="el-GR" sz="1400" b="1" i="1" dirty="0">
                <a:solidFill>
                  <a:schemeClr val="bg2">
                    <a:lumMod val="75000"/>
                  </a:schemeClr>
                </a:solidFill>
                <a:highlight>
                  <a:srgbClr val="FFFFFF"/>
                </a:highlight>
              </a:rPr>
              <a:t> ESG)”.</a:t>
            </a:r>
            <a:endParaRPr sz="1400" b="1" i="1" dirty="0">
              <a:solidFill>
                <a:schemeClr val="bg2">
                  <a:lumMod val="75000"/>
                </a:schemeClr>
              </a:solidFill>
              <a:highlight>
                <a:srgbClr val="FFFFFF"/>
              </a:highlight>
            </a:endParaRPr>
          </a:p>
        </p:txBody>
      </p:sp>
      <p:sp>
        <p:nvSpPr>
          <p:cNvPr id="2" name="Ορθογώνιο 1">
            <a:extLst>
              <a:ext uri="{FF2B5EF4-FFF2-40B4-BE49-F238E27FC236}">
                <a16:creationId xmlns:a16="http://schemas.microsoft.com/office/drawing/2014/main" id="{3D3196A0-3487-DDFB-A58A-041DC97BE83E}"/>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g24d1a4d5d00_0_420"/>
          <p:cNvSpPr txBox="1">
            <a:spLocks noGrp="1"/>
          </p:cNvSpPr>
          <p:nvPr>
            <p:ph type="title"/>
          </p:nvPr>
        </p:nvSpPr>
        <p:spPr>
          <a:xfrm>
            <a:off x="686200" y="476250"/>
            <a:ext cx="8533500" cy="457500"/>
          </a:xfrm>
          <a:prstGeom prst="rect">
            <a:avLst/>
          </a:prstGeom>
        </p:spPr>
        <p:txBody>
          <a:bodyPr spcFirstLastPara="1" wrap="square" lIns="40225" tIns="20100" rIns="40225" bIns="20100" anchor="t" anchorCtr="0">
            <a:noAutofit/>
          </a:bodyPr>
          <a:lstStyle/>
          <a:p>
            <a:pPr marL="0" lvl="0" indent="0" algn="l" rtl="0">
              <a:lnSpc>
                <a:spcPct val="100000"/>
              </a:lnSpc>
              <a:spcBef>
                <a:spcPts val="0"/>
              </a:spcBef>
              <a:spcAft>
                <a:spcPts val="0"/>
              </a:spcAft>
              <a:buNone/>
            </a:pPr>
            <a:r>
              <a:rPr lang="el-GR" sz="1800" b="1" dirty="0">
                <a:solidFill>
                  <a:schemeClr val="bg2">
                    <a:lumMod val="75000"/>
                  </a:schemeClr>
                </a:solidFill>
              </a:rPr>
              <a:t>Αναφορές των κριτηρίων ESG στην ελληνική νομοθεσία </a:t>
            </a:r>
            <a:endParaRPr sz="1400" dirty="0">
              <a:solidFill>
                <a:schemeClr val="bg2">
                  <a:lumMod val="75000"/>
                </a:schemeClr>
              </a:solidFill>
              <a:latin typeface="Arial"/>
              <a:ea typeface="Arial"/>
              <a:cs typeface="Arial"/>
              <a:sym typeface="Arial"/>
            </a:endParaRPr>
          </a:p>
          <a:p>
            <a:pPr marL="0" lvl="0" indent="0" algn="l" rtl="0">
              <a:spcBef>
                <a:spcPts val="0"/>
              </a:spcBef>
              <a:spcAft>
                <a:spcPts val="0"/>
              </a:spcAft>
              <a:buNone/>
            </a:pPr>
            <a:endParaRPr dirty="0"/>
          </a:p>
        </p:txBody>
      </p:sp>
      <p:sp>
        <p:nvSpPr>
          <p:cNvPr id="271" name="Google Shape;271;g24d1a4d5d00_0_420"/>
          <p:cNvSpPr txBox="1">
            <a:spLocks noGrp="1"/>
          </p:cNvSpPr>
          <p:nvPr>
            <p:ph type="body" idx="1"/>
          </p:nvPr>
        </p:nvSpPr>
        <p:spPr>
          <a:xfrm>
            <a:off x="686197" y="1648250"/>
            <a:ext cx="8533500" cy="4603800"/>
          </a:xfrm>
          <a:prstGeom prst="rect">
            <a:avLst/>
          </a:prstGeom>
        </p:spPr>
        <p:txBody>
          <a:bodyPr spcFirstLastPara="1" wrap="square" lIns="40225" tIns="20100" rIns="40225" bIns="20100" anchor="t" anchorCtr="0">
            <a:noAutofit/>
          </a:bodyPr>
          <a:lstStyle/>
          <a:p>
            <a:pPr marL="0" lvl="0" indent="0" algn="just" rtl="0">
              <a:spcBef>
                <a:spcPts val="1000"/>
              </a:spcBef>
              <a:spcAft>
                <a:spcPts val="0"/>
              </a:spcAft>
              <a:buClr>
                <a:schemeClr val="dk1"/>
              </a:buClr>
              <a:buSzPts val="1100"/>
              <a:buFont typeface="Arial"/>
              <a:buNone/>
            </a:pPr>
            <a:r>
              <a:rPr lang="el-GR" sz="1400" b="1" u="sng" dirty="0">
                <a:solidFill>
                  <a:schemeClr val="bg2">
                    <a:lumMod val="75000"/>
                  </a:schemeClr>
                </a:solidFill>
                <a:highlight>
                  <a:srgbClr val="FFFFFF"/>
                </a:highlight>
              </a:rPr>
              <a:t>Εταιρία Ακινήτων e-ΕΦΚΑ</a:t>
            </a:r>
            <a:endParaRPr sz="1400" b="1" dirty="0">
              <a:solidFill>
                <a:schemeClr val="bg2">
                  <a:lumMod val="75000"/>
                </a:schemeClr>
              </a:solidFill>
            </a:endParaRPr>
          </a:p>
          <a:p>
            <a:pPr marL="0" lvl="0" indent="0" algn="just" rtl="0">
              <a:spcBef>
                <a:spcPts val="1000"/>
              </a:spcBef>
              <a:spcAft>
                <a:spcPts val="0"/>
              </a:spcAft>
              <a:buNone/>
            </a:pPr>
            <a:r>
              <a:rPr lang="el-GR" sz="1400" dirty="0">
                <a:solidFill>
                  <a:schemeClr val="bg2">
                    <a:lumMod val="75000"/>
                  </a:schemeClr>
                </a:solidFill>
              </a:rPr>
              <a:t>Με το </a:t>
            </a:r>
            <a:r>
              <a:rPr lang="el-GR" sz="1400" b="1" dirty="0">
                <a:solidFill>
                  <a:srgbClr val="00B0F0"/>
                </a:solidFill>
              </a:rPr>
              <a:t>Ν. 4892/2022</a:t>
            </a:r>
            <a:r>
              <a:rPr lang="el-GR" sz="1400" dirty="0">
                <a:solidFill>
                  <a:srgbClr val="00B0F0"/>
                </a:solidFill>
              </a:rPr>
              <a:t> </a:t>
            </a:r>
            <a:r>
              <a:rPr lang="el-GR" sz="1400" dirty="0">
                <a:solidFill>
                  <a:schemeClr val="bg2">
                    <a:lumMod val="75000"/>
                  </a:schemeClr>
                </a:solidFill>
              </a:rPr>
              <a:t>«</a:t>
            </a:r>
            <a:r>
              <a:rPr lang="el-GR" sz="1400" i="1" dirty="0">
                <a:solidFill>
                  <a:schemeClr val="bg2">
                    <a:lumMod val="75000"/>
                  </a:schemeClr>
                </a:solidFill>
                <a:highlight>
                  <a:srgbClr val="FFFFFF"/>
                </a:highlight>
              </a:rPr>
              <a:t>Εκσυγχρονισμός του Ηλεκτρονικού Εθνικού Φορέα Κοινωνικής Ασφάλισης και άλλες επείγουσες διατάξεις» </a:t>
            </a:r>
            <a:r>
              <a:rPr lang="el-GR" sz="1400" dirty="0">
                <a:solidFill>
                  <a:schemeClr val="bg2">
                    <a:lumMod val="75000"/>
                  </a:schemeClr>
                </a:solidFill>
                <a:highlight>
                  <a:srgbClr val="FFFFFF"/>
                </a:highlight>
              </a:rPr>
              <a:t>(ΦΕΚ 28/Α/22.2.2022) συστάθηκε η Εταιρία Αξιοποίησης Ακίνητης Περιουσίας Ηλεκτρονικού Εθνικού Φορέα Κοινωνικής Ασφάλισης (e-Ε.Φ.Κ.Α.) Μονοπρόσωπη Α.Ε. με τον διακριτικό τίτλο «ΕΤΑΙΡΕΙΑ ΑΚΙΝΗΤΩΝ e-Ε.Φ.Κ.Α.». Σκοπός της εταιρίας είναι η διαχείριση και αξιοποίηση της ακίνητης περιουσίας του e-ΕΦΚΑ.</a:t>
            </a:r>
            <a:endParaRPr sz="1400" dirty="0">
              <a:solidFill>
                <a:schemeClr val="bg2">
                  <a:lumMod val="75000"/>
                </a:schemeClr>
              </a:solidFill>
              <a:highlight>
                <a:srgbClr val="FFFFFF"/>
              </a:highlight>
            </a:endParaRPr>
          </a:p>
          <a:p>
            <a:pPr marL="0" lvl="0" indent="0" algn="just" rtl="0">
              <a:spcBef>
                <a:spcPts val="1000"/>
              </a:spcBef>
              <a:spcAft>
                <a:spcPts val="0"/>
              </a:spcAft>
              <a:buNone/>
            </a:pPr>
            <a:endParaRPr sz="1400" dirty="0">
              <a:solidFill>
                <a:schemeClr val="bg2">
                  <a:lumMod val="75000"/>
                </a:schemeClr>
              </a:solidFill>
              <a:highlight>
                <a:srgbClr val="FFFFFF"/>
              </a:highlight>
            </a:endParaRPr>
          </a:p>
          <a:p>
            <a:pPr marL="0" lvl="0" indent="0" algn="just" rtl="0">
              <a:spcBef>
                <a:spcPts val="1000"/>
              </a:spcBef>
              <a:spcAft>
                <a:spcPts val="0"/>
              </a:spcAft>
              <a:buNone/>
            </a:pPr>
            <a:r>
              <a:rPr lang="el-GR" sz="1400" dirty="0">
                <a:solidFill>
                  <a:schemeClr val="bg2">
                    <a:lumMod val="75000"/>
                  </a:schemeClr>
                </a:solidFill>
                <a:highlight>
                  <a:srgbClr val="FFFFFF"/>
                </a:highlight>
              </a:rPr>
              <a:t>Στο </a:t>
            </a:r>
            <a:r>
              <a:rPr lang="el-GR" sz="1400" u="sng" dirty="0">
                <a:solidFill>
                  <a:schemeClr val="bg2">
                    <a:lumMod val="75000"/>
                  </a:schemeClr>
                </a:solidFill>
                <a:highlight>
                  <a:srgbClr val="FFFFFF"/>
                </a:highlight>
              </a:rPr>
              <a:t>άρθρο 14 </a:t>
            </a:r>
            <a:r>
              <a:rPr lang="el-GR" sz="1400" dirty="0">
                <a:solidFill>
                  <a:schemeClr val="bg2">
                    <a:lumMod val="75000"/>
                  </a:schemeClr>
                </a:solidFill>
                <a:highlight>
                  <a:srgbClr val="FFFFFF"/>
                </a:highlight>
              </a:rPr>
              <a:t>του Ν. 4892/2022 ορίζεται ότι στον Κανονισμό Λειτουργίας της Εταιρίας Ακινήτων e-ΕΦΚΑ, ο οποίος εγκρίνεται από την Γενική Συνέλευση, μεταξύ άλλων καθορίζεται και η </a:t>
            </a:r>
            <a:r>
              <a:rPr lang="el-GR" sz="1400" b="1" dirty="0">
                <a:solidFill>
                  <a:schemeClr val="bg2">
                    <a:lumMod val="75000"/>
                  </a:schemeClr>
                </a:solidFill>
                <a:highlight>
                  <a:srgbClr val="FFFFFF"/>
                </a:highlight>
              </a:rPr>
              <a:t>«</a:t>
            </a:r>
            <a:r>
              <a:rPr lang="el-GR" sz="1400" b="1" i="1" dirty="0">
                <a:solidFill>
                  <a:schemeClr val="bg2">
                    <a:lumMod val="75000"/>
                  </a:schemeClr>
                </a:solidFill>
                <a:highlight>
                  <a:srgbClr val="FFFFFF"/>
                </a:highlight>
              </a:rPr>
              <a:t>πολιτική βιώσιμης ανάπτυξης που ακολουθεί η Εταιρεία, όπου απαιτείται, σύμφωνα με κριτήρια περιβαλλοντικά, κοινωνικά και εταιρικής διακυβέρνησης (</a:t>
            </a:r>
            <a:r>
              <a:rPr lang="el-GR" sz="1400" b="1" i="1" dirty="0" err="1">
                <a:solidFill>
                  <a:schemeClr val="bg2">
                    <a:lumMod val="75000"/>
                  </a:schemeClr>
                </a:solidFill>
                <a:highlight>
                  <a:srgbClr val="FFFFFF"/>
                </a:highlight>
              </a:rPr>
              <a:t>Environmental</a:t>
            </a:r>
            <a:r>
              <a:rPr lang="el-GR" sz="1400" b="1" i="1" dirty="0">
                <a:solidFill>
                  <a:schemeClr val="bg2">
                    <a:lumMod val="75000"/>
                  </a:schemeClr>
                </a:solidFill>
                <a:highlight>
                  <a:srgbClr val="FFFFFF"/>
                </a:highlight>
              </a:rPr>
              <a:t>, Social, </a:t>
            </a:r>
            <a:r>
              <a:rPr lang="el-GR" sz="1400" b="1" i="1" dirty="0" err="1">
                <a:solidFill>
                  <a:schemeClr val="bg2">
                    <a:lumMod val="75000"/>
                  </a:schemeClr>
                </a:solidFill>
                <a:highlight>
                  <a:srgbClr val="FFFFFF"/>
                </a:highlight>
              </a:rPr>
              <a:t>Governance</a:t>
            </a:r>
            <a:r>
              <a:rPr lang="el-GR" sz="1400" b="1" i="1" dirty="0">
                <a:solidFill>
                  <a:schemeClr val="bg2">
                    <a:lumMod val="75000"/>
                  </a:schemeClr>
                </a:solidFill>
                <a:highlight>
                  <a:srgbClr val="FFFFFF"/>
                </a:highlight>
              </a:rPr>
              <a:t> ESG)» </a:t>
            </a:r>
            <a:r>
              <a:rPr lang="el-GR" sz="1400" b="1" dirty="0">
                <a:solidFill>
                  <a:schemeClr val="bg2">
                    <a:lumMod val="75000"/>
                  </a:schemeClr>
                </a:solidFill>
                <a:highlight>
                  <a:srgbClr val="FFFFFF"/>
                </a:highlight>
              </a:rPr>
              <a:t>.</a:t>
            </a:r>
            <a:endParaRPr sz="1400" b="1" dirty="0">
              <a:solidFill>
                <a:schemeClr val="bg2">
                  <a:lumMod val="75000"/>
                </a:schemeClr>
              </a:solidFill>
              <a:highlight>
                <a:srgbClr val="FFFFFF"/>
              </a:highlight>
            </a:endParaRPr>
          </a:p>
        </p:txBody>
      </p:sp>
      <p:sp>
        <p:nvSpPr>
          <p:cNvPr id="2" name="Ορθογώνιο 1">
            <a:extLst>
              <a:ext uri="{FF2B5EF4-FFF2-40B4-BE49-F238E27FC236}">
                <a16:creationId xmlns:a16="http://schemas.microsoft.com/office/drawing/2014/main" id="{70E214E6-30B3-8745-9125-A5C615CABC43}"/>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id="{ACB8E962-5579-2A16-0C0A-AA78EF9D59EB}"/>
              </a:ext>
            </a:extLst>
          </p:cNvPr>
          <p:cNvSpPr>
            <a:spLocks noGrp="1"/>
          </p:cNvSpPr>
          <p:nvPr>
            <p:ph type="body" idx="1"/>
          </p:nvPr>
        </p:nvSpPr>
        <p:spPr>
          <a:xfrm>
            <a:off x="581923" y="1458829"/>
            <a:ext cx="8533606" cy="4603750"/>
          </a:xfrm>
        </p:spPr>
        <p:txBody>
          <a:bodyPr/>
          <a:lstStyle/>
          <a:p>
            <a:pPr marL="50800" indent="0">
              <a:buNone/>
            </a:pPr>
            <a:r>
              <a:rPr lang="el-GR" sz="1400" b="1" dirty="0">
                <a:solidFill>
                  <a:srgbClr val="00B0F0"/>
                </a:solidFill>
              </a:rPr>
              <a:t>Ν. 4706/2020 </a:t>
            </a:r>
            <a:r>
              <a:rPr lang="el-GR" sz="1400" i="1" dirty="0"/>
              <a:t>«Εταιρική διακυβέρνηση ανωνύμων εταιρειών, σύγχρονη αγορά κεφαλαίου, ενσωμάτωση στην ελληνική νομοθεσία της Οδηγίας (ΕΕ) 2017/828 του Ευρωπαϊκού Κοινοβουλίου και του Συμβουλίου, μέτρα προς εφαρμογή του Κανονισμού (ΕΕ) 2017/1131 και άλλες διατάξεις» </a:t>
            </a:r>
            <a:r>
              <a:rPr lang="el-GR" sz="1400" dirty="0"/>
              <a:t>(ΦΕΚ 136/Α/17.7.2020)</a:t>
            </a:r>
          </a:p>
          <a:p>
            <a:pPr marL="50800" indent="0">
              <a:buNone/>
            </a:pPr>
            <a:endParaRPr lang="el-GR" sz="400" dirty="0"/>
          </a:p>
          <a:p>
            <a:pPr marL="50800" indent="0">
              <a:buNone/>
            </a:pPr>
            <a:r>
              <a:rPr lang="el-GR" sz="1400" b="1" dirty="0"/>
              <a:t>Άρθρο 17 </a:t>
            </a:r>
            <a:r>
              <a:rPr lang="el-GR" sz="1400" dirty="0">
                <a:sym typeface="Wingdings" panose="05000000000000000000" pitchFamily="2" charset="2"/>
              </a:rPr>
              <a:t> Οι ανώνυμες εταιρίες με μετοχές εισηγμένες στο χρηματιστήριο υιοθετούν και εφαρμόζουν κώδικα εταιρικής διακυβέρνησης, ο οποίος έχει καταρτισθεί από φορέα εγνωσμένου κύρους.</a:t>
            </a:r>
          </a:p>
          <a:p>
            <a:pPr marL="50800" indent="0">
              <a:buNone/>
            </a:pPr>
            <a:endParaRPr lang="el-GR" sz="1400" b="1" dirty="0"/>
          </a:p>
          <a:p>
            <a:pPr marL="50800" indent="0">
              <a:buNone/>
            </a:pPr>
            <a:endParaRPr lang="el-GR" sz="1400" b="1" dirty="0"/>
          </a:p>
          <a:p>
            <a:pPr marL="50800" indent="0">
              <a:buNone/>
            </a:pPr>
            <a:r>
              <a:rPr lang="el-GR" sz="1400" b="1" dirty="0"/>
              <a:t>Νέος Κώδικας Εταιρικής Διακυβέρνησης </a:t>
            </a:r>
          </a:p>
          <a:p>
            <a:pPr marL="50800" indent="0">
              <a:buNone/>
            </a:pPr>
            <a:r>
              <a:rPr lang="el-GR" sz="1400" dirty="0"/>
              <a:t>- εφαρμόζεται σε εταιρίες με αξίες εισηγμένες στο χρηματιστήριο</a:t>
            </a:r>
          </a:p>
          <a:p>
            <a:pPr marL="50800" indent="0">
              <a:buNone/>
            </a:pPr>
            <a:r>
              <a:rPr lang="el-GR" sz="1400" dirty="0"/>
              <a:t>- δεν επιβάλλει υποχρεώσεις, αλλά παρέχει τη δυνατότητα επιλογής του εφαρμοστέου κώδικα από την κάθε εταιρία αυτοτελώς, ώστε η επιλογή να γίνει βάσει των ιδιαίτερων χαρακτηριστικών της</a:t>
            </a:r>
          </a:p>
          <a:p>
            <a:pPr marL="50800" indent="0">
              <a:buNone/>
            </a:pPr>
            <a:r>
              <a:rPr lang="el-GR" sz="1400" dirty="0"/>
              <a:t>- αποτελεί πρότυπο ορθών πρακτικών συμμόρφωσης</a:t>
            </a:r>
          </a:p>
          <a:p>
            <a:pPr marL="50800" indent="0">
              <a:buNone/>
            </a:pPr>
            <a:r>
              <a:rPr lang="el-GR" sz="1400" dirty="0"/>
              <a:t>- σαφής αναφορά στα κριτήρια </a:t>
            </a:r>
            <a:r>
              <a:rPr lang="en-US" sz="1400" dirty="0"/>
              <a:t>ESG</a:t>
            </a:r>
            <a:endParaRPr lang="el-GR" sz="1400" dirty="0"/>
          </a:p>
          <a:p>
            <a:pPr marL="50800" indent="0">
              <a:buNone/>
            </a:pPr>
            <a:r>
              <a:rPr lang="el-GR" sz="1400" b="1" dirty="0"/>
              <a:t>Σε περίπτωση που μια Α.Ε. με μετοχές εισηγμένες στο χρηματιστήριο δεν υιοθετήσει Κώδικα Εταιρικής Διακυβέρνησης, τότε η Επιτροπή Κεφαλαιαγοράς μπορεί να επιβάλλει κυρώσεις. </a:t>
            </a:r>
          </a:p>
        </p:txBody>
      </p:sp>
      <p:sp>
        <p:nvSpPr>
          <p:cNvPr id="4" name="Google Shape;270;g24d1a4d5d00_0_420">
            <a:extLst>
              <a:ext uri="{FF2B5EF4-FFF2-40B4-BE49-F238E27FC236}">
                <a16:creationId xmlns:a16="http://schemas.microsoft.com/office/drawing/2014/main" id="{A4A1992D-4E2E-39B1-8000-746F1A9B8563}"/>
              </a:ext>
            </a:extLst>
          </p:cNvPr>
          <p:cNvSpPr txBox="1">
            <a:spLocks noGrp="1"/>
          </p:cNvSpPr>
          <p:nvPr>
            <p:ph type="title"/>
          </p:nvPr>
        </p:nvSpPr>
        <p:spPr>
          <a:xfrm>
            <a:off x="686200" y="476250"/>
            <a:ext cx="5894214" cy="457500"/>
          </a:xfrm>
          <a:prstGeom prst="rect">
            <a:avLst/>
          </a:prstGeom>
        </p:spPr>
        <p:txBody>
          <a:bodyPr spcFirstLastPara="1" wrap="square" lIns="40225" tIns="20100" rIns="40225" bIns="20100" anchor="t" anchorCtr="0">
            <a:noAutofit/>
          </a:bodyPr>
          <a:lstStyle/>
          <a:p>
            <a:pPr marL="0" lvl="0" indent="0" algn="l" rtl="0">
              <a:lnSpc>
                <a:spcPct val="100000"/>
              </a:lnSpc>
              <a:spcBef>
                <a:spcPts val="0"/>
              </a:spcBef>
              <a:spcAft>
                <a:spcPts val="0"/>
              </a:spcAft>
              <a:buNone/>
            </a:pPr>
            <a:r>
              <a:rPr lang="el-GR" sz="1800" b="1" dirty="0">
                <a:solidFill>
                  <a:schemeClr val="bg2">
                    <a:lumMod val="75000"/>
                  </a:schemeClr>
                </a:solidFill>
              </a:rPr>
              <a:t>Αναφορές των κριτηρίων ESG στην ελληνική νομοθεσία </a:t>
            </a:r>
            <a:endParaRPr sz="1400" dirty="0">
              <a:solidFill>
                <a:schemeClr val="bg2">
                  <a:lumMod val="75000"/>
                </a:schemeClr>
              </a:solidFill>
              <a:latin typeface="Arial"/>
              <a:ea typeface="Arial"/>
              <a:cs typeface="Arial"/>
              <a:sym typeface="Arial"/>
            </a:endParaRPr>
          </a:p>
          <a:p>
            <a:pPr marL="0" lvl="0" indent="0" algn="l" rtl="0">
              <a:spcBef>
                <a:spcPts val="0"/>
              </a:spcBef>
              <a:spcAft>
                <a:spcPts val="0"/>
              </a:spcAft>
              <a:buNone/>
            </a:pPr>
            <a:endParaRPr dirty="0"/>
          </a:p>
        </p:txBody>
      </p:sp>
      <p:sp>
        <p:nvSpPr>
          <p:cNvPr id="7" name="Βέλος: Καμπύλο προς τα αριστερά 6">
            <a:extLst>
              <a:ext uri="{FF2B5EF4-FFF2-40B4-BE49-F238E27FC236}">
                <a16:creationId xmlns:a16="http://schemas.microsoft.com/office/drawing/2014/main" id="{DE2C3BF4-4C86-3D03-062E-18825F615230}"/>
              </a:ext>
            </a:extLst>
          </p:cNvPr>
          <p:cNvSpPr/>
          <p:nvPr/>
        </p:nvSpPr>
        <p:spPr>
          <a:xfrm>
            <a:off x="4251157" y="3052010"/>
            <a:ext cx="336885" cy="509337"/>
          </a:xfrm>
          <a:prstGeom prst="curvedLeftArrow">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2" name="Ορθογώνιο 1">
            <a:extLst>
              <a:ext uri="{FF2B5EF4-FFF2-40B4-BE49-F238E27FC236}">
                <a16:creationId xmlns:a16="http://schemas.microsoft.com/office/drawing/2014/main" id="{1EFF0904-8467-B887-165D-9E6EFD86EA9D}"/>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953346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id="{194B30BF-829B-F171-CF2F-1359CA3CCEA8}"/>
              </a:ext>
            </a:extLst>
          </p:cNvPr>
          <p:cNvSpPr>
            <a:spLocks noGrp="1"/>
          </p:cNvSpPr>
          <p:nvPr>
            <p:ph type="body" idx="1"/>
          </p:nvPr>
        </p:nvSpPr>
        <p:spPr/>
        <p:txBody>
          <a:bodyPr/>
          <a:lstStyle/>
          <a:p>
            <a:pPr marL="50800" indent="0">
              <a:lnSpc>
                <a:spcPct val="150000"/>
              </a:lnSpc>
              <a:buNone/>
            </a:pPr>
            <a:r>
              <a:rPr lang="el-GR" sz="1400" dirty="0">
                <a:solidFill>
                  <a:schemeClr val="bg2">
                    <a:lumMod val="75000"/>
                  </a:schemeClr>
                </a:solidFill>
              </a:rPr>
              <a:t>Στο Νέο Κώδικα Εταιρικής Διακυβέρνησης γίνεται ρητή αναφορά στον </a:t>
            </a:r>
            <a:r>
              <a:rPr lang="el-GR" sz="1400" b="1" dirty="0">
                <a:solidFill>
                  <a:schemeClr val="bg2">
                    <a:lumMod val="75000"/>
                  </a:schemeClr>
                </a:solidFill>
              </a:rPr>
              <a:t>«Οδηγό Δημοσιοποίησης Πληροφοριών ESG 2019»</a:t>
            </a:r>
            <a:r>
              <a:rPr lang="el-GR" sz="1400" dirty="0">
                <a:solidFill>
                  <a:schemeClr val="bg2">
                    <a:lumMod val="75000"/>
                  </a:schemeClr>
                </a:solidFill>
              </a:rPr>
              <a:t> του Χρηματιστηρίου Αθηνών.</a:t>
            </a:r>
          </a:p>
          <a:p>
            <a:pPr marL="50800" indent="0">
              <a:lnSpc>
                <a:spcPct val="150000"/>
              </a:lnSpc>
              <a:buNone/>
            </a:pPr>
            <a:r>
              <a:rPr lang="el-GR" sz="1400" dirty="0">
                <a:solidFill>
                  <a:schemeClr val="bg2">
                    <a:lumMod val="75000"/>
                  </a:schemeClr>
                </a:solidFill>
              </a:rPr>
              <a:t>Ο Οδηγός του Χρηματιστηρίου Αθηνών παρουσιάζει </a:t>
            </a:r>
            <a:r>
              <a:rPr lang="el-GR" sz="1400" u="sng" dirty="0">
                <a:solidFill>
                  <a:schemeClr val="bg2">
                    <a:lumMod val="75000"/>
                  </a:schemeClr>
                </a:solidFill>
              </a:rPr>
              <a:t>εθελοντικές κατευθυντήριες γραμμές</a:t>
            </a:r>
            <a:r>
              <a:rPr lang="el-GR" sz="1400" dirty="0">
                <a:solidFill>
                  <a:schemeClr val="bg2">
                    <a:lumMod val="75000"/>
                  </a:schemeClr>
                </a:solidFill>
              </a:rPr>
              <a:t> και πρακτικές οδηγίες σχετικά με τους δείκτες που θα πρέπει να χρησιμοποιούν οι εταιρείες για τη δημοσιοποίηση των εν λόγω πληροφοριών.</a:t>
            </a:r>
          </a:p>
          <a:p>
            <a:pPr marL="50800" indent="0">
              <a:lnSpc>
                <a:spcPct val="150000"/>
              </a:lnSpc>
              <a:buNone/>
            </a:pPr>
            <a:r>
              <a:rPr lang="el-GR" sz="1400" dirty="0">
                <a:solidFill>
                  <a:schemeClr val="bg2">
                    <a:lumMod val="75000"/>
                  </a:schemeClr>
                </a:solidFill>
              </a:rPr>
              <a:t>Το 2022, το Χρηματιστήριο Αθηνών δημοσίευσε αναθεωρημένη έκδοση του Οδηγού. </a:t>
            </a:r>
          </a:p>
          <a:p>
            <a:pPr marL="50800" indent="0">
              <a:lnSpc>
                <a:spcPct val="150000"/>
              </a:lnSpc>
              <a:buNone/>
            </a:pPr>
            <a:endParaRPr lang="el-GR" sz="1400" dirty="0">
              <a:solidFill>
                <a:schemeClr val="bg2">
                  <a:lumMod val="75000"/>
                </a:schemeClr>
              </a:solidFill>
            </a:endParaRPr>
          </a:p>
        </p:txBody>
      </p:sp>
      <p:sp>
        <p:nvSpPr>
          <p:cNvPr id="4" name="Google Shape;270;g24d1a4d5d00_0_420">
            <a:extLst>
              <a:ext uri="{FF2B5EF4-FFF2-40B4-BE49-F238E27FC236}">
                <a16:creationId xmlns:a16="http://schemas.microsoft.com/office/drawing/2014/main" id="{E3BCC1E1-8BA0-4A7D-34B2-EF307C0BB12C}"/>
              </a:ext>
            </a:extLst>
          </p:cNvPr>
          <p:cNvSpPr txBox="1">
            <a:spLocks noGrp="1"/>
          </p:cNvSpPr>
          <p:nvPr>
            <p:ph type="title"/>
          </p:nvPr>
        </p:nvSpPr>
        <p:spPr>
          <a:xfrm>
            <a:off x="465136" y="406250"/>
            <a:ext cx="8533500" cy="457500"/>
          </a:xfrm>
          <a:prstGeom prst="rect">
            <a:avLst/>
          </a:prstGeom>
        </p:spPr>
        <p:txBody>
          <a:bodyPr spcFirstLastPara="1" wrap="square" lIns="40225" tIns="20100" rIns="40225" bIns="20100" anchor="t" anchorCtr="0">
            <a:noAutofit/>
          </a:bodyPr>
          <a:lstStyle/>
          <a:p>
            <a:pPr marL="0" lvl="0" indent="0" algn="l" rtl="0">
              <a:lnSpc>
                <a:spcPct val="100000"/>
              </a:lnSpc>
              <a:spcBef>
                <a:spcPts val="0"/>
              </a:spcBef>
              <a:spcAft>
                <a:spcPts val="0"/>
              </a:spcAft>
              <a:buNone/>
            </a:pPr>
            <a:r>
              <a:rPr lang="el-GR" sz="1800" b="1" dirty="0">
                <a:solidFill>
                  <a:schemeClr val="bg2">
                    <a:lumMod val="75000"/>
                  </a:schemeClr>
                </a:solidFill>
              </a:rPr>
              <a:t>Αναφορές των κριτηρίων ESG στην Ελλάδα</a:t>
            </a:r>
            <a:endParaRPr sz="1400" dirty="0">
              <a:solidFill>
                <a:schemeClr val="bg2">
                  <a:lumMod val="75000"/>
                </a:schemeClr>
              </a:solidFill>
              <a:latin typeface="Arial"/>
              <a:ea typeface="Arial"/>
              <a:cs typeface="Arial"/>
              <a:sym typeface="Arial"/>
            </a:endParaRPr>
          </a:p>
          <a:p>
            <a:pPr marL="0" lvl="0" indent="0" algn="l" rtl="0">
              <a:spcBef>
                <a:spcPts val="0"/>
              </a:spcBef>
              <a:spcAft>
                <a:spcPts val="0"/>
              </a:spcAft>
              <a:buNone/>
            </a:pPr>
            <a:endParaRPr dirty="0"/>
          </a:p>
        </p:txBody>
      </p:sp>
      <p:sp>
        <p:nvSpPr>
          <p:cNvPr id="2" name="Ορθογώνιο 1">
            <a:extLst>
              <a:ext uri="{FF2B5EF4-FFF2-40B4-BE49-F238E27FC236}">
                <a16:creationId xmlns:a16="http://schemas.microsoft.com/office/drawing/2014/main" id="{F24A227E-747A-221D-8ACF-BE0B5B4BA6EA}"/>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92699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g24d1a4d5d00_0_452"/>
          <p:cNvSpPr txBox="1">
            <a:spLocks noGrp="1"/>
          </p:cNvSpPr>
          <p:nvPr>
            <p:ph type="title"/>
          </p:nvPr>
        </p:nvSpPr>
        <p:spPr>
          <a:xfrm>
            <a:off x="686200" y="476250"/>
            <a:ext cx="8533500" cy="457500"/>
          </a:xfrm>
          <a:prstGeom prst="rect">
            <a:avLst/>
          </a:prstGeom>
        </p:spPr>
        <p:txBody>
          <a:bodyPr spcFirstLastPara="1" wrap="square" lIns="40225" tIns="20100" rIns="40225" bIns="20100" anchor="t" anchorCtr="0">
            <a:noAutofit/>
          </a:bodyPr>
          <a:lstStyle/>
          <a:p>
            <a:pPr marL="0" lvl="0" indent="0" algn="l" rtl="0">
              <a:spcBef>
                <a:spcPts val="0"/>
              </a:spcBef>
              <a:spcAft>
                <a:spcPts val="0"/>
              </a:spcAft>
              <a:buNone/>
            </a:pPr>
            <a:r>
              <a:rPr lang="el-GR" sz="1900" b="1" dirty="0">
                <a:solidFill>
                  <a:schemeClr val="bg2">
                    <a:lumMod val="75000"/>
                  </a:schemeClr>
                </a:solidFill>
              </a:rPr>
              <a:t>Που απευθύνονται οι πληροφορίες βιωσιμότητας;</a:t>
            </a:r>
            <a:endParaRPr sz="1900" b="1" dirty="0">
              <a:solidFill>
                <a:schemeClr val="bg2">
                  <a:lumMod val="75000"/>
                </a:schemeClr>
              </a:solidFill>
            </a:endParaRPr>
          </a:p>
        </p:txBody>
      </p:sp>
      <p:sp>
        <p:nvSpPr>
          <p:cNvPr id="278" name="Google Shape;278;g24d1a4d5d00_0_452"/>
          <p:cNvSpPr txBox="1">
            <a:spLocks noGrp="1"/>
          </p:cNvSpPr>
          <p:nvPr>
            <p:ph type="body" idx="1"/>
          </p:nvPr>
        </p:nvSpPr>
        <p:spPr>
          <a:xfrm>
            <a:off x="686197" y="1619250"/>
            <a:ext cx="8533500" cy="4603800"/>
          </a:xfrm>
          <a:prstGeom prst="rect">
            <a:avLst/>
          </a:prstGeom>
        </p:spPr>
        <p:txBody>
          <a:bodyPr spcFirstLastPara="1" wrap="square" lIns="40225" tIns="20100" rIns="40225" bIns="20100" anchor="t" anchorCtr="0">
            <a:noAutofit/>
          </a:bodyPr>
          <a:lstStyle/>
          <a:p>
            <a:pPr marL="127000" lvl="0" indent="0" algn="l" rtl="0">
              <a:spcBef>
                <a:spcPts val="1000"/>
              </a:spcBef>
              <a:spcAft>
                <a:spcPts val="0"/>
              </a:spcAft>
              <a:buSzPts val="1600"/>
              <a:buNone/>
            </a:pPr>
            <a:r>
              <a:rPr lang="el-GR" sz="1600" dirty="0">
                <a:solidFill>
                  <a:schemeClr val="bg2">
                    <a:lumMod val="75000"/>
                  </a:schemeClr>
                </a:solidFill>
              </a:rPr>
              <a:t>  Σε επενδυτές, συμπεριλαμβανομένων και των διαχειριστών περιουσιακών στοιχείων:</a:t>
            </a:r>
            <a:endParaRPr sz="1600" dirty="0">
              <a:solidFill>
                <a:schemeClr val="bg2">
                  <a:lumMod val="75000"/>
                </a:schemeClr>
              </a:solidFill>
            </a:endParaRPr>
          </a:p>
          <a:p>
            <a:pPr marL="457200" lvl="0" indent="-97199" algn="l" rtl="0">
              <a:lnSpc>
                <a:spcPct val="150000"/>
              </a:lnSpc>
              <a:spcBef>
                <a:spcPts val="1000"/>
              </a:spcBef>
              <a:spcAft>
                <a:spcPts val="0"/>
              </a:spcAft>
              <a:buNone/>
            </a:pPr>
            <a:r>
              <a:rPr lang="el-GR" sz="1600" dirty="0">
                <a:solidFill>
                  <a:schemeClr val="bg2">
                    <a:lumMod val="75000"/>
                  </a:schemeClr>
                </a:solidFill>
              </a:rPr>
              <a:t>   - κατανοούν καλύτερα τους κινδύνους και τις ευκαιρίες που θέτουν τα ζητήματα βιωσιμότητας</a:t>
            </a:r>
            <a:br>
              <a:rPr lang="el-GR" sz="1600" dirty="0">
                <a:solidFill>
                  <a:schemeClr val="bg2">
                    <a:lumMod val="75000"/>
                  </a:schemeClr>
                </a:solidFill>
              </a:rPr>
            </a:br>
            <a:r>
              <a:rPr lang="el-GR" sz="1600" dirty="0">
                <a:solidFill>
                  <a:schemeClr val="bg2">
                    <a:lumMod val="75000"/>
                  </a:schemeClr>
                </a:solidFill>
              </a:rPr>
              <a:t>     για τις επενδύσεις τους - Διασφάλιση προστασίας τους </a:t>
            </a:r>
            <a:endParaRPr sz="1600" dirty="0">
              <a:solidFill>
                <a:schemeClr val="bg2">
                  <a:lumMod val="75000"/>
                </a:schemeClr>
              </a:solidFill>
            </a:endParaRPr>
          </a:p>
          <a:p>
            <a:pPr marL="457200" lvl="0" indent="-97199" algn="l" rtl="0">
              <a:spcBef>
                <a:spcPts val="1000"/>
              </a:spcBef>
              <a:spcAft>
                <a:spcPts val="0"/>
              </a:spcAft>
              <a:buNone/>
            </a:pPr>
            <a:r>
              <a:rPr lang="el-GR" sz="1600" dirty="0">
                <a:solidFill>
                  <a:schemeClr val="bg2">
                    <a:lumMod val="75000"/>
                  </a:schemeClr>
                </a:solidFill>
              </a:rPr>
              <a:t>     - κατανοούν τις επιπτώσεις των επενδύσεων τους στους ανθρώπους και το περιβάλλον</a:t>
            </a:r>
            <a:endParaRPr sz="1600" dirty="0">
              <a:solidFill>
                <a:schemeClr val="bg2">
                  <a:lumMod val="75000"/>
                </a:schemeClr>
              </a:solidFill>
            </a:endParaRPr>
          </a:p>
          <a:p>
            <a:pPr marL="457200" lvl="0" indent="-97199" algn="l" rtl="0">
              <a:spcBef>
                <a:spcPts val="1000"/>
              </a:spcBef>
              <a:spcAft>
                <a:spcPts val="0"/>
              </a:spcAft>
              <a:buNone/>
            </a:pPr>
            <a:endParaRPr lang="el-GR" sz="1600" dirty="0">
              <a:solidFill>
                <a:schemeClr val="bg2">
                  <a:lumMod val="75000"/>
                </a:schemeClr>
              </a:solidFill>
            </a:endParaRPr>
          </a:p>
          <a:p>
            <a:pPr marL="457200" lvl="0" indent="-97199" algn="l" rtl="0">
              <a:spcBef>
                <a:spcPts val="1000"/>
              </a:spcBef>
              <a:spcAft>
                <a:spcPts val="0"/>
              </a:spcAft>
              <a:buNone/>
            </a:pPr>
            <a:endParaRPr sz="1600" dirty="0">
              <a:solidFill>
                <a:schemeClr val="bg2">
                  <a:lumMod val="75000"/>
                </a:schemeClr>
              </a:solidFill>
            </a:endParaRPr>
          </a:p>
          <a:p>
            <a:pPr marL="127000" lvl="0" indent="0" algn="l" rtl="0">
              <a:lnSpc>
                <a:spcPct val="150000"/>
              </a:lnSpc>
              <a:spcBef>
                <a:spcPts val="1000"/>
              </a:spcBef>
              <a:spcAft>
                <a:spcPts val="0"/>
              </a:spcAft>
              <a:buSzPts val="1600"/>
              <a:buNone/>
            </a:pPr>
            <a:r>
              <a:rPr lang="el-GR" sz="1600" dirty="0">
                <a:solidFill>
                  <a:schemeClr val="bg2">
                    <a:lumMod val="75000"/>
                  </a:schemeClr>
                </a:solidFill>
              </a:rPr>
              <a:t>          Σε παράγοντες της κοινωνίας των πολιτών, συμπεριλαμβανομένων ΜΚΟ, οι οποίοι επιθυμούν</a:t>
            </a:r>
            <a:br>
              <a:rPr lang="el-GR" sz="1600" dirty="0">
                <a:solidFill>
                  <a:schemeClr val="bg2">
                    <a:lumMod val="75000"/>
                  </a:schemeClr>
                </a:solidFill>
              </a:rPr>
            </a:br>
            <a:r>
              <a:rPr lang="el-GR" sz="1600" dirty="0">
                <a:solidFill>
                  <a:schemeClr val="bg2">
                    <a:lumMod val="75000"/>
                  </a:schemeClr>
                </a:solidFill>
              </a:rPr>
              <a:t>                 μεγαλύτερη λογοδοσία των επιχειρήσεων αναφορικά με τις επιπτώσεις τους στους                 </a:t>
            </a:r>
            <a:br>
              <a:rPr lang="el-GR" sz="1600" dirty="0">
                <a:solidFill>
                  <a:schemeClr val="bg2">
                    <a:lumMod val="75000"/>
                  </a:schemeClr>
                </a:solidFill>
              </a:rPr>
            </a:br>
            <a:r>
              <a:rPr lang="el-GR" sz="1600" dirty="0">
                <a:solidFill>
                  <a:schemeClr val="bg2">
                    <a:lumMod val="75000"/>
                  </a:schemeClr>
                </a:solidFill>
              </a:rPr>
              <a:t>                    ανθρώπους και το περιβάλλον - Δυνατός ο έλεγχος των επιχειρήσεων</a:t>
            </a:r>
            <a:endParaRPr sz="1600" dirty="0">
              <a:solidFill>
                <a:schemeClr val="bg2">
                  <a:lumMod val="75000"/>
                </a:schemeClr>
              </a:solidFill>
            </a:endParaRPr>
          </a:p>
        </p:txBody>
      </p:sp>
      <p:pic>
        <p:nvPicPr>
          <p:cNvPr id="3" name="Γραφικό 2" descr="Άνδρας περίγραμμα">
            <a:extLst>
              <a:ext uri="{FF2B5EF4-FFF2-40B4-BE49-F238E27FC236}">
                <a16:creationId xmlns:a16="http://schemas.microsoft.com/office/drawing/2014/main" id="{ED1E06F5-B563-874C-DCCB-3ED4075D5E4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73376" y="2101516"/>
            <a:ext cx="914400" cy="914400"/>
          </a:xfrm>
          <a:prstGeom prst="rect">
            <a:avLst/>
          </a:prstGeom>
        </p:spPr>
      </p:pic>
      <p:pic>
        <p:nvPicPr>
          <p:cNvPr id="5" name="Γραφικό 4" descr="Ομάδα ανδρών περίγραμμα">
            <a:extLst>
              <a:ext uri="{FF2B5EF4-FFF2-40B4-BE49-F238E27FC236}">
                <a16:creationId xmlns:a16="http://schemas.microsoft.com/office/drawing/2014/main" id="{457AADA0-AF04-F132-971F-8AA97B0833D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7809" y="4412582"/>
            <a:ext cx="914400" cy="914400"/>
          </a:xfrm>
          <a:prstGeom prst="rect">
            <a:avLst/>
          </a:prstGeom>
        </p:spPr>
      </p:pic>
      <p:sp>
        <p:nvSpPr>
          <p:cNvPr id="6" name="Ορθογώνιο 5">
            <a:extLst>
              <a:ext uri="{FF2B5EF4-FFF2-40B4-BE49-F238E27FC236}">
                <a16:creationId xmlns:a16="http://schemas.microsoft.com/office/drawing/2014/main" id="{20046FE3-607F-BF71-BBCA-2E6BE4FF7D9B}"/>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3"/>
          <p:cNvSpPr txBox="1"/>
          <p:nvPr/>
        </p:nvSpPr>
        <p:spPr>
          <a:xfrm>
            <a:off x="386862" y="516835"/>
            <a:ext cx="353037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bg2">
                    <a:lumMod val="75000"/>
                  </a:schemeClr>
                </a:solidFill>
                <a:latin typeface="Calibri"/>
                <a:ea typeface="Calibri"/>
                <a:cs typeface="Calibri"/>
                <a:sym typeface="Calibri"/>
              </a:rPr>
              <a:t>Γενικά για τα ESG Κριτήρια</a:t>
            </a:r>
            <a:endParaRPr dirty="0">
              <a:solidFill>
                <a:schemeClr val="bg2">
                  <a:lumMod val="75000"/>
                </a:schemeClr>
              </a:solidFill>
            </a:endParaRPr>
          </a:p>
        </p:txBody>
      </p:sp>
      <p:sp>
        <p:nvSpPr>
          <p:cNvPr id="158" name="Google Shape;158;p3"/>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159" name="Google Shape;159;p3"/>
          <p:cNvGrpSpPr/>
          <p:nvPr/>
        </p:nvGrpSpPr>
        <p:grpSpPr>
          <a:xfrm>
            <a:off x="720976" y="1689185"/>
            <a:ext cx="6602607" cy="4402667"/>
            <a:chOff x="5" y="0"/>
            <a:chExt cx="6602607" cy="4402667"/>
          </a:xfrm>
        </p:grpSpPr>
        <p:sp>
          <p:nvSpPr>
            <p:cNvPr id="160" name="Google Shape;160;p3"/>
            <p:cNvSpPr/>
            <p:nvPr/>
          </p:nvSpPr>
          <p:spPr>
            <a:xfrm>
              <a:off x="5" y="0"/>
              <a:ext cx="2157263" cy="4402667"/>
            </a:xfrm>
            <a:prstGeom prst="roundRect">
              <a:avLst>
                <a:gd name="adj" fmla="val 10000"/>
              </a:avLst>
            </a:prstGeom>
            <a:solidFill>
              <a:srgbClr val="00B0F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txBox="1"/>
            <p:nvPr/>
          </p:nvSpPr>
          <p:spPr>
            <a:xfrm>
              <a:off x="5" y="1761066"/>
              <a:ext cx="2157263" cy="1761066"/>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Clr>
                  <a:schemeClr val="lt1"/>
                </a:buClr>
                <a:buSzPts val="1600"/>
                <a:buFont typeface="Calibri"/>
                <a:buNone/>
              </a:pPr>
              <a:r>
                <a:rPr lang="el-GR" sz="1800" b="1" dirty="0" err="1">
                  <a:solidFill>
                    <a:schemeClr val="lt1"/>
                  </a:solidFill>
                  <a:latin typeface="Calibri"/>
                  <a:ea typeface="Calibri"/>
                  <a:cs typeface="Calibri"/>
                  <a:sym typeface="Calibri"/>
                </a:rPr>
                <a:t>Environment</a:t>
              </a:r>
              <a:r>
                <a:rPr lang="el-GR" sz="1800" b="1" dirty="0">
                  <a:solidFill>
                    <a:schemeClr val="lt1"/>
                  </a:solidFill>
                  <a:latin typeface="Calibri"/>
                  <a:ea typeface="Calibri"/>
                  <a:cs typeface="Calibri"/>
                  <a:sym typeface="Calibri"/>
                </a:rPr>
                <a:t> </a:t>
              </a:r>
              <a:endParaRPr sz="1600" dirty="0"/>
            </a:p>
            <a:p>
              <a:pPr marL="0" marR="0" lvl="0" indent="0" algn="ctr" rtl="0">
                <a:lnSpc>
                  <a:spcPct val="90000"/>
                </a:lnSpc>
                <a:spcBef>
                  <a:spcPts val="560"/>
                </a:spcBef>
                <a:spcAft>
                  <a:spcPts val="0"/>
                </a:spcAft>
                <a:buClr>
                  <a:schemeClr val="lt1"/>
                </a:buClr>
                <a:buSzPts val="1600"/>
                <a:buFont typeface="Calibri"/>
                <a:buNone/>
              </a:pPr>
              <a:r>
                <a:rPr lang="el-GR" sz="1800" b="1" dirty="0">
                  <a:solidFill>
                    <a:schemeClr val="lt1"/>
                  </a:solidFill>
                  <a:latin typeface="Calibri"/>
                  <a:ea typeface="Calibri"/>
                  <a:cs typeface="Calibri"/>
                  <a:sym typeface="Calibri"/>
                </a:rPr>
                <a:t>Περιβάλλον</a:t>
              </a:r>
              <a:endParaRPr sz="1600" dirty="0"/>
            </a:p>
          </p:txBody>
        </p:sp>
        <p:sp>
          <p:nvSpPr>
            <p:cNvPr id="162" name="Google Shape;162;p3"/>
            <p:cNvSpPr/>
            <p:nvPr/>
          </p:nvSpPr>
          <p:spPr>
            <a:xfrm>
              <a:off x="434793" y="353825"/>
              <a:ext cx="1290450" cy="1286756"/>
            </a:xfrm>
            <a:prstGeom prst="ellipse">
              <a:avLst/>
            </a:prstGeom>
            <a:blipFill rotWithShape="1">
              <a:blip r:embed="rId3">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2233140" y="0"/>
              <a:ext cx="2157263" cy="4402667"/>
            </a:xfrm>
            <a:prstGeom prst="roundRect">
              <a:avLst>
                <a:gd name="adj" fmla="val 10000"/>
              </a:avLst>
            </a:prstGeom>
            <a:solidFill>
              <a:srgbClr val="00B0F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txBox="1"/>
            <p:nvPr/>
          </p:nvSpPr>
          <p:spPr>
            <a:xfrm>
              <a:off x="2233140" y="1761066"/>
              <a:ext cx="2157263" cy="1761066"/>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Clr>
                  <a:schemeClr val="lt1"/>
                </a:buClr>
                <a:buSzPts val="1600"/>
                <a:buFont typeface="Calibri"/>
                <a:buNone/>
              </a:pPr>
              <a:r>
                <a:rPr lang="el-GR" sz="1800" b="1" dirty="0">
                  <a:solidFill>
                    <a:schemeClr val="lt1"/>
                  </a:solidFill>
                  <a:latin typeface="Calibri"/>
                  <a:ea typeface="Calibri"/>
                  <a:cs typeface="Calibri"/>
                  <a:sym typeface="Calibri"/>
                </a:rPr>
                <a:t>Society</a:t>
              </a:r>
              <a:endParaRPr sz="1600" dirty="0"/>
            </a:p>
            <a:p>
              <a:pPr marL="0" marR="0" lvl="0" indent="0" algn="ctr" rtl="0">
                <a:lnSpc>
                  <a:spcPct val="90000"/>
                </a:lnSpc>
                <a:spcBef>
                  <a:spcPts val="560"/>
                </a:spcBef>
                <a:spcAft>
                  <a:spcPts val="0"/>
                </a:spcAft>
                <a:buClr>
                  <a:schemeClr val="lt1"/>
                </a:buClr>
                <a:buSzPts val="1600"/>
                <a:buFont typeface="Calibri"/>
                <a:buNone/>
              </a:pPr>
              <a:r>
                <a:rPr lang="el-GR" sz="1800" b="1" dirty="0">
                  <a:solidFill>
                    <a:schemeClr val="lt1"/>
                  </a:solidFill>
                  <a:latin typeface="Calibri"/>
                  <a:ea typeface="Calibri"/>
                  <a:cs typeface="Calibri"/>
                  <a:sym typeface="Calibri"/>
                </a:rPr>
                <a:t>Κοινωνία </a:t>
              </a:r>
              <a:endParaRPr sz="1800" b="1" dirty="0">
                <a:solidFill>
                  <a:schemeClr val="lt1"/>
                </a:solidFill>
                <a:latin typeface="Calibri"/>
                <a:ea typeface="Calibri"/>
                <a:cs typeface="Calibri"/>
                <a:sym typeface="Calibri"/>
              </a:endParaRPr>
            </a:p>
          </p:txBody>
        </p:sp>
        <p:sp>
          <p:nvSpPr>
            <p:cNvPr id="165" name="Google Shape;165;p3"/>
            <p:cNvSpPr/>
            <p:nvPr/>
          </p:nvSpPr>
          <p:spPr>
            <a:xfrm>
              <a:off x="2659186" y="353825"/>
              <a:ext cx="1285627" cy="1286756"/>
            </a:xfrm>
            <a:prstGeom prst="ellipse">
              <a:avLst/>
            </a:prstGeom>
            <a:blipFill rotWithShape="1">
              <a:blip r:embed="rId4">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4445349" y="0"/>
              <a:ext cx="2157263" cy="4402667"/>
            </a:xfrm>
            <a:prstGeom prst="roundRect">
              <a:avLst>
                <a:gd name="adj" fmla="val 10000"/>
              </a:avLst>
            </a:prstGeom>
            <a:solidFill>
              <a:srgbClr val="00B0F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txBox="1"/>
            <p:nvPr/>
          </p:nvSpPr>
          <p:spPr>
            <a:xfrm>
              <a:off x="4445349" y="1761066"/>
              <a:ext cx="2157263" cy="1761066"/>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Clr>
                  <a:schemeClr val="lt1"/>
                </a:buClr>
                <a:buSzPts val="1600"/>
                <a:buFont typeface="Calibri"/>
                <a:buNone/>
              </a:pPr>
              <a:r>
                <a:rPr lang="el-GR" sz="1800" b="1" dirty="0">
                  <a:solidFill>
                    <a:schemeClr val="lt1"/>
                  </a:solidFill>
                  <a:latin typeface="Calibri"/>
                  <a:ea typeface="Calibri"/>
                  <a:cs typeface="Calibri"/>
                  <a:sym typeface="Calibri"/>
                </a:rPr>
                <a:t>Governance</a:t>
              </a:r>
              <a:endParaRPr sz="1600" dirty="0"/>
            </a:p>
            <a:p>
              <a:pPr marL="0" marR="0" lvl="0" indent="0" algn="ctr" rtl="0">
                <a:lnSpc>
                  <a:spcPct val="90000"/>
                </a:lnSpc>
                <a:spcBef>
                  <a:spcPts val="560"/>
                </a:spcBef>
                <a:spcAft>
                  <a:spcPts val="0"/>
                </a:spcAft>
                <a:buClr>
                  <a:schemeClr val="lt1"/>
                </a:buClr>
                <a:buSzPts val="1600"/>
                <a:buFont typeface="Calibri"/>
                <a:buNone/>
              </a:pPr>
              <a:r>
                <a:rPr lang="el-GR" sz="1800" b="1" dirty="0">
                  <a:solidFill>
                    <a:schemeClr val="lt1"/>
                  </a:solidFill>
                  <a:latin typeface="Calibri"/>
                  <a:ea typeface="Calibri"/>
                  <a:cs typeface="Calibri"/>
                  <a:sym typeface="Calibri"/>
                </a:rPr>
                <a:t>Εταιρική Διακυβέρνηση</a:t>
              </a:r>
              <a:endParaRPr sz="1600" dirty="0"/>
            </a:p>
          </p:txBody>
        </p:sp>
        <p:sp>
          <p:nvSpPr>
            <p:cNvPr id="168" name="Google Shape;168;p3"/>
            <p:cNvSpPr/>
            <p:nvPr/>
          </p:nvSpPr>
          <p:spPr>
            <a:xfrm>
              <a:off x="4860129" y="346011"/>
              <a:ext cx="1327704" cy="1302384"/>
            </a:xfrm>
            <a:prstGeom prst="ellipse">
              <a:avLst/>
            </a:prstGeom>
            <a:blipFill rotWithShape="1">
              <a:blip r:embed="rId5">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142616" y="3343680"/>
              <a:ext cx="6318767" cy="660400"/>
            </a:xfrm>
            <a:prstGeom prst="leftRightArrow">
              <a:avLst>
                <a:gd name="adj1" fmla="val 50000"/>
                <a:gd name="adj2" fmla="val 50000"/>
              </a:avLst>
            </a:prstGeom>
            <a:solidFill>
              <a:schemeClr val="tx2">
                <a:alpha val="27843"/>
              </a:schemeClr>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70" name="Google Shape;170;p3"/>
          <p:cNvSpPr txBox="1">
            <a:spLocks noGrp="1"/>
          </p:cNvSpPr>
          <p:nvPr>
            <p:ph type="title"/>
          </p:nvPr>
        </p:nvSpPr>
        <p:spPr>
          <a:xfrm>
            <a:off x="1469292" y="5199187"/>
            <a:ext cx="5337907" cy="49521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600"/>
              <a:buFont typeface="Calibri"/>
              <a:buNone/>
            </a:pPr>
            <a:r>
              <a:rPr lang="el-GR" sz="1600" b="1" dirty="0"/>
              <a:t>     </a:t>
            </a:r>
            <a:r>
              <a:rPr lang="el-GR" sz="1800" b="1" dirty="0">
                <a:solidFill>
                  <a:schemeClr val="lt1"/>
                </a:solidFill>
                <a:effectLst>
                  <a:outerShdw blurRad="38100" dist="38100" dir="2700000" algn="tl">
                    <a:srgbClr val="000000">
                      <a:alpha val="43137"/>
                    </a:srgbClr>
                  </a:outerShdw>
                </a:effectLst>
              </a:rPr>
              <a:t>E</a:t>
            </a:r>
            <a:r>
              <a:rPr lang="el-GR" sz="1600" b="1" dirty="0">
                <a:solidFill>
                  <a:schemeClr val="lt1"/>
                </a:solidFill>
                <a:effectLst>
                  <a:outerShdw blurRad="38100" dist="38100" dir="2700000" algn="tl">
                    <a:srgbClr val="000000">
                      <a:alpha val="43137"/>
                    </a:srgbClr>
                  </a:outerShdw>
                </a:effectLst>
              </a:rPr>
              <a:t>                                            </a:t>
            </a:r>
            <a:r>
              <a:rPr lang="el-GR" sz="1800" b="1" dirty="0">
                <a:solidFill>
                  <a:schemeClr val="lt1"/>
                </a:solidFill>
                <a:effectLst>
                  <a:outerShdw blurRad="38100" dist="38100" dir="2700000" algn="tl">
                    <a:srgbClr val="000000">
                      <a:alpha val="43137"/>
                    </a:srgbClr>
                  </a:outerShdw>
                </a:effectLst>
              </a:rPr>
              <a:t>S                                        G</a:t>
            </a:r>
            <a:endParaRPr sz="1600" b="1" dirty="0">
              <a:solidFill>
                <a:schemeClr val="lt1"/>
              </a:solidFill>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g24d1a4d5d00_0_458"/>
          <p:cNvSpPr txBox="1">
            <a:spLocks noGrp="1"/>
          </p:cNvSpPr>
          <p:nvPr>
            <p:ph type="title"/>
          </p:nvPr>
        </p:nvSpPr>
        <p:spPr>
          <a:xfrm>
            <a:off x="355669" y="420981"/>
            <a:ext cx="8320246" cy="517358"/>
          </a:xfrm>
          <a:prstGeom prst="rect">
            <a:avLst/>
          </a:prstGeom>
        </p:spPr>
        <p:txBody>
          <a:bodyPr spcFirstLastPara="1" wrap="square" lIns="40225" tIns="20100" rIns="40225" bIns="20100" anchor="t" anchorCtr="0">
            <a:noAutofit/>
          </a:bodyPr>
          <a:lstStyle/>
          <a:p>
            <a:pPr marL="0" lvl="0" indent="0" algn="l" rtl="0">
              <a:lnSpc>
                <a:spcPct val="115000"/>
              </a:lnSpc>
              <a:spcBef>
                <a:spcPts val="0"/>
              </a:spcBef>
              <a:spcAft>
                <a:spcPts val="0"/>
              </a:spcAft>
              <a:buNone/>
            </a:pPr>
            <a:r>
              <a:rPr lang="el-GR" sz="1800" b="1" dirty="0">
                <a:solidFill>
                  <a:schemeClr val="bg2">
                    <a:lumMod val="75000"/>
                  </a:schemeClr>
                </a:solidFill>
              </a:rPr>
              <a:t>Οφέλη για τις ίδιες τις επιχειρήσεις που εφαρμόζουν τα ESG κριτήρια</a:t>
            </a:r>
            <a:endParaRPr sz="1800" b="1" dirty="0">
              <a:solidFill>
                <a:schemeClr val="bg2">
                  <a:lumMod val="75000"/>
                </a:schemeClr>
              </a:solidFill>
            </a:endParaRPr>
          </a:p>
        </p:txBody>
      </p:sp>
      <p:sp>
        <p:nvSpPr>
          <p:cNvPr id="285" name="Google Shape;285;g24d1a4d5d00_0_458"/>
          <p:cNvSpPr txBox="1">
            <a:spLocks noGrp="1"/>
          </p:cNvSpPr>
          <p:nvPr>
            <p:ph type="body" idx="1"/>
          </p:nvPr>
        </p:nvSpPr>
        <p:spPr>
          <a:xfrm>
            <a:off x="686197" y="1619250"/>
            <a:ext cx="8533500" cy="4603800"/>
          </a:xfrm>
          <a:prstGeom prst="rect">
            <a:avLst/>
          </a:prstGeom>
        </p:spPr>
        <p:txBody>
          <a:bodyPr spcFirstLastPara="1" wrap="square" lIns="40225" tIns="20100" rIns="40225" bIns="20100" anchor="t" anchorCtr="0">
            <a:noAutofit/>
          </a:bodyPr>
          <a:lstStyle/>
          <a:p>
            <a:pPr marL="114300" lvl="0" indent="0" rtl="0">
              <a:lnSpc>
                <a:spcPct val="150000"/>
              </a:lnSpc>
              <a:spcBef>
                <a:spcPts val="1000"/>
              </a:spcBef>
              <a:spcAft>
                <a:spcPts val="0"/>
              </a:spcAft>
              <a:buSzPts val="1800"/>
              <a:buNone/>
            </a:pPr>
            <a:r>
              <a:rPr lang="el-GR" sz="1800" dirty="0">
                <a:solidFill>
                  <a:schemeClr val="bg2">
                    <a:lumMod val="75000"/>
                  </a:schemeClr>
                </a:solidFill>
              </a:rPr>
              <a:t>          Ευκολότερη πρόσβαση των επιχειρήσεων σε χρηματοοικονομικά κεφάλαια με </a:t>
            </a:r>
            <a:br>
              <a:rPr lang="el-GR" sz="1800" dirty="0">
                <a:solidFill>
                  <a:schemeClr val="bg2">
                    <a:lumMod val="75000"/>
                  </a:schemeClr>
                </a:solidFill>
              </a:rPr>
            </a:br>
            <a:r>
              <a:rPr lang="el-GR" sz="1800" dirty="0">
                <a:solidFill>
                  <a:schemeClr val="bg2">
                    <a:lumMod val="75000"/>
                  </a:schemeClr>
                </a:solidFill>
              </a:rPr>
              <a:t>          διαφανή τρόπο</a:t>
            </a:r>
            <a:endParaRPr sz="1800" dirty="0">
              <a:solidFill>
                <a:schemeClr val="bg2">
                  <a:lumMod val="75000"/>
                </a:schemeClr>
              </a:solidFill>
            </a:endParaRPr>
          </a:p>
          <a:p>
            <a:pPr marL="114300" lvl="0" indent="0" algn="l" rtl="0">
              <a:spcBef>
                <a:spcPts val="0"/>
              </a:spcBef>
              <a:spcAft>
                <a:spcPts val="0"/>
              </a:spcAft>
              <a:buSzPts val="1800"/>
              <a:buNone/>
            </a:pPr>
            <a:endParaRPr lang="el-GR" sz="1800" dirty="0">
              <a:solidFill>
                <a:schemeClr val="bg2">
                  <a:lumMod val="75000"/>
                </a:schemeClr>
              </a:solidFill>
            </a:endParaRPr>
          </a:p>
          <a:p>
            <a:pPr marL="114300" lvl="0" indent="0" algn="l" rtl="0">
              <a:spcBef>
                <a:spcPts val="0"/>
              </a:spcBef>
              <a:spcAft>
                <a:spcPts val="0"/>
              </a:spcAft>
              <a:buSzPts val="1800"/>
              <a:buNone/>
            </a:pPr>
            <a:endParaRPr lang="el-GR" sz="1800" dirty="0">
              <a:solidFill>
                <a:schemeClr val="bg2">
                  <a:lumMod val="75000"/>
                </a:schemeClr>
              </a:solidFill>
            </a:endParaRPr>
          </a:p>
          <a:p>
            <a:pPr marL="114300" lvl="0" indent="0" algn="l" rtl="0">
              <a:spcBef>
                <a:spcPts val="0"/>
              </a:spcBef>
              <a:spcAft>
                <a:spcPts val="0"/>
              </a:spcAft>
              <a:buSzPts val="1800"/>
              <a:buNone/>
            </a:pPr>
            <a:r>
              <a:rPr lang="el-GR" sz="1800" dirty="0">
                <a:solidFill>
                  <a:schemeClr val="bg2">
                    <a:lumMod val="75000"/>
                  </a:schemeClr>
                </a:solidFill>
              </a:rPr>
              <a:t>          Αναγνώριση και αποτελεσματική αντιμετώπιση κινδύνων</a:t>
            </a:r>
            <a:endParaRPr sz="1800" dirty="0">
              <a:solidFill>
                <a:schemeClr val="bg2">
                  <a:lumMod val="75000"/>
                </a:schemeClr>
              </a:solidFill>
            </a:endParaRPr>
          </a:p>
          <a:p>
            <a:pPr marL="114300" lvl="0" indent="0" algn="l" rtl="0">
              <a:spcBef>
                <a:spcPts val="0"/>
              </a:spcBef>
              <a:spcAft>
                <a:spcPts val="0"/>
              </a:spcAft>
              <a:buSzPts val="1800"/>
              <a:buNone/>
            </a:pPr>
            <a:endParaRPr lang="el-GR" sz="1800" dirty="0">
              <a:solidFill>
                <a:schemeClr val="bg2">
                  <a:lumMod val="75000"/>
                </a:schemeClr>
              </a:solidFill>
            </a:endParaRPr>
          </a:p>
          <a:p>
            <a:pPr marL="114300" lvl="0" indent="0" algn="l" rtl="0">
              <a:spcBef>
                <a:spcPts val="0"/>
              </a:spcBef>
              <a:spcAft>
                <a:spcPts val="0"/>
              </a:spcAft>
              <a:buSzPts val="1800"/>
              <a:buNone/>
            </a:pPr>
            <a:endParaRPr lang="el-GR" sz="1800" dirty="0">
              <a:solidFill>
                <a:schemeClr val="bg2">
                  <a:lumMod val="75000"/>
                </a:schemeClr>
              </a:solidFill>
            </a:endParaRPr>
          </a:p>
          <a:p>
            <a:pPr marL="114300" indent="0">
              <a:spcBef>
                <a:spcPts val="0"/>
              </a:spcBef>
              <a:buSzPts val="1800"/>
              <a:buNone/>
            </a:pPr>
            <a:r>
              <a:rPr lang="el-GR" sz="1800" dirty="0">
                <a:solidFill>
                  <a:schemeClr val="bg2">
                    <a:lumMod val="75000"/>
                  </a:schemeClr>
                </a:solidFill>
              </a:rPr>
              <a:t>          Βελτίωση φήμης των επιχειρήσεων </a:t>
            </a:r>
          </a:p>
          <a:p>
            <a:pPr marL="114300" lvl="0" indent="0" algn="l" rtl="0">
              <a:spcBef>
                <a:spcPts val="0"/>
              </a:spcBef>
              <a:spcAft>
                <a:spcPts val="0"/>
              </a:spcAft>
              <a:buSzPts val="1800"/>
              <a:buNone/>
            </a:pPr>
            <a:endParaRPr lang="el-GR" sz="1800" dirty="0">
              <a:solidFill>
                <a:schemeClr val="bg2">
                  <a:lumMod val="75000"/>
                </a:schemeClr>
              </a:solidFill>
            </a:endParaRPr>
          </a:p>
          <a:p>
            <a:pPr marL="114300" lvl="0" indent="0" algn="l" rtl="0">
              <a:spcBef>
                <a:spcPts val="0"/>
              </a:spcBef>
              <a:spcAft>
                <a:spcPts val="0"/>
              </a:spcAft>
              <a:buSzPts val="1800"/>
              <a:buNone/>
            </a:pPr>
            <a:endParaRPr lang="el-GR" sz="1800" dirty="0">
              <a:solidFill>
                <a:schemeClr val="bg2">
                  <a:lumMod val="75000"/>
                </a:schemeClr>
              </a:solidFill>
            </a:endParaRPr>
          </a:p>
          <a:p>
            <a:pPr marL="114300" lvl="0" indent="0" algn="l" rtl="0">
              <a:spcBef>
                <a:spcPts val="0"/>
              </a:spcBef>
              <a:spcAft>
                <a:spcPts val="0"/>
              </a:spcAft>
              <a:buSzPts val="1800"/>
              <a:buNone/>
            </a:pPr>
            <a:r>
              <a:rPr lang="el-GR" sz="1800" dirty="0">
                <a:solidFill>
                  <a:schemeClr val="bg2">
                    <a:lumMod val="75000"/>
                  </a:schemeClr>
                </a:solidFill>
              </a:rPr>
              <a:t>          Μείωση των ad hoc αιτημάτων παροχής πληροφοριών</a:t>
            </a:r>
            <a:endParaRPr sz="1800" dirty="0">
              <a:solidFill>
                <a:schemeClr val="bg2">
                  <a:lumMod val="75000"/>
                </a:schemeClr>
              </a:solidFill>
            </a:endParaRPr>
          </a:p>
        </p:txBody>
      </p:sp>
      <p:pic>
        <p:nvPicPr>
          <p:cNvPr id="3" name="Γραφικό 2" descr="Σημάδι1 περίγραμμα">
            <a:extLst>
              <a:ext uri="{FF2B5EF4-FFF2-40B4-BE49-F238E27FC236}">
                <a16:creationId xmlns:a16="http://schemas.microsoft.com/office/drawing/2014/main" id="{7A19EEAB-9935-ADB6-9385-ACA8BBD32F2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197" y="1950368"/>
            <a:ext cx="517358" cy="517358"/>
          </a:xfrm>
          <a:prstGeom prst="rect">
            <a:avLst/>
          </a:prstGeom>
        </p:spPr>
      </p:pic>
      <p:pic>
        <p:nvPicPr>
          <p:cNvPr id="4" name="Γραφικό 3" descr="Σημάδι1 περίγραμμα">
            <a:extLst>
              <a:ext uri="{FF2B5EF4-FFF2-40B4-BE49-F238E27FC236}">
                <a16:creationId xmlns:a16="http://schemas.microsoft.com/office/drawing/2014/main" id="{ACD1F06E-E1D8-376A-1ECE-6B5DB6FD8AC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197" y="2936850"/>
            <a:ext cx="517358" cy="517358"/>
          </a:xfrm>
          <a:prstGeom prst="rect">
            <a:avLst/>
          </a:prstGeom>
        </p:spPr>
      </p:pic>
      <p:pic>
        <p:nvPicPr>
          <p:cNvPr id="5" name="Γραφικό 4" descr="Σημάδι1 περίγραμμα">
            <a:extLst>
              <a:ext uri="{FF2B5EF4-FFF2-40B4-BE49-F238E27FC236}">
                <a16:creationId xmlns:a16="http://schemas.microsoft.com/office/drawing/2014/main" id="{DF8B8AA8-FC0C-3DCC-24AE-256DFB3562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197" y="3662471"/>
            <a:ext cx="517358" cy="517358"/>
          </a:xfrm>
          <a:prstGeom prst="rect">
            <a:avLst/>
          </a:prstGeom>
        </p:spPr>
      </p:pic>
      <p:pic>
        <p:nvPicPr>
          <p:cNvPr id="6" name="Γραφικό 5" descr="Σημάδι1 περίγραμμα">
            <a:extLst>
              <a:ext uri="{FF2B5EF4-FFF2-40B4-BE49-F238E27FC236}">
                <a16:creationId xmlns:a16="http://schemas.microsoft.com/office/drawing/2014/main" id="{9079E5CE-EA0D-E0F1-3E53-D0C827A33AF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197" y="4386276"/>
            <a:ext cx="517358" cy="517358"/>
          </a:xfrm>
          <a:prstGeom prst="rect">
            <a:avLst/>
          </a:prstGeom>
        </p:spPr>
      </p:pic>
      <p:sp>
        <p:nvSpPr>
          <p:cNvPr id="7" name="Ορθογώνιο 6">
            <a:extLst>
              <a:ext uri="{FF2B5EF4-FFF2-40B4-BE49-F238E27FC236}">
                <a16:creationId xmlns:a16="http://schemas.microsoft.com/office/drawing/2014/main" id="{0F87D69D-971F-3CBC-DFD1-AC71A6EB574C}"/>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7"/>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91" name="Google Shape;291;p7"/>
          <p:cNvSpPr txBox="1">
            <a:spLocks noGrp="1"/>
          </p:cNvSpPr>
          <p:nvPr>
            <p:ph type="body" idx="1"/>
          </p:nvPr>
        </p:nvSpPr>
        <p:spPr>
          <a:xfrm>
            <a:off x="724098" y="1499165"/>
            <a:ext cx="8457803" cy="4840165"/>
          </a:xfrm>
          <a:prstGeom prst="rect">
            <a:avLst/>
          </a:prstGeom>
          <a:noFill/>
          <a:ln>
            <a:noFill/>
          </a:ln>
        </p:spPr>
        <p:txBody>
          <a:bodyPr spcFirstLastPara="1" wrap="square" lIns="40225" tIns="20100" rIns="40225" bIns="20100" anchor="t" anchorCtr="0">
            <a:noAutofit/>
          </a:bodyPr>
          <a:lstStyle/>
          <a:p>
            <a:pPr marL="285750" lvl="0" indent="-285750" algn="l" rtl="0">
              <a:spcBef>
                <a:spcPts val="1600"/>
              </a:spcBef>
              <a:spcAft>
                <a:spcPts val="1200"/>
              </a:spcAft>
              <a:buClr>
                <a:srgbClr val="00B0F0"/>
              </a:buClr>
              <a:buSzPts val="1900"/>
              <a:buFont typeface="Wingdings" panose="05000000000000000000" pitchFamily="2" charset="2"/>
              <a:buChar char="§"/>
            </a:pPr>
            <a:r>
              <a:rPr lang="el-GR" sz="1800" dirty="0"/>
              <a:t>Μέσω των κριτηρίων ESG αποτυπώνεται η ικανότητα των επιχειρήσεων να διαμορφώνουν αποτελεσματικές στρατηγικές με μακροπρόθεσμο ορίζοντα.</a:t>
            </a:r>
            <a:endParaRPr sz="1800" dirty="0"/>
          </a:p>
          <a:p>
            <a:pPr marL="285750" indent="-285750">
              <a:lnSpc>
                <a:spcPct val="100000"/>
              </a:lnSpc>
              <a:spcBef>
                <a:spcPts val="0"/>
              </a:spcBef>
              <a:spcAft>
                <a:spcPts val="1200"/>
              </a:spcAft>
              <a:buClr>
                <a:srgbClr val="00B0F0"/>
              </a:buClr>
              <a:buSzPts val="1800"/>
              <a:buFont typeface="Wingdings" panose="05000000000000000000" pitchFamily="2" charset="2"/>
              <a:buChar char="§"/>
            </a:pPr>
            <a:r>
              <a:rPr lang="el-GR" sz="1800" dirty="0">
                <a:latin typeface="Calibri"/>
                <a:ea typeface="Calibri"/>
                <a:cs typeface="Calibri"/>
                <a:sym typeface="Calibri"/>
              </a:rPr>
              <a:t>Τα κριτήρια ESG αποτελούν τρόπο αξιολόγησης από τους επενδυτές των </a:t>
            </a:r>
            <a:r>
              <a:rPr lang="el-GR" sz="1800" dirty="0"/>
              <a:t>επιχειρήσεων, στις οποίες</a:t>
            </a:r>
            <a:r>
              <a:rPr lang="el-GR" sz="1800" dirty="0">
                <a:latin typeface="Calibri"/>
                <a:ea typeface="Calibri"/>
                <a:cs typeface="Calibri"/>
                <a:sym typeface="Calibri"/>
              </a:rPr>
              <a:t> θέλουν να επενδύσουν. </a:t>
            </a:r>
            <a:endParaRPr sz="1800" dirty="0"/>
          </a:p>
          <a:p>
            <a:pPr marL="285750" indent="-285750">
              <a:lnSpc>
                <a:spcPct val="100000"/>
              </a:lnSpc>
              <a:spcAft>
                <a:spcPts val="1200"/>
              </a:spcAft>
              <a:buClr>
                <a:srgbClr val="00B0F0"/>
              </a:buClr>
              <a:buSzPts val="1800"/>
              <a:buFont typeface="Wingdings" panose="05000000000000000000" pitchFamily="2" charset="2"/>
              <a:buChar char="§"/>
            </a:pPr>
            <a:r>
              <a:rPr lang="el-GR" sz="1800" dirty="0">
                <a:latin typeface="Calibri"/>
                <a:ea typeface="Calibri"/>
                <a:cs typeface="Calibri"/>
                <a:sym typeface="Calibri"/>
              </a:rPr>
              <a:t>Βοηθούν τους επενδυτές να αποφεύγουν εταιρίες που ενδέχεται να δημιουργούν μεγαλύτερο οικονομικό κίνδυνο λόγω των περιβαλλοντικών ή άλλων πρακτικών τους</a:t>
            </a:r>
            <a:endParaRPr sz="1800" dirty="0"/>
          </a:p>
          <a:p>
            <a:pPr marL="285750" indent="-285750">
              <a:lnSpc>
                <a:spcPct val="100000"/>
              </a:lnSpc>
              <a:spcAft>
                <a:spcPts val="1200"/>
              </a:spcAft>
              <a:buClr>
                <a:srgbClr val="00B0F0"/>
              </a:buClr>
              <a:buSzPts val="1800"/>
              <a:buFont typeface="Wingdings" panose="05000000000000000000" pitchFamily="2" charset="2"/>
              <a:buChar char="§"/>
            </a:pPr>
            <a:r>
              <a:rPr lang="el-GR" sz="1800" dirty="0"/>
              <a:t>Μ</a:t>
            </a:r>
            <a:r>
              <a:rPr lang="el-GR" sz="1800" dirty="0">
                <a:latin typeface="Calibri"/>
                <a:ea typeface="Calibri"/>
                <a:cs typeface="Calibri"/>
                <a:sym typeface="Calibri"/>
              </a:rPr>
              <a:t>πορούν να αποτελέσουν μοχλό ανάπτυξης των επιχειρήσεων. Οι επενδυτές και χρηματοδοτικοί φορείς αναμένεται να ελέγχουν τους συγκεκριμένους δείκτες, προσπαθώντας να αξιολογήσουν τη μακροπρόθεσμη στρατηγική κάθε εταιρίας.</a:t>
            </a:r>
            <a:endParaRPr sz="1800" dirty="0"/>
          </a:p>
          <a:p>
            <a:pPr marL="285750" indent="-285750">
              <a:lnSpc>
                <a:spcPct val="100000"/>
              </a:lnSpc>
              <a:spcAft>
                <a:spcPts val="1200"/>
              </a:spcAft>
              <a:buClr>
                <a:srgbClr val="00B0F0"/>
              </a:buClr>
              <a:buSzPts val="1800"/>
              <a:buFont typeface="Wingdings" panose="05000000000000000000" pitchFamily="2" charset="2"/>
              <a:buChar char="§"/>
            </a:pPr>
            <a:r>
              <a:rPr lang="el-GR" sz="1800" dirty="0">
                <a:latin typeface="Calibri"/>
                <a:ea typeface="Calibri"/>
                <a:cs typeface="Calibri"/>
                <a:sym typeface="Calibri"/>
              </a:rPr>
              <a:t>Οι  επιχειρήσεις που θα αξιοποιήσουν αυτό το εργαλείο θα αποκτήσουν ανταγωνιστικό πλεονέκτημα έναντι των υπολοίπων. </a:t>
            </a:r>
          </a:p>
          <a:p>
            <a:pPr marL="228600" lvl="0" indent="0" algn="l" rtl="0">
              <a:lnSpc>
                <a:spcPct val="100000"/>
              </a:lnSpc>
              <a:spcBef>
                <a:spcPts val="1000"/>
              </a:spcBef>
              <a:spcAft>
                <a:spcPts val="0"/>
              </a:spcAft>
              <a:buNone/>
            </a:pPr>
            <a:endParaRPr dirty="0"/>
          </a:p>
          <a:p>
            <a:pPr marL="228600" lvl="0" indent="-114300" algn="l" rtl="0">
              <a:lnSpc>
                <a:spcPct val="100000"/>
              </a:lnSpc>
              <a:spcBef>
                <a:spcPts val="1000"/>
              </a:spcBef>
              <a:spcAft>
                <a:spcPts val="0"/>
              </a:spcAft>
              <a:buClr>
                <a:schemeClr val="dk1"/>
              </a:buClr>
              <a:buSzPts val="1800"/>
              <a:buFont typeface="Courier New"/>
              <a:buNone/>
            </a:pPr>
            <a:endParaRPr sz="1800" dirty="0">
              <a:latin typeface="Calibri"/>
              <a:ea typeface="Calibri"/>
              <a:cs typeface="Calibri"/>
              <a:sym typeface="Calibri"/>
            </a:endParaRPr>
          </a:p>
          <a:p>
            <a:pPr marL="228600" lvl="0" indent="-114300" algn="l" rtl="0">
              <a:lnSpc>
                <a:spcPct val="100000"/>
              </a:lnSpc>
              <a:spcBef>
                <a:spcPts val="1000"/>
              </a:spcBef>
              <a:spcAft>
                <a:spcPts val="0"/>
              </a:spcAft>
              <a:buClr>
                <a:schemeClr val="dk1"/>
              </a:buClr>
              <a:buSzPts val="1800"/>
              <a:buFont typeface="Courier New"/>
              <a:buNone/>
            </a:pPr>
            <a:endParaRPr sz="1800" dirty="0">
              <a:latin typeface="Calibri"/>
              <a:ea typeface="Calibri"/>
              <a:cs typeface="Calibri"/>
              <a:sym typeface="Calibri"/>
            </a:endParaRPr>
          </a:p>
          <a:p>
            <a:pPr marL="228600" lvl="0" indent="-50800" algn="l" rtl="0">
              <a:lnSpc>
                <a:spcPct val="90000"/>
              </a:lnSpc>
              <a:spcBef>
                <a:spcPts val="1000"/>
              </a:spcBef>
              <a:spcAft>
                <a:spcPts val="0"/>
              </a:spcAft>
              <a:buClr>
                <a:schemeClr val="dk1"/>
              </a:buClr>
              <a:buSzPts val="2800"/>
              <a:buNone/>
            </a:pPr>
            <a:endParaRPr dirty="0"/>
          </a:p>
        </p:txBody>
      </p:sp>
      <p:sp>
        <p:nvSpPr>
          <p:cNvPr id="292" name="Google Shape;292;p7"/>
          <p:cNvSpPr txBox="1"/>
          <p:nvPr/>
        </p:nvSpPr>
        <p:spPr>
          <a:xfrm>
            <a:off x="386862" y="518670"/>
            <a:ext cx="3800724"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dk1"/>
                </a:solidFill>
                <a:latin typeface="Calibri"/>
                <a:ea typeface="Calibri"/>
                <a:cs typeface="Calibri"/>
                <a:sym typeface="Calibri"/>
              </a:rPr>
              <a:t>Γενικά για τα  ESG Κριτήρια</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g24d1a4d5d00_0_446"/>
          <p:cNvSpPr txBox="1">
            <a:spLocks noGrp="1"/>
          </p:cNvSpPr>
          <p:nvPr>
            <p:ph type="title"/>
          </p:nvPr>
        </p:nvSpPr>
        <p:spPr>
          <a:xfrm>
            <a:off x="814850" y="432750"/>
            <a:ext cx="8533500" cy="443100"/>
          </a:xfrm>
          <a:prstGeom prst="rect">
            <a:avLst/>
          </a:prstGeom>
        </p:spPr>
        <p:txBody>
          <a:bodyPr spcFirstLastPara="1" wrap="square" lIns="40225" tIns="20100" rIns="40225" bIns="20100" anchor="t" anchorCtr="0">
            <a:noAutofit/>
          </a:bodyPr>
          <a:lstStyle/>
          <a:p>
            <a:pPr marL="0" lvl="0" indent="0" algn="l" rtl="0">
              <a:spcBef>
                <a:spcPts val="0"/>
              </a:spcBef>
              <a:spcAft>
                <a:spcPts val="0"/>
              </a:spcAft>
              <a:buNone/>
            </a:pPr>
            <a:r>
              <a:rPr lang="el-GR" sz="1800" b="1" dirty="0">
                <a:solidFill>
                  <a:schemeClr val="bg2">
                    <a:lumMod val="75000"/>
                  </a:schemeClr>
                </a:solidFill>
              </a:rPr>
              <a:t>Συμπερασματικά - Σκοπός των κριτηρίων ESG</a:t>
            </a:r>
            <a:endParaRPr sz="1800" b="1" dirty="0">
              <a:solidFill>
                <a:schemeClr val="bg2">
                  <a:lumMod val="75000"/>
                </a:schemeClr>
              </a:solidFill>
            </a:endParaRPr>
          </a:p>
        </p:txBody>
      </p:sp>
      <p:sp>
        <p:nvSpPr>
          <p:cNvPr id="299" name="Google Shape;299;g24d1a4d5d00_0_446"/>
          <p:cNvSpPr txBox="1">
            <a:spLocks noGrp="1"/>
          </p:cNvSpPr>
          <p:nvPr>
            <p:ph type="body" idx="1"/>
          </p:nvPr>
        </p:nvSpPr>
        <p:spPr>
          <a:xfrm>
            <a:off x="686197" y="1619250"/>
            <a:ext cx="7652260" cy="4603800"/>
          </a:xfrm>
          <a:prstGeom prst="rect">
            <a:avLst/>
          </a:prstGeom>
        </p:spPr>
        <p:txBody>
          <a:bodyPr spcFirstLastPara="1" wrap="square" lIns="40225" tIns="20100" rIns="40225" bIns="20100" anchor="t" anchorCtr="0">
            <a:noAutofit/>
          </a:bodyPr>
          <a:lstStyle/>
          <a:p>
            <a:pPr marL="457200" lvl="0" indent="-330200" algn="l" rtl="0">
              <a:spcBef>
                <a:spcPts val="1000"/>
              </a:spcBef>
              <a:spcAft>
                <a:spcPts val="0"/>
              </a:spcAft>
              <a:buClr>
                <a:srgbClr val="00B0F0"/>
              </a:buClr>
              <a:buSzPts val="1600"/>
              <a:buFont typeface="Wingdings" panose="05000000000000000000" pitchFamily="2" charset="2"/>
              <a:buChar char="ü"/>
            </a:pPr>
            <a:r>
              <a:rPr lang="el-GR" sz="1800" dirty="0">
                <a:solidFill>
                  <a:schemeClr val="bg2">
                    <a:lumMod val="75000"/>
                  </a:schemeClr>
                </a:solidFill>
              </a:rPr>
              <a:t>Προσανατολισμός των κεφαλαίων σε αειφόρες επενδύσεις </a:t>
            </a:r>
          </a:p>
          <a:p>
            <a:pPr marL="457200" lvl="0" indent="-330200" algn="l" rtl="0">
              <a:spcBef>
                <a:spcPts val="1000"/>
              </a:spcBef>
              <a:spcAft>
                <a:spcPts val="0"/>
              </a:spcAft>
              <a:buSzPts val="1600"/>
              <a:buFont typeface="Wingdings" panose="05000000000000000000" pitchFamily="2" charset="2"/>
              <a:buChar char="ü"/>
            </a:pPr>
            <a:endParaRPr sz="1800" dirty="0">
              <a:solidFill>
                <a:schemeClr val="bg2">
                  <a:lumMod val="75000"/>
                </a:schemeClr>
              </a:solidFill>
            </a:endParaRPr>
          </a:p>
          <a:p>
            <a:pPr marL="457200" lvl="0" indent="-330200" algn="l" rtl="0">
              <a:spcBef>
                <a:spcPts val="0"/>
              </a:spcBef>
              <a:spcAft>
                <a:spcPts val="0"/>
              </a:spcAft>
              <a:buClr>
                <a:srgbClr val="00B0F0"/>
              </a:buClr>
              <a:buSzPts val="1600"/>
              <a:buFont typeface="Wingdings" panose="05000000000000000000" pitchFamily="2" charset="2"/>
              <a:buChar char="ü"/>
            </a:pPr>
            <a:r>
              <a:rPr lang="el-GR" sz="1800" dirty="0">
                <a:solidFill>
                  <a:schemeClr val="bg2">
                    <a:lumMod val="75000"/>
                  </a:schemeClr>
                </a:solidFill>
              </a:rPr>
              <a:t>Διαχείριση των χρηματοοικονομικών κινδύνων που προκύπτουν από την κλιματική αλλαγή και κοινωνικά ζητήματα</a:t>
            </a:r>
          </a:p>
          <a:p>
            <a:pPr marL="457200" lvl="0" indent="-330200" algn="l" rtl="0">
              <a:spcBef>
                <a:spcPts val="0"/>
              </a:spcBef>
              <a:spcAft>
                <a:spcPts val="0"/>
              </a:spcAft>
              <a:buSzPts val="1600"/>
              <a:buFont typeface="Wingdings" panose="05000000000000000000" pitchFamily="2" charset="2"/>
              <a:buChar char="ü"/>
            </a:pPr>
            <a:endParaRPr sz="1800" dirty="0">
              <a:solidFill>
                <a:schemeClr val="bg2">
                  <a:lumMod val="75000"/>
                </a:schemeClr>
              </a:solidFill>
            </a:endParaRPr>
          </a:p>
          <a:p>
            <a:pPr marL="457200" lvl="0" indent="-330200" algn="l" rtl="0">
              <a:spcBef>
                <a:spcPts val="0"/>
              </a:spcBef>
              <a:spcAft>
                <a:spcPts val="0"/>
              </a:spcAft>
              <a:buClr>
                <a:srgbClr val="00B0F0"/>
              </a:buClr>
              <a:buSzPts val="1600"/>
              <a:buFont typeface="Wingdings" panose="05000000000000000000" pitchFamily="2" charset="2"/>
              <a:buChar char="ü"/>
            </a:pPr>
            <a:r>
              <a:rPr lang="el-GR" sz="1800" dirty="0">
                <a:solidFill>
                  <a:schemeClr val="bg2">
                    <a:lumMod val="75000"/>
                  </a:schemeClr>
                </a:solidFill>
              </a:rPr>
              <a:t>Ενίσχυση της διαφάνειας και του μακρόπνοου χαρακτήρα των οικονομικών δραστηριοτήτων</a:t>
            </a:r>
          </a:p>
          <a:p>
            <a:pPr marL="457200" lvl="0" indent="-330200" algn="l" rtl="0">
              <a:spcBef>
                <a:spcPts val="0"/>
              </a:spcBef>
              <a:spcAft>
                <a:spcPts val="0"/>
              </a:spcAft>
              <a:buSzPts val="1600"/>
              <a:buFont typeface="Wingdings" panose="05000000000000000000" pitchFamily="2" charset="2"/>
              <a:buChar char="ü"/>
            </a:pPr>
            <a:endParaRPr lang="el-GR" sz="1800" dirty="0">
              <a:solidFill>
                <a:schemeClr val="bg2">
                  <a:lumMod val="75000"/>
                </a:schemeClr>
              </a:solidFill>
            </a:endParaRPr>
          </a:p>
          <a:p>
            <a:pPr indent="-330200">
              <a:spcBef>
                <a:spcPts val="0"/>
              </a:spcBef>
              <a:buClr>
                <a:srgbClr val="00B0F0"/>
              </a:buClr>
              <a:buSzPts val="1600"/>
              <a:buFont typeface="Wingdings" panose="05000000000000000000" pitchFamily="2" charset="2"/>
              <a:buChar char="ü"/>
            </a:pPr>
            <a:r>
              <a:rPr lang="el-GR" sz="1800" b="1" dirty="0">
                <a:solidFill>
                  <a:schemeClr val="bg2">
                    <a:lumMod val="75000"/>
                  </a:schemeClr>
                </a:solidFill>
                <a:effectLst/>
                <a:latin typeface="Calibri" panose="020F0502020204030204" pitchFamily="34" charset="0"/>
                <a:ea typeface="Calibri" panose="020F0502020204030204" pitchFamily="34" charset="0"/>
              </a:rPr>
              <a:t>Τα κριτήρια ESG υιοθετούν την ολιστική άποψη περί βιωσιμότητας</a:t>
            </a:r>
            <a:endParaRPr lang="el-GR" sz="1800" b="1" dirty="0">
              <a:solidFill>
                <a:schemeClr val="bg2">
                  <a:lumMod val="75000"/>
                </a:schemeClr>
              </a:solidFill>
            </a:endParaRPr>
          </a:p>
          <a:p>
            <a:pPr marL="457200" lvl="0" indent="-330200" algn="l" rtl="0">
              <a:spcBef>
                <a:spcPts val="0"/>
              </a:spcBef>
              <a:spcAft>
                <a:spcPts val="0"/>
              </a:spcAft>
              <a:buSzPts val="1600"/>
              <a:buFont typeface="Wingdings" panose="05000000000000000000" pitchFamily="2" charset="2"/>
              <a:buChar char="ü"/>
            </a:pPr>
            <a:endParaRPr sz="1800" dirty="0"/>
          </a:p>
        </p:txBody>
      </p:sp>
      <p:sp>
        <p:nvSpPr>
          <p:cNvPr id="2" name="Ορθογώνιο 1">
            <a:extLst>
              <a:ext uri="{FF2B5EF4-FFF2-40B4-BE49-F238E27FC236}">
                <a16:creationId xmlns:a16="http://schemas.microsoft.com/office/drawing/2014/main" id="{A5BB6A8A-3694-F648-AC04-E50ED89579EF}"/>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pic>
        <p:nvPicPr>
          <p:cNvPr id="5" name="Γραφικό 4" descr="Γράφημα ράβδων με ανοδική τάση περίγραμμα">
            <a:extLst>
              <a:ext uri="{FF2B5EF4-FFF2-40B4-BE49-F238E27FC236}">
                <a16:creationId xmlns:a16="http://schemas.microsoft.com/office/drawing/2014/main" id="{5AE2E888-D705-B73A-9273-52422603A58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71889" y="3822031"/>
            <a:ext cx="1856874" cy="1856874"/>
          </a:xfrm>
          <a:prstGeom prst="rect">
            <a:avLst/>
          </a:prstGeom>
        </p:spPr>
      </p:pic>
      <p:sp>
        <p:nvSpPr>
          <p:cNvPr id="9" name="TextBox 8">
            <a:extLst>
              <a:ext uri="{FF2B5EF4-FFF2-40B4-BE49-F238E27FC236}">
                <a16:creationId xmlns:a16="http://schemas.microsoft.com/office/drawing/2014/main" id="{89630A72-5555-3245-282F-BAA589D637C6}"/>
              </a:ext>
            </a:extLst>
          </p:cNvPr>
          <p:cNvSpPr txBox="1"/>
          <p:nvPr/>
        </p:nvSpPr>
        <p:spPr>
          <a:xfrm>
            <a:off x="2358189" y="1804737"/>
            <a:ext cx="6063917" cy="2126864"/>
          </a:xfrm>
          <a:prstGeom prst="rect">
            <a:avLst/>
          </a:prstGeom>
          <a:noFill/>
        </p:spPr>
        <p:txBody>
          <a:bodyPr wrap="square">
            <a:spAutoFit/>
          </a:bodyPr>
          <a:lstStyle/>
          <a:p>
            <a:pPr>
              <a:lnSpc>
                <a:spcPct val="150000"/>
              </a:lnSpc>
            </a:pPr>
            <a:r>
              <a:rPr lang="el-GR" sz="1800" dirty="0">
                <a:solidFill>
                  <a:schemeClr val="bg2">
                    <a:lumMod val="75000"/>
                  </a:schemeClr>
                </a:solidFill>
                <a:latin typeface="Calibri" panose="020F0502020204030204" pitchFamily="34" charset="0"/>
                <a:cs typeface="Calibri" panose="020F0502020204030204" pitchFamily="34" charset="0"/>
              </a:rPr>
              <a:t>Σύμφωνα με το Χρηματιστήριο Αθηνών, οι εισηγμένες εταιρίες που</a:t>
            </a:r>
            <a:r>
              <a:rPr lang="en-US" sz="1800" dirty="0">
                <a:solidFill>
                  <a:schemeClr val="bg2">
                    <a:lumMod val="75000"/>
                  </a:schemeClr>
                </a:solidFill>
                <a:latin typeface="Calibri" panose="020F0502020204030204" pitchFamily="34" charset="0"/>
                <a:cs typeface="Calibri" panose="020F0502020204030204" pitchFamily="34" charset="0"/>
              </a:rPr>
              <a:t> </a:t>
            </a:r>
            <a:r>
              <a:rPr lang="el-GR" sz="1800" dirty="0">
                <a:solidFill>
                  <a:schemeClr val="bg2">
                    <a:lumMod val="75000"/>
                  </a:schemeClr>
                </a:solidFill>
                <a:latin typeface="Calibri" panose="020F0502020204030204" pitchFamily="34" charset="0"/>
                <a:cs typeface="Calibri" panose="020F0502020204030204" pitchFamily="34" charset="0"/>
              </a:rPr>
              <a:t>ακολουθούν πρότυπα εναρμονισμένα με το Περιβάλλον, την Κοινωνία και την Εταιρική Διακυβέρνηση, τον Ιούλιο του 2021 ανέρχονταν σε 35, </a:t>
            </a:r>
          </a:p>
          <a:p>
            <a:pPr>
              <a:lnSpc>
                <a:spcPct val="150000"/>
              </a:lnSpc>
            </a:pPr>
            <a:r>
              <a:rPr lang="el-GR" sz="1800" dirty="0">
                <a:solidFill>
                  <a:schemeClr val="bg2">
                    <a:lumMod val="75000"/>
                  </a:schemeClr>
                </a:solidFill>
                <a:latin typeface="Calibri" panose="020F0502020204030204" pitchFamily="34" charset="0"/>
                <a:cs typeface="Calibri" panose="020F0502020204030204" pitchFamily="34" charset="0"/>
              </a:rPr>
              <a:t>ενώ τον Μάιο του 2022 αυξήθηκαν σε 49.</a:t>
            </a:r>
          </a:p>
        </p:txBody>
      </p:sp>
      <p:sp>
        <p:nvSpPr>
          <p:cNvPr id="10" name="Ορθογώνιο 9">
            <a:extLst>
              <a:ext uri="{FF2B5EF4-FFF2-40B4-BE49-F238E27FC236}">
                <a16:creationId xmlns:a16="http://schemas.microsoft.com/office/drawing/2014/main" id="{32313919-AEED-F97F-1C16-165B946AA8AC}"/>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11"/>
          <p:cNvSpPr txBox="1">
            <a:spLocks noGrp="1"/>
          </p:cNvSpPr>
          <p:nvPr>
            <p:ph type="body" idx="1"/>
          </p:nvPr>
        </p:nvSpPr>
        <p:spPr>
          <a:xfrm>
            <a:off x="487415" y="1913449"/>
            <a:ext cx="8533606" cy="4603750"/>
          </a:xfrm>
          <a:prstGeom prst="rect">
            <a:avLst/>
          </a:prstGeom>
          <a:noFill/>
          <a:ln>
            <a:noFill/>
          </a:ln>
        </p:spPr>
        <p:txBody>
          <a:bodyPr spcFirstLastPara="1" wrap="square" lIns="40225" tIns="20100" rIns="40225" bIns="20100" anchor="t" anchorCtr="0">
            <a:noAutofit/>
          </a:bodyPr>
          <a:lstStyle/>
          <a:p>
            <a:pPr marL="0" lvl="0" indent="0" algn="ctr" rtl="0">
              <a:lnSpc>
                <a:spcPct val="90000"/>
              </a:lnSpc>
              <a:spcBef>
                <a:spcPts val="0"/>
              </a:spcBef>
              <a:spcAft>
                <a:spcPts val="0"/>
              </a:spcAft>
              <a:buClr>
                <a:schemeClr val="dk1"/>
              </a:buClr>
              <a:buSzPts val="2800"/>
              <a:buNone/>
            </a:pPr>
            <a:endParaRPr/>
          </a:p>
          <a:p>
            <a:pPr marL="0" lvl="0" indent="0" algn="ctr" rtl="0">
              <a:lnSpc>
                <a:spcPct val="90000"/>
              </a:lnSpc>
              <a:spcBef>
                <a:spcPts val="1000"/>
              </a:spcBef>
              <a:spcAft>
                <a:spcPts val="0"/>
              </a:spcAft>
              <a:buClr>
                <a:schemeClr val="dk1"/>
              </a:buClr>
              <a:buSzPts val="2800"/>
              <a:buNone/>
            </a:pPr>
            <a:endParaRPr/>
          </a:p>
          <a:p>
            <a:pPr marL="0" lvl="0" indent="0" algn="ctr" rtl="0">
              <a:lnSpc>
                <a:spcPct val="90000"/>
              </a:lnSpc>
              <a:spcBef>
                <a:spcPts val="1000"/>
              </a:spcBef>
              <a:spcAft>
                <a:spcPts val="0"/>
              </a:spcAft>
              <a:buClr>
                <a:schemeClr val="dk1"/>
              </a:buClr>
              <a:buSzPts val="2800"/>
              <a:buNone/>
            </a:pPr>
            <a:r>
              <a:rPr lang="el-GR"/>
              <a:t>Σας ευχαριστώ!</a:t>
            </a:r>
            <a:endParaRPr/>
          </a:p>
        </p:txBody>
      </p:sp>
      <p:sp>
        <p:nvSpPr>
          <p:cNvPr id="311" name="Google Shape;311;p11"/>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4"/>
          <p:cNvSpPr txBox="1"/>
          <p:nvPr/>
        </p:nvSpPr>
        <p:spPr>
          <a:xfrm>
            <a:off x="386862" y="516835"/>
            <a:ext cx="3530379"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2000" b="1" dirty="0">
                <a:solidFill>
                  <a:schemeClr val="bg2">
                    <a:lumMod val="75000"/>
                  </a:schemeClr>
                </a:solidFill>
                <a:latin typeface="Calibri"/>
                <a:ea typeface="Calibri"/>
                <a:cs typeface="Calibri"/>
                <a:sym typeface="Calibri"/>
              </a:rPr>
              <a:t>Κριτήρια </a:t>
            </a:r>
            <a:r>
              <a:rPr lang="en-US" sz="2000" b="1" dirty="0">
                <a:solidFill>
                  <a:schemeClr val="bg2">
                    <a:lumMod val="75000"/>
                  </a:schemeClr>
                </a:solidFill>
                <a:latin typeface="Calibri"/>
                <a:ea typeface="Calibri"/>
                <a:cs typeface="Calibri"/>
                <a:sym typeface="Calibri"/>
              </a:rPr>
              <a:t>ESG - </a:t>
            </a:r>
            <a:r>
              <a:rPr lang="el-GR" sz="2000" b="1" dirty="0">
                <a:solidFill>
                  <a:schemeClr val="bg2">
                    <a:lumMod val="75000"/>
                  </a:schemeClr>
                </a:solidFill>
                <a:latin typeface="Calibri"/>
                <a:ea typeface="Calibri"/>
                <a:cs typeface="Calibri"/>
                <a:sym typeface="Calibri"/>
              </a:rPr>
              <a:t>Έννοια</a:t>
            </a:r>
            <a:r>
              <a:rPr lang="el-GR" sz="1800" b="1" dirty="0">
                <a:solidFill>
                  <a:schemeClr val="dk1"/>
                </a:solidFill>
                <a:latin typeface="Calibri"/>
                <a:ea typeface="Calibri"/>
                <a:cs typeface="Calibri"/>
                <a:sym typeface="Calibri"/>
              </a:rPr>
              <a:t> </a:t>
            </a:r>
            <a:endParaRPr dirty="0"/>
          </a:p>
        </p:txBody>
      </p:sp>
      <p:sp>
        <p:nvSpPr>
          <p:cNvPr id="176" name="Google Shape;176;p4"/>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7" name="Google Shape;177;p4"/>
          <p:cNvSpPr txBox="1">
            <a:spLocks noGrp="1"/>
          </p:cNvSpPr>
          <p:nvPr>
            <p:ph type="body" idx="1"/>
          </p:nvPr>
        </p:nvSpPr>
        <p:spPr>
          <a:xfrm>
            <a:off x="610700" y="1442672"/>
            <a:ext cx="8275391" cy="435133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600"/>
              <a:buNone/>
            </a:pPr>
            <a:endParaRPr sz="1600" b="1" dirty="0">
              <a:solidFill>
                <a:schemeClr val="bg2">
                  <a:lumMod val="75000"/>
                </a:schemeClr>
              </a:solidFill>
              <a:latin typeface="Calibri"/>
              <a:ea typeface="Calibri"/>
              <a:cs typeface="Calibri"/>
              <a:sym typeface="Calibri"/>
            </a:endParaRPr>
          </a:p>
          <a:p>
            <a:pPr marL="0" lvl="0" indent="0" algn="l" rtl="0">
              <a:lnSpc>
                <a:spcPct val="90000"/>
              </a:lnSpc>
              <a:spcBef>
                <a:spcPts val="1000"/>
              </a:spcBef>
              <a:spcAft>
                <a:spcPts val="0"/>
              </a:spcAft>
              <a:buClr>
                <a:schemeClr val="dk1"/>
              </a:buClr>
              <a:buSzPts val="1600"/>
              <a:buNone/>
            </a:pPr>
            <a:endParaRPr sz="1600" b="1" dirty="0">
              <a:solidFill>
                <a:schemeClr val="bg2">
                  <a:lumMod val="75000"/>
                </a:schemeClr>
              </a:solidFill>
              <a:latin typeface="Calibri"/>
              <a:ea typeface="Calibri"/>
              <a:cs typeface="Calibri"/>
              <a:sym typeface="Calibri"/>
            </a:endParaRPr>
          </a:p>
          <a:p>
            <a:pPr marL="0" lvl="0" indent="0" algn="l" rtl="0">
              <a:lnSpc>
                <a:spcPct val="150000"/>
              </a:lnSpc>
              <a:spcBef>
                <a:spcPts val="1000"/>
              </a:spcBef>
              <a:spcAft>
                <a:spcPts val="0"/>
              </a:spcAft>
              <a:buClr>
                <a:schemeClr val="dk1"/>
              </a:buClr>
              <a:buSzPts val="1600"/>
              <a:buNone/>
            </a:pPr>
            <a:r>
              <a:rPr lang="el-GR" sz="1800" b="1" dirty="0">
                <a:solidFill>
                  <a:srgbClr val="00B0F0"/>
                </a:solidFill>
                <a:latin typeface="Calibri"/>
                <a:ea typeface="Calibri"/>
                <a:cs typeface="Calibri"/>
                <a:sym typeface="Calibri"/>
              </a:rPr>
              <a:t>Κριτήρια</a:t>
            </a:r>
            <a:r>
              <a:rPr lang="el-GR" sz="1600" b="1" dirty="0">
                <a:solidFill>
                  <a:schemeClr val="bg2">
                    <a:lumMod val="75000"/>
                  </a:schemeClr>
                </a:solidFill>
                <a:latin typeface="Calibri"/>
                <a:ea typeface="Calibri"/>
                <a:cs typeface="Calibri"/>
                <a:sym typeface="Calibri"/>
              </a:rPr>
              <a:t>                             </a:t>
            </a:r>
            <a:r>
              <a:rPr lang="el-GR" sz="1600" b="1" dirty="0">
                <a:solidFill>
                  <a:srgbClr val="00B0F0"/>
                </a:solidFill>
              </a:rPr>
              <a:t>Παράμετροι</a:t>
            </a:r>
            <a:r>
              <a:rPr lang="el-GR" sz="1600" b="1" dirty="0">
                <a:solidFill>
                  <a:schemeClr val="bg2">
                    <a:lumMod val="75000"/>
                  </a:schemeClr>
                </a:solidFill>
                <a:latin typeface="Calibri"/>
                <a:ea typeface="Calibri"/>
                <a:cs typeface="Calibri"/>
                <a:sym typeface="Calibri"/>
              </a:rPr>
              <a:t>, </a:t>
            </a:r>
            <a:r>
              <a:rPr lang="el-GR" sz="1600" b="1" dirty="0">
                <a:solidFill>
                  <a:schemeClr val="bg2">
                    <a:lumMod val="75000"/>
                  </a:schemeClr>
                </a:solidFill>
              </a:rPr>
              <a:t>βάσει των οποίων καταγράφεται η </a:t>
            </a:r>
            <a:r>
              <a:rPr lang="el-GR" sz="1600" b="1" dirty="0">
                <a:solidFill>
                  <a:srgbClr val="00B0F0"/>
                </a:solidFill>
              </a:rPr>
              <a:t>«συμπεριφορά»  </a:t>
            </a:r>
            <a:r>
              <a:rPr lang="el-GR" sz="1600" b="1" dirty="0">
                <a:solidFill>
                  <a:srgbClr val="00B0F0"/>
                </a:solidFill>
                <a:latin typeface="Calibri"/>
                <a:ea typeface="Calibri"/>
                <a:cs typeface="Calibri"/>
                <a:sym typeface="Calibri"/>
              </a:rPr>
              <a:t>                          </a:t>
            </a:r>
            <a:br>
              <a:rPr lang="el-GR" sz="1600" b="1" dirty="0">
                <a:solidFill>
                  <a:schemeClr val="bg2">
                    <a:lumMod val="75000"/>
                  </a:schemeClr>
                </a:solidFill>
                <a:latin typeface="Calibri"/>
                <a:ea typeface="Calibri"/>
                <a:cs typeface="Calibri"/>
                <a:sym typeface="Calibri"/>
              </a:rPr>
            </a:br>
            <a:r>
              <a:rPr lang="el-GR" sz="1600" b="1" dirty="0">
                <a:solidFill>
                  <a:schemeClr val="bg2">
                    <a:lumMod val="75000"/>
                  </a:schemeClr>
                </a:solidFill>
                <a:latin typeface="Calibri"/>
                <a:ea typeface="Calibri"/>
                <a:cs typeface="Calibri"/>
                <a:sym typeface="Calibri"/>
              </a:rPr>
              <a:t>   </a:t>
            </a:r>
            <a:r>
              <a:rPr lang="el-GR" sz="1800" b="1" dirty="0">
                <a:solidFill>
                  <a:srgbClr val="00B0F0"/>
                </a:solidFill>
                <a:latin typeface="Calibri"/>
                <a:ea typeface="Calibri"/>
                <a:cs typeface="Calibri"/>
                <a:sym typeface="Calibri"/>
              </a:rPr>
              <a:t>ESG</a:t>
            </a:r>
            <a:r>
              <a:rPr lang="el-GR" sz="1600" b="1" dirty="0">
                <a:solidFill>
                  <a:schemeClr val="bg2">
                    <a:lumMod val="75000"/>
                  </a:schemeClr>
                </a:solidFill>
                <a:latin typeface="Calibri"/>
                <a:ea typeface="Calibri"/>
                <a:cs typeface="Calibri"/>
                <a:sym typeface="Calibri"/>
              </a:rPr>
              <a:t>                                     </a:t>
            </a:r>
            <a:r>
              <a:rPr lang="el-GR" sz="1600" b="1" dirty="0">
                <a:solidFill>
                  <a:schemeClr val="bg2">
                    <a:lumMod val="75000"/>
                  </a:schemeClr>
                </a:solidFill>
              </a:rPr>
              <a:t>μιας </a:t>
            </a:r>
            <a:r>
              <a:rPr lang="el-GR" sz="1600" b="1" dirty="0">
                <a:solidFill>
                  <a:srgbClr val="00B0F0"/>
                </a:solidFill>
              </a:rPr>
              <a:t>επιχείρησης</a:t>
            </a:r>
            <a:r>
              <a:rPr lang="el-GR" sz="1600" b="1" dirty="0">
                <a:solidFill>
                  <a:schemeClr val="bg2">
                    <a:lumMod val="75000"/>
                  </a:schemeClr>
                </a:solidFill>
              </a:rPr>
              <a:t> </a:t>
            </a:r>
            <a:r>
              <a:rPr lang="el-GR" sz="1600" b="1" dirty="0">
                <a:solidFill>
                  <a:schemeClr val="bg2">
                    <a:lumMod val="75000"/>
                  </a:schemeClr>
                </a:solidFill>
                <a:latin typeface="Calibri"/>
                <a:ea typeface="Calibri"/>
                <a:cs typeface="Calibri"/>
                <a:sym typeface="Calibri"/>
              </a:rPr>
              <a:t>σε θέματα περιβάλλοντος, κοινωνίας και εταιρικής</a:t>
            </a:r>
            <a:br>
              <a:rPr lang="el-GR" sz="1600" b="1" dirty="0">
                <a:solidFill>
                  <a:schemeClr val="bg2">
                    <a:lumMod val="75000"/>
                  </a:schemeClr>
                </a:solidFill>
                <a:latin typeface="Calibri"/>
                <a:ea typeface="Calibri"/>
                <a:cs typeface="Calibri"/>
                <a:sym typeface="Calibri"/>
              </a:rPr>
            </a:br>
            <a:r>
              <a:rPr lang="el-GR" sz="1600" b="1" dirty="0">
                <a:solidFill>
                  <a:schemeClr val="bg2">
                    <a:lumMod val="75000"/>
                  </a:schemeClr>
                </a:solidFill>
                <a:latin typeface="Calibri"/>
                <a:ea typeface="Calibri"/>
                <a:cs typeface="Calibri"/>
                <a:sym typeface="Calibri"/>
              </a:rPr>
              <a:t>                                               </a:t>
            </a:r>
            <a:r>
              <a:rPr lang="en-US" sz="1600" b="1" dirty="0">
                <a:solidFill>
                  <a:schemeClr val="bg2">
                    <a:lumMod val="75000"/>
                  </a:schemeClr>
                </a:solidFill>
                <a:latin typeface="Calibri"/>
                <a:ea typeface="Calibri"/>
                <a:cs typeface="Calibri"/>
                <a:sym typeface="Calibri"/>
              </a:rPr>
              <a:t> </a:t>
            </a:r>
            <a:r>
              <a:rPr lang="el-GR" sz="1600" b="1" dirty="0">
                <a:solidFill>
                  <a:schemeClr val="bg2">
                    <a:lumMod val="75000"/>
                  </a:schemeClr>
                </a:solidFill>
                <a:latin typeface="Calibri"/>
                <a:ea typeface="Calibri"/>
                <a:cs typeface="Calibri"/>
                <a:sym typeface="Calibri"/>
              </a:rPr>
              <a:t>διακυβέρνησης.</a:t>
            </a:r>
            <a:endParaRPr sz="1600" b="1" dirty="0">
              <a:solidFill>
                <a:schemeClr val="bg2">
                  <a:lumMod val="75000"/>
                </a:schemeClr>
              </a:solidFill>
              <a:latin typeface="Calibri"/>
              <a:ea typeface="Calibri"/>
              <a:cs typeface="Calibri"/>
              <a:sym typeface="Calibri"/>
            </a:endParaRPr>
          </a:p>
          <a:p>
            <a:pPr marL="0" lvl="0" indent="0" algn="l" rtl="0">
              <a:lnSpc>
                <a:spcPct val="150000"/>
              </a:lnSpc>
              <a:spcBef>
                <a:spcPts val="1000"/>
              </a:spcBef>
              <a:spcAft>
                <a:spcPts val="0"/>
              </a:spcAft>
              <a:buClr>
                <a:schemeClr val="dk1"/>
              </a:buClr>
              <a:buSzPts val="1600"/>
              <a:buNone/>
            </a:pPr>
            <a:endParaRPr sz="1600" b="1" dirty="0">
              <a:solidFill>
                <a:schemeClr val="bg2">
                  <a:lumMod val="75000"/>
                </a:schemeClr>
              </a:solidFill>
            </a:endParaRPr>
          </a:p>
          <a:p>
            <a:pPr marL="457200" lvl="0" indent="-330200" algn="l" rtl="0">
              <a:lnSpc>
                <a:spcPct val="150000"/>
              </a:lnSpc>
              <a:spcBef>
                <a:spcPts val="1000"/>
              </a:spcBef>
              <a:spcAft>
                <a:spcPts val="0"/>
              </a:spcAft>
              <a:buSzPts val="1600"/>
              <a:buFont typeface="Calibri"/>
              <a:buChar char="•"/>
            </a:pPr>
            <a:r>
              <a:rPr lang="el-GR" sz="1600" b="1" dirty="0">
                <a:solidFill>
                  <a:schemeClr val="bg2">
                    <a:lumMod val="75000"/>
                  </a:schemeClr>
                </a:solidFill>
              </a:rPr>
              <a:t>Πως η επιχείρηση δρα σε σχέση με το φυσικό περιβάλλον;</a:t>
            </a:r>
            <a:endParaRPr sz="1600" b="1" dirty="0">
              <a:solidFill>
                <a:schemeClr val="bg2">
                  <a:lumMod val="75000"/>
                </a:schemeClr>
              </a:solidFill>
            </a:endParaRPr>
          </a:p>
          <a:p>
            <a:pPr marL="457200" lvl="0" indent="-330200" algn="l" rtl="0">
              <a:lnSpc>
                <a:spcPct val="150000"/>
              </a:lnSpc>
              <a:spcBef>
                <a:spcPts val="0"/>
              </a:spcBef>
              <a:spcAft>
                <a:spcPts val="0"/>
              </a:spcAft>
              <a:buSzPts val="1600"/>
              <a:buFont typeface="Calibri"/>
              <a:buChar char="•"/>
            </a:pPr>
            <a:r>
              <a:rPr lang="el-GR" sz="1600" b="1" dirty="0">
                <a:solidFill>
                  <a:schemeClr val="bg2">
                    <a:lumMod val="75000"/>
                  </a:schemeClr>
                </a:solidFill>
              </a:rPr>
              <a:t>Πως η επιχείρηση δρα στις σχέσεις που αναπτύσσονται κατά την λειτουργία της;</a:t>
            </a:r>
            <a:endParaRPr sz="1600" b="1" dirty="0">
              <a:solidFill>
                <a:schemeClr val="bg2">
                  <a:lumMod val="75000"/>
                </a:schemeClr>
              </a:solidFill>
            </a:endParaRPr>
          </a:p>
          <a:p>
            <a:pPr marL="457200" lvl="0" indent="-330200" algn="l" rtl="0">
              <a:lnSpc>
                <a:spcPct val="150000"/>
              </a:lnSpc>
              <a:spcBef>
                <a:spcPts val="0"/>
              </a:spcBef>
              <a:spcAft>
                <a:spcPts val="0"/>
              </a:spcAft>
              <a:buSzPts val="1600"/>
              <a:buFont typeface="Calibri"/>
              <a:buChar char="•"/>
            </a:pPr>
            <a:r>
              <a:rPr lang="el-GR" sz="1600" b="1" dirty="0">
                <a:solidFill>
                  <a:schemeClr val="bg2">
                    <a:lumMod val="75000"/>
                  </a:schemeClr>
                </a:solidFill>
              </a:rPr>
              <a:t>Με ποιόν τρόπο λειτουργεί η επιχείρηση;</a:t>
            </a:r>
            <a:br>
              <a:rPr lang="el-GR" sz="1600" b="1" dirty="0">
                <a:solidFill>
                  <a:schemeClr val="bg2">
                    <a:lumMod val="75000"/>
                  </a:schemeClr>
                </a:solidFill>
              </a:rPr>
            </a:br>
            <a:r>
              <a:rPr lang="el-GR" sz="1600" b="1" dirty="0">
                <a:solidFill>
                  <a:schemeClr val="bg2">
                    <a:lumMod val="75000"/>
                  </a:schemeClr>
                </a:solidFill>
              </a:rPr>
              <a:t>(εστιάζοντας κυρίως στην ηγεσία της)</a:t>
            </a:r>
            <a:r>
              <a:rPr lang="el-GR" sz="1600" b="1" dirty="0">
                <a:solidFill>
                  <a:schemeClr val="bg2">
                    <a:lumMod val="75000"/>
                  </a:schemeClr>
                </a:solidFill>
                <a:latin typeface="Calibri"/>
                <a:ea typeface="Calibri"/>
                <a:cs typeface="Calibri"/>
                <a:sym typeface="Calibri"/>
              </a:rPr>
              <a:t> </a:t>
            </a:r>
            <a:endParaRPr sz="1600" b="1" dirty="0">
              <a:solidFill>
                <a:schemeClr val="bg2">
                  <a:lumMod val="75000"/>
                </a:schemeClr>
              </a:solidFill>
            </a:endParaRPr>
          </a:p>
          <a:p>
            <a:pPr marL="0" lvl="0" indent="0" algn="l" rtl="0">
              <a:lnSpc>
                <a:spcPct val="150000"/>
              </a:lnSpc>
              <a:spcBef>
                <a:spcPts val="1000"/>
              </a:spcBef>
              <a:spcAft>
                <a:spcPts val="0"/>
              </a:spcAft>
              <a:buClr>
                <a:schemeClr val="dk1"/>
              </a:buClr>
              <a:buSzPts val="1600"/>
              <a:buNone/>
            </a:pPr>
            <a:r>
              <a:rPr lang="el-GR" sz="1600" b="1" dirty="0">
                <a:latin typeface="Calibri"/>
                <a:ea typeface="Calibri"/>
                <a:cs typeface="Calibri"/>
                <a:sym typeface="Calibri"/>
              </a:rPr>
              <a:t>                                                    </a:t>
            </a:r>
            <a:endParaRPr dirty="0"/>
          </a:p>
          <a:p>
            <a:pPr marL="0" lvl="0" indent="0" algn="l" rtl="0">
              <a:lnSpc>
                <a:spcPct val="90000"/>
              </a:lnSpc>
              <a:spcBef>
                <a:spcPts val="1000"/>
              </a:spcBef>
              <a:spcAft>
                <a:spcPts val="0"/>
              </a:spcAft>
              <a:buClr>
                <a:schemeClr val="dk1"/>
              </a:buClr>
              <a:buSzPts val="1050"/>
              <a:buNone/>
            </a:pPr>
            <a:endParaRPr sz="1050" b="1" dirty="0">
              <a:latin typeface="Calibri"/>
              <a:ea typeface="Calibri"/>
              <a:cs typeface="Calibri"/>
              <a:sym typeface="Calibri"/>
            </a:endParaRPr>
          </a:p>
          <a:p>
            <a:pPr marL="0" lvl="0" indent="0" algn="l" rtl="0">
              <a:lnSpc>
                <a:spcPct val="90000"/>
              </a:lnSpc>
              <a:spcBef>
                <a:spcPts val="1600"/>
              </a:spcBef>
              <a:spcAft>
                <a:spcPts val="0"/>
              </a:spcAft>
              <a:buNone/>
            </a:pPr>
            <a:endParaRPr dirty="0"/>
          </a:p>
        </p:txBody>
      </p:sp>
      <p:pic>
        <p:nvPicPr>
          <p:cNvPr id="178" name="Google Shape;178;p4" descr="Συγχώνευση περίγραμμα"/>
          <p:cNvPicPr preferRelativeResize="0"/>
          <p:nvPr/>
        </p:nvPicPr>
        <p:blipFill rotWithShape="1">
          <a:blip r:embed="rId3">
            <a:alphaModFix/>
          </a:blip>
          <a:srcRect/>
          <a:stretch/>
        </p:blipFill>
        <p:spPr>
          <a:xfrm>
            <a:off x="1768231" y="2161848"/>
            <a:ext cx="914400" cy="914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grpSp>
        <p:nvGrpSpPr>
          <p:cNvPr id="183" name="Google Shape;183;p5"/>
          <p:cNvGrpSpPr/>
          <p:nvPr/>
        </p:nvGrpSpPr>
        <p:grpSpPr>
          <a:xfrm>
            <a:off x="801315" y="1352061"/>
            <a:ext cx="2938099" cy="4764576"/>
            <a:chOff x="715348" y="0"/>
            <a:chExt cx="2938099" cy="4764576"/>
          </a:xfrm>
        </p:grpSpPr>
        <p:sp>
          <p:nvSpPr>
            <p:cNvPr id="184" name="Google Shape;184;p5"/>
            <p:cNvSpPr/>
            <p:nvPr/>
          </p:nvSpPr>
          <p:spPr>
            <a:xfrm>
              <a:off x="1360129" y="0"/>
              <a:ext cx="2293318" cy="2293667"/>
            </a:xfrm>
            <a:custGeom>
              <a:avLst/>
              <a:gdLst/>
              <a:ahLst/>
              <a:cxnLst/>
              <a:rect l="l" t="t" r="r" b="b"/>
              <a:pathLst>
                <a:path w="120000" h="120000" extrusionOk="0">
                  <a:moveTo>
                    <a:pt x="8412" y="60000"/>
                  </a:moveTo>
                  <a:lnTo>
                    <a:pt x="8412" y="60000"/>
                  </a:lnTo>
                  <a:cubicBezTo>
                    <a:pt x="8412" y="32962"/>
                    <a:pt x="29287" y="10511"/>
                    <a:pt x="56253" y="8547"/>
                  </a:cubicBezTo>
                  <a:cubicBezTo>
                    <a:pt x="83219" y="6583"/>
                    <a:pt x="107126" y="25773"/>
                    <a:pt x="111044" y="52526"/>
                  </a:cubicBezTo>
                  <a:cubicBezTo>
                    <a:pt x="114961" y="79279"/>
                    <a:pt x="97559" y="104517"/>
                    <a:pt x="71162" y="110367"/>
                  </a:cubicBezTo>
                  <a:lnTo>
                    <a:pt x="70593" y="118429"/>
                  </a:lnTo>
                  <a:lnTo>
                    <a:pt x="56830" y="104890"/>
                  </a:lnTo>
                  <a:lnTo>
                    <a:pt x="72706" y="88508"/>
                  </a:lnTo>
                  <a:lnTo>
                    <a:pt x="72145" y="96445"/>
                  </a:lnTo>
                  <a:cubicBezTo>
                    <a:pt x="90761" y="90240"/>
                    <a:pt x="101708" y="70999"/>
                    <a:pt x="97532" y="51824"/>
                  </a:cubicBezTo>
                  <a:cubicBezTo>
                    <a:pt x="93356" y="32649"/>
                    <a:pt x="75399" y="19705"/>
                    <a:pt x="55889" y="21805"/>
                  </a:cubicBezTo>
                  <a:cubicBezTo>
                    <a:pt x="36379" y="23906"/>
                    <a:pt x="21588" y="40375"/>
                    <a:pt x="21588" y="60000"/>
                  </a:cubicBezTo>
                  <a:close/>
                </a:path>
              </a:pathLst>
            </a:custGeom>
            <a:solidFill>
              <a:srgbClr val="00B0F0">
                <a:alpha val="89803"/>
              </a:srgbClr>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1867028" y="828083"/>
              <a:ext cx="1274352" cy="63702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txBox="1"/>
            <p:nvPr/>
          </p:nvSpPr>
          <p:spPr>
            <a:xfrm>
              <a:off x="1867028" y="828083"/>
              <a:ext cx="1274352" cy="637023"/>
            </a:xfrm>
            <a:prstGeom prst="rect">
              <a:avLst/>
            </a:prstGeom>
            <a:noFill/>
            <a:ln>
              <a:noFill/>
            </a:ln>
          </p:spPr>
          <p:txBody>
            <a:bodyPr spcFirstLastPara="1" wrap="square" lIns="10150" tIns="10150" rIns="10150" bIns="10150" anchor="ctr" anchorCtr="0">
              <a:noAutofit/>
            </a:bodyPr>
            <a:lstStyle/>
            <a:p>
              <a:pPr marL="0" marR="0" lvl="0" indent="0" algn="ctr" rtl="0">
                <a:lnSpc>
                  <a:spcPct val="90000"/>
                </a:lnSpc>
                <a:spcBef>
                  <a:spcPts val="0"/>
                </a:spcBef>
                <a:spcAft>
                  <a:spcPts val="0"/>
                </a:spcAft>
                <a:buClr>
                  <a:schemeClr val="dk1"/>
                </a:buClr>
                <a:buSzPts val="1600"/>
                <a:buFont typeface="Calibri"/>
                <a:buNone/>
              </a:pPr>
              <a:r>
                <a:rPr lang="el-GR" sz="1600" b="1" dirty="0">
                  <a:solidFill>
                    <a:schemeClr val="bg2">
                      <a:lumMod val="75000"/>
                    </a:schemeClr>
                  </a:solidFill>
                  <a:latin typeface="Calibri"/>
                  <a:ea typeface="Calibri"/>
                  <a:cs typeface="Calibri"/>
                  <a:sym typeface="Calibri"/>
                </a:rPr>
                <a:t>Κλιματική αλλαγή</a:t>
              </a:r>
              <a:endParaRPr dirty="0">
                <a:solidFill>
                  <a:schemeClr val="bg2">
                    <a:lumMod val="75000"/>
                  </a:schemeClr>
                </a:solidFill>
              </a:endParaRPr>
            </a:p>
          </p:txBody>
        </p:sp>
        <p:sp>
          <p:nvSpPr>
            <p:cNvPr id="187" name="Google Shape;187;p5"/>
            <p:cNvSpPr/>
            <p:nvPr/>
          </p:nvSpPr>
          <p:spPr>
            <a:xfrm>
              <a:off x="715348" y="1317881"/>
              <a:ext cx="2293318" cy="2293667"/>
            </a:xfrm>
            <a:custGeom>
              <a:avLst/>
              <a:gdLst/>
              <a:ahLst/>
              <a:cxnLst/>
              <a:rect l="l" t="t" r="r" b="b"/>
              <a:pathLst>
                <a:path w="120000" h="120000" extrusionOk="0">
                  <a:moveTo>
                    <a:pt x="96481" y="23524"/>
                  </a:moveTo>
                  <a:lnTo>
                    <a:pt x="87165" y="32840"/>
                  </a:lnTo>
                  <a:cubicBezTo>
                    <a:pt x="75945" y="21617"/>
                    <a:pt x="58981" y="18448"/>
                    <a:pt x="44467" y="24866"/>
                  </a:cubicBezTo>
                  <a:cubicBezTo>
                    <a:pt x="29954" y="31283"/>
                    <a:pt x="20881" y="45964"/>
                    <a:pt x="21631" y="61816"/>
                  </a:cubicBezTo>
                  <a:cubicBezTo>
                    <a:pt x="22381" y="77668"/>
                    <a:pt x="32801" y="91427"/>
                    <a:pt x="47855" y="96445"/>
                  </a:cubicBezTo>
                  <a:lnTo>
                    <a:pt x="47294" y="88508"/>
                  </a:lnTo>
                  <a:lnTo>
                    <a:pt x="63170" y="104890"/>
                  </a:lnTo>
                  <a:lnTo>
                    <a:pt x="49407" y="118429"/>
                  </a:lnTo>
                  <a:lnTo>
                    <a:pt x="48838" y="110367"/>
                  </a:lnTo>
                  <a:lnTo>
                    <a:pt x="48838" y="110367"/>
                  </a:lnTo>
                  <a:cubicBezTo>
                    <a:pt x="27395" y="105615"/>
                    <a:pt x="11311" y="87806"/>
                    <a:pt x="8761" y="65990"/>
                  </a:cubicBezTo>
                  <a:cubicBezTo>
                    <a:pt x="6211" y="44174"/>
                    <a:pt x="17753" y="23136"/>
                    <a:pt x="37522" y="13566"/>
                  </a:cubicBezTo>
                  <a:cubicBezTo>
                    <a:pt x="57291" y="3995"/>
                    <a:pt x="80952" y="7992"/>
                    <a:pt x="96481" y="23524"/>
                  </a:cubicBezTo>
                  <a:close/>
                </a:path>
              </a:pathLst>
            </a:custGeom>
            <a:solidFill>
              <a:srgbClr val="00B0F0">
                <a:alpha val="58824"/>
              </a:srgbClr>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8" name="Google Shape;188;p5"/>
            <p:cNvSpPr/>
            <p:nvPr/>
          </p:nvSpPr>
          <p:spPr>
            <a:xfrm>
              <a:off x="1232651" y="2153588"/>
              <a:ext cx="1274352" cy="63702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txBox="1"/>
            <p:nvPr/>
          </p:nvSpPr>
          <p:spPr>
            <a:xfrm>
              <a:off x="1232651" y="2153588"/>
              <a:ext cx="1274352" cy="637023"/>
            </a:xfrm>
            <a:prstGeom prst="rect">
              <a:avLst/>
            </a:prstGeom>
            <a:noFill/>
            <a:ln>
              <a:noFill/>
            </a:ln>
          </p:spPr>
          <p:txBody>
            <a:bodyPr spcFirstLastPara="1" wrap="square" lIns="10150" tIns="10150" rIns="10150" bIns="10150" anchor="ctr" anchorCtr="0">
              <a:noAutofit/>
            </a:bodyPr>
            <a:lstStyle/>
            <a:p>
              <a:pPr marL="0" marR="0" lvl="0" indent="0" algn="ctr" rtl="0">
                <a:lnSpc>
                  <a:spcPct val="90000"/>
                </a:lnSpc>
                <a:spcBef>
                  <a:spcPts val="0"/>
                </a:spcBef>
                <a:spcAft>
                  <a:spcPts val="0"/>
                </a:spcAft>
                <a:buClr>
                  <a:schemeClr val="dk1"/>
                </a:buClr>
                <a:buSzPts val="1600"/>
                <a:buFont typeface="Calibri"/>
                <a:buNone/>
              </a:pPr>
              <a:r>
                <a:rPr lang="el-GR" sz="1600" b="1" dirty="0">
                  <a:solidFill>
                    <a:schemeClr val="bg2">
                      <a:lumMod val="75000"/>
                    </a:schemeClr>
                  </a:solidFill>
                  <a:latin typeface="Calibri"/>
                  <a:ea typeface="Calibri"/>
                  <a:cs typeface="Calibri"/>
                  <a:sym typeface="Calibri"/>
                </a:rPr>
                <a:t>Κοινωνικές ανισότητες</a:t>
              </a:r>
              <a:endParaRPr dirty="0">
                <a:solidFill>
                  <a:schemeClr val="bg2">
                    <a:lumMod val="75000"/>
                  </a:schemeClr>
                </a:solidFill>
              </a:endParaRPr>
            </a:p>
          </p:txBody>
        </p:sp>
        <p:sp>
          <p:nvSpPr>
            <p:cNvPr id="190" name="Google Shape;190;p5"/>
            <p:cNvSpPr/>
            <p:nvPr/>
          </p:nvSpPr>
          <p:spPr>
            <a:xfrm>
              <a:off x="1523353" y="2793471"/>
              <a:ext cx="1970315" cy="1971105"/>
            </a:xfrm>
            <a:prstGeom prst="blockArc">
              <a:avLst>
                <a:gd name="adj1" fmla="val 13500000"/>
                <a:gd name="adj2" fmla="val 10800000"/>
                <a:gd name="adj3" fmla="val 12740"/>
              </a:avLst>
            </a:prstGeom>
            <a:solidFill>
              <a:srgbClr val="00B0F0">
                <a:alpha val="27843"/>
              </a:srgbClr>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1" name="Google Shape;191;p5"/>
            <p:cNvSpPr/>
            <p:nvPr/>
          </p:nvSpPr>
          <p:spPr>
            <a:xfrm>
              <a:off x="1870043" y="3480999"/>
              <a:ext cx="1274352" cy="63702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txBox="1"/>
            <p:nvPr/>
          </p:nvSpPr>
          <p:spPr>
            <a:xfrm>
              <a:off x="1870043" y="3480999"/>
              <a:ext cx="1274352" cy="637023"/>
            </a:xfrm>
            <a:prstGeom prst="rect">
              <a:avLst/>
            </a:prstGeom>
            <a:noFill/>
            <a:ln>
              <a:noFill/>
            </a:ln>
          </p:spPr>
          <p:txBody>
            <a:bodyPr spcFirstLastPara="1" wrap="square" lIns="10150" tIns="10150" rIns="10150" bIns="10150" anchor="ctr" anchorCtr="0">
              <a:noAutofit/>
            </a:bodyPr>
            <a:lstStyle/>
            <a:p>
              <a:pPr marL="0" marR="0" lvl="0" indent="0" algn="ctr" rtl="0">
                <a:lnSpc>
                  <a:spcPct val="90000"/>
                </a:lnSpc>
                <a:spcBef>
                  <a:spcPts val="0"/>
                </a:spcBef>
                <a:spcAft>
                  <a:spcPts val="0"/>
                </a:spcAft>
                <a:buClr>
                  <a:schemeClr val="dk1"/>
                </a:buClr>
                <a:buSzPts val="1600"/>
                <a:buFont typeface="Calibri"/>
                <a:buNone/>
              </a:pPr>
              <a:r>
                <a:rPr lang="el-GR" sz="1600" b="1" dirty="0">
                  <a:solidFill>
                    <a:schemeClr val="bg2">
                      <a:lumMod val="75000"/>
                    </a:schemeClr>
                  </a:solidFill>
                  <a:latin typeface="Calibri"/>
                  <a:ea typeface="Calibri"/>
                  <a:cs typeface="Calibri"/>
                  <a:sym typeface="Calibri"/>
                </a:rPr>
                <a:t>Ανάγκη για διαφανείς εταιρικές διαδικασίες </a:t>
              </a:r>
              <a:endParaRPr dirty="0">
                <a:solidFill>
                  <a:schemeClr val="bg2">
                    <a:lumMod val="75000"/>
                  </a:schemeClr>
                </a:solidFill>
              </a:endParaRPr>
            </a:p>
          </p:txBody>
        </p:sp>
      </p:grpSp>
      <p:pic>
        <p:nvPicPr>
          <p:cNvPr id="193" name="Google Shape;193;p5" descr="Τυχαία σειρά με συμπαγές γέμισμα"/>
          <p:cNvPicPr preferRelativeResize="0"/>
          <p:nvPr/>
        </p:nvPicPr>
        <p:blipFill rotWithShape="1">
          <a:blip r:embed="rId3">
            <a:alphaModFix/>
            <a:extLst>
              <a:ext uri="{BEBA8EAE-BF5A-486C-A8C5-ECC9F3942E4B}">
                <a14:imgProps xmlns:a14="http://schemas.microsoft.com/office/drawing/2010/main">
                  <a14:imgLayer r:embed="rId4">
                    <a14:imgEffect>
                      <a14:saturation sat="400000"/>
                    </a14:imgEffect>
                  </a14:imgLayer>
                </a14:imgProps>
              </a:ext>
            </a:extLst>
          </a:blip>
          <a:srcRect/>
          <a:stretch/>
        </p:blipFill>
        <p:spPr>
          <a:xfrm>
            <a:off x="4376614" y="3022498"/>
            <a:ext cx="914400" cy="914400"/>
          </a:xfrm>
          <a:prstGeom prst="rect">
            <a:avLst/>
          </a:prstGeom>
          <a:noFill/>
          <a:ln>
            <a:noFill/>
          </a:ln>
        </p:spPr>
      </p:pic>
      <p:sp>
        <p:nvSpPr>
          <p:cNvPr id="194" name="Google Shape;194;p5"/>
          <p:cNvSpPr txBox="1">
            <a:spLocks noGrp="1"/>
          </p:cNvSpPr>
          <p:nvPr>
            <p:ph type="title"/>
          </p:nvPr>
        </p:nvSpPr>
        <p:spPr>
          <a:xfrm>
            <a:off x="307852" y="497986"/>
            <a:ext cx="8543925" cy="48675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Font typeface="Calibri"/>
              <a:buNone/>
            </a:pPr>
            <a:r>
              <a:rPr lang="el-GR" sz="1800" b="1" dirty="0">
                <a:solidFill>
                  <a:schemeClr val="bg2">
                    <a:lumMod val="75000"/>
                  </a:schemeClr>
                </a:solidFill>
                <a:latin typeface="Calibri"/>
                <a:ea typeface="Calibri"/>
                <a:cs typeface="Calibri"/>
                <a:sym typeface="Calibri"/>
              </a:rPr>
              <a:t>Λόγοι που οδήγησαν στην καθιέρωση των ESG κριτηρίων</a:t>
            </a:r>
            <a:endParaRPr dirty="0">
              <a:solidFill>
                <a:schemeClr val="bg2">
                  <a:lumMod val="75000"/>
                </a:schemeClr>
              </a:solidFill>
            </a:endParaRPr>
          </a:p>
        </p:txBody>
      </p:sp>
      <p:sp>
        <p:nvSpPr>
          <p:cNvPr id="195" name="Google Shape;195;p5"/>
          <p:cNvSpPr/>
          <p:nvPr/>
        </p:nvSpPr>
        <p:spPr>
          <a:xfrm>
            <a:off x="6181969" y="2488171"/>
            <a:ext cx="2852615" cy="1990867"/>
          </a:xfrm>
          <a:prstGeom prst="ellipse">
            <a:avLst/>
          </a:prstGeom>
          <a:solidFill>
            <a:schemeClr val="lt1"/>
          </a:solidFill>
          <a:ln w="76200" cap="flat" cmpd="sng">
            <a:solidFill>
              <a:srgbClr val="00B0F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l-GR" sz="1800" b="1" dirty="0">
                <a:solidFill>
                  <a:schemeClr val="bg2">
                    <a:lumMod val="75000"/>
                  </a:schemeClr>
                </a:solidFill>
                <a:latin typeface="Calibri"/>
                <a:ea typeface="Calibri"/>
                <a:cs typeface="Calibri"/>
                <a:sym typeface="Calibri"/>
              </a:rPr>
              <a:t>Ευαισθητοποίηση και ανάγκη για ανάληψη δράσης από όλους </a:t>
            </a:r>
            <a:endParaRPr dirty="0">
              <a:solidFill>
                <a:schemeClr val="bg2">
                  <a:lumMod val="75000"/>
                </a:schemeClr>
              </a:solidFill>
            </a:endParaRPr>
          </a:p>
        </p:txBody>
      </p:sp>
      <p:sp>
        <p:nvSpPr>
          <p:cNvPr id="196" name="Google Shape;196;p5"/>
          <p:cNvSpPr/>
          <p:nvPr/>
        </p:nvSpPr>
        <p:spPr>
          <a:xfrm>
            <a:off x="7724274" y="240632"/>
            <a:ext cx="1772652" cy="102669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6"/>
          <p:cNvSpPr txBox="1"/>
          <p:nvPr/>
        </p:nvSpPr>
        <p:spPr>
          <a:xfrm>
            <a:off x="386862" y="518670"/>
            <a:ext cx="5302738"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bg2">
                    <a:lumMod val="75000"/>
                  </a:schemeClr>
                </a:solidFill>
                <a:latin typeface="Calibri"/>
                <a:ea typeface="Calibri"/>
                <a:cs typeface="Calibri"/>
                <a:sym typeface="Calibri"/>
              </a:rPr>
              <a:t>Ειδικότερα οι τομείς των ESG κριτηρίων</a:t>
            </a:r>
            <a:endParaRPr dirty="0">
              <a:solidFill>
                <a:schemeClr val="bg2">
                  <a:lumMod val="75000"/>
                </a:schemeClr>
              </a:solidFill>
            </a:endParaRPr>
          </a:p>
        </p:txBody>
      </p:sp>
      <p:sp>
        <p:nvSpPr>
          <p:cNvPr id="202" name="Google Shape;202;p6"/>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203" name="Google Shape;203;p6"/>
          <p:cNvGrpSpPr/>
          <p:nvPr/>
        </p:nvGrpSpPr>
        <p:grpSpPr>
          <a:xfrm>
            <a:off x="731592" y="1443639"/>
            <a:ext cx="8182927" cy="4863102"/>
            <a:chOff x="-1182" y="0"/>
            <a:chExt cx="8182927" cy="4863102"/>
          </a:xfrm>
        </p:grpSpPr>
        <p:sp>
          <p:nvSpPr>
            <p:cNvPr id="204" name="Google Shape;204;p6"/>
            <p:cNvSpPr/>
            <p:nvPr/>
          </p:nvSpPr>
          <p:spPr>
            <a:xfrm>
              <a:off x="89685" y="13621"/>
              <a:ext cx="2425955" cy="859657"/>
            </a:xfrm>
            <a:prstGeom prst="roundRect">
              <a:avLst>
                <a:gd name="adj" fmla="val 16667"/>
              </a:avLst>
            </a:prstGeom>
            <a:solidFill>
              <a:srgbClr val="00B0F0"/>
            </a:solidFill>
            <a:ln w="12700" cap="flat" cmpd="sng">
              <a:no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5" name="Google Shape;205;p6"/>
            <p:cNvSpPr txBox="1"/>
            <p:nvPr/>
          </p:nvSpPr>
          <p:spPr>
            <a:xfrm>
              <a:off x="131651" y="86236"/>
              <a:ext cx="2342025" cy="775727"/>
            </a:xfrm>
            <a:prstGeom prst="rect">
              <a:avLst/>
            </a:prstGeom>
            <a:noFill/>
            <a:ln>
              <a:noFill/>
            </a:ln>
          </p:spPr>
          <p:txBody>
            <a:bodyPr spcFirstLastPara="1" wrap="square" lIns="113775" tIns="65000" rIns="113775" bIns="65000" anchor="ctr" anchorCtr="0">
              <a:noAutofit/>
            </a:bodyPr>
            <a:lstStyle/>
            <a:p>
              <a:pPr marL="0" marR="0" lvl="0" indent="0" algn="ctr" rtl="0">
                <a:lnSpc>
                  <a:spcPct val="90000"/>
                </a:lnSpc>
                <a:spcBef>
                  <a:spcPts val="0"/>
                </a:spcBef>
                <a:spcAft>
                  <a:spcPts val="0"/>
                </a:spcAft>
                <a:buClr>
                  <a:schemeClr val="lt1"/>
                </a:buClr>
                <a:buSzPts val="1600"/>
                <a:buFont typeface="Calibri"/>
                <a:buNone/>
              </a:pPr>
              <a:r>
                <a:rPr lang="el-GR" sz="1600" b="1" dirty="0">
                  <a:solidFill>
                    <a:schemeClr val="lt1"/>
                  </a:solidFill>
                  <a:effectLst>
                    <a:outerShdw blurRad="38100" dist="38100" dir="2700000" algn="tl">
                      <a:srgbClr val="000000">
                        <a:alpha val="43137"/>
                      </a:srgbClr>
                    </a:outerShdw>
                  </a:effectLst>
                  <a:latin typeface="Calibri"/>
                  <a:ea typeface="Calibri"/>
                  <a:cs typeface="Calibri"/>
                  <a:sym typeface="Calibri"/>
                </a:rPr>
                <a:t>Περιβάλλον</a:t>
              </a:r>
              <a:endParaRPr sz="1800" b="1" dirty="0">
                <a:solidFill>
                  <a:schemeClr val="lt1"/>
                </a:solidFill>
                <a:effectLst>
                  <a:outerShdw blurRad="38100" dist="38100" dir="2700000" algn="tl">
                    <a:srgbClr val="000000">
                      <a:alpha val="43137"/>
                    </a:srgbClr>
                  </a:outerShdw>
                </a:effectLst>
                <a:latin typeface="Calibri"/>
                <a:ea typeface="Calibri"/>
                <a:cs typeface="Calibri"/>
                <a:sym typeface="Calibri"/>
              </a:endParaRPr>
            </a:p>
          </p:txBody>
        </p:sp>
        <p:sp>
          <p:nvSpPr>
            <p:cNvPr id="206" name="Google Shape;206;p6"/>
            <p:cNvSpPr/>
            <p:nvPr/>
          </p:nvSpPr>
          <p:spPr>
            <a:xfrm>
              <a:off x="-1182" y="937146"/>
              <a:ext cx="2607692" cy="3855995"/>
            </a:xfrm>
            <a:prstGeom prst="roundRect">
              <a:avLst>
                <a:gd name="adj" fmla="val 16667"/>
              </a:avLst>
            </a:prstGeom>
            <a:noFill/>
            <a:ln w="28575" cap="flat" cmpd="sng">
              <a:solidFill>
                <a:srgbClr val="00B0F0">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6"/>
            <p:cNvSpPr txBox="1"/>
            <p:nvPr/>
          </p:nvSpPr>
          <p:spPr>
            <a:xfrm>
              <a:off x="120578" y="1160914"/>
              <a:ext cx="2353098" cy="3601401"/>
            </a:xfrm>
            <a:prstGeom prst="rect">
              <a:avLst/>
            </a:prstGeom>
            <a:noFill/>
            <a:ln>
              <a:noFill/>
            </a:ln>
          </p:spPr>
          <p:txBody>
            <a:bodyPr spcFirstLastPara="1" wrap="square" lIns="74675" tIns="74675" rIns="99550" bIns="112000" anchor="t" anchorCtr="0">
              <a:noAutofit/>
            </a:bodyPr>
            <a:lstStyle/>
            <a:p>
              <a:pPr marL="114300" marR="0" lvl="1" indent="-114300" algn="l" rtl="0">
                <a:lnSpc>
                  <a:spcPct val="100000"/>
                </a:lnSpc>
                <a:spcBef>
                  <a:spcPts val="0"/>
                </a:spcBef>
                <a:spcAft>
                  <a:spcPts val="0"/>
                </a:spcAft>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Σεβασμός στο περιβάλλον</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Αντιμετώπιση κλιματικής   </a:t>
              </a:r>
              <a:br>
                <a:rPr lang="el-GR" sz="1400" b="0" i="0" u="none" strike="noStrike" cap="none" dirty="0">
                  <a:solidFill>
                    <a:schemeClr val="bg2">
                      <a:lumMod val="75000"/>
                    </a:schemeClr>
                  </a:solidFill>
                  <a:latin typeface="Calibri"/>
                  <a:ea typeface="Calibri"/>
                  <a:cs typeface="Calibri"/>
                  <a:sym typeface="Calibri"/>
                </a:rPr>
              </a:br>
              <a:r>
                <a:rPr lang="el-GR" sz="1400" b="0" i="0" u="none" strike="noStrike" cap="none" dirty="0">
                  <a:solidFill>
                    <a:schemeClr val="bg2">
                      <a:lumMod val="75000"/>
                    </a:schemeClr>
                  </a:solidFill>
                  <a:latin typeface="Calibri"/>
                  <a:ea typeface="Calibri"/>
                  <a:cs typeface="Calibri"/>
                  <a:sym typeface="Calibri"/>
                </a:rPr>
                <a:t>  αλλαγής</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Εκλύσεις CO2 – </a:t>
              </a:r>
              <a:br>
                <a:rPr lang="en-US" sz="1400" b="0" i="0" u="none" strike="noStrike" cap="none" dirty="0">
                  <a:solidFill>
                    <a:schemeClr val="bg2">
                      <a:lumMod val="75000"/>
                    </a:schemeClr>
                  </a:solidFill>
                  <a:latin typeface="Calibri"/>
                  <a:ea typeface="Calibri"/>
                  <a:cs typeface="Calibri"/>
                  <a:sym typeface="Calibri"/>
                </a:rPr>
              </a:b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err="1">
                  <a:solidFill>
                    <a:schemeClr val="bg2">
                      <a:lumMod val="75000"/>
                    </a:schemeClr>
                  </a:solidFill>
                  <a:latin typeface="Calibri"/>
                  <a:ea typeface="Calibri"/>
                  <a:cs typeface="Calibri"/>
                  <a:sym typeface="Calibri"/>
                </a:rPr>
                <a:t>Απανθρακοποίηση</a:t>
              </a:r>
              <a:endParaRPr sz="1400" b="0" i="0" u="none" strike="noStrike" cap="none" dirty="0">
                <a:solidFill>
                  <a:schemeClr val="bg2">
                    <a:lumMod val="75000"/>
                  </a:schemeClr>
                </a:solidFill>
                <a:latin typeface="Calibri"/>
                <a:ea typeface="Calibri"/>
                <a:cs typeface="Calibri"/>
                <a:sym typeface="Calibri"/>
              </a:endParaRPr>
            </a:p>
            <a:p>
              <a:pPr marL="114300" marR="0" lvl="1" indent="-114300" algn="l" rtl="0">
                <a:lnSpc>
                  <a:spcPct val="100000"/>
                </a:lnSpc>
                <a:spcBef>
                  <a:spcPts val="210"/>
                </a:spcBef>
                <a:spcAft>
                  <a:spcPts val="0"/>
                </a:spcAft>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Ενεργειακή αποδοτικότητα</a:t>
              </a:r>
            </a:p>
            <a:p>
              <a:pPr marL="114300" lvl="1" indent="-114300">
                <a:spcBef>
                  <a:spcPts val="210"/>
                </a:spcBef>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Μόλυνση αέρα/νερού</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Διαχείριση αποβλήτων</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Διατήρηση </a:t>
              </a:r>
              <a:r>
                <a:rPr lang="en-US" sz="1400" b="0" i="0" u="none" strike="noStrike" cap="none" dirty="0">
                  <a:solidFill>
                    <a:schemeClr val="bg2">
                      <a:lumMod val="75000"/>
                    </a:schemeClr>
                  </a:solidFill>
                  <a:latin typeface="Calibri"/>
                  <a:ea typeface="Calibri"/>
                  <a:cs typeface="Calibri"/>
                  <a:sym typeface="Calibri"/>
                </a:rPr>
                <a:t> </a:t>
              </a:r>
              <a:br>
                <a:rPr lang="en-US" sz="1400" b="0" i="0" u="none" strike="noStrike" cap="none" dirty="0">
                  <a:solidFill>
                    <a:schemeClr val="bg2">
                      <a:lumMod val="75000"/>
                    </a:schemeClr>
                  </a:solidFill>
                  <a:latin typeface="Calibri"/>
                  <a:ea typeface="Calibri"/>
                  <a:cs typeface="Calibri"/>
                  <a:sym typeface="Calibri"/>
                </a:rPr>
              </a:b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βιοποικιλότητας </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Εξοικονόμηση και </a:t>
              </a:r>
              <a:br>
                <a:rPr lang="en-US" sz="1400" b="0" i="0" u="none" strike="noStrike" cap="none" dirty="0">
                  <a:solidFill>
                    <a:schemeClr val="bg2">
                      <a:lumMod val="75000"/>
                    </a:schemeClr>
                  </a:solidFill>
                  <a:latin typeface="Calibri"/>
                  <a:ea typeface="Calibri"/>
                  <a:cs typeface="Calibri"/>
                  <a:sym typeface="Calibri"/>
                </a:rPr>
              </a:b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ανακύκλωση πόρων </a:t>
              </a:r>
              <a:endParaRPr dirty="0">
                <a:solidFill>
                  <a:schemeClr val="bg2">
                    <a:lumMod val="75000"/>
                  </a:schemeClr>
                </a:solidFill>
              </a:endParaRPr>
            </a:p>
            <a:p>
              <a:pPr marL="114300" marR="0" lvl="1" indent="-25400" algn="l" rtl="0">
                <a:lnSpc>
                  <a:spcPct val="90000"/>
                </a:lnSpc>
                <a:spcBef>
                  <a:spcPts val="210"/>
                </a:spcBef>
                <a:spcAft>
                  <a:spcPts val="0"/>
                </a:spcAft>
                <a:buClr>
                  <a:schemeClr val="dk1"/>
                </a:buClr>
                <a:buSzPts val="1400"/>
                <a:buFont typeface="Calibri"/>
                <a:buNone/>
              </a:pPr>
              <a:endParaRPr sz="1400" b="0" i="0" u="none" strike="noStrike" cap="none" dirty="0">
                <a:solidFill>
                  <a:schemeClr val="dk1"/>
                </a:solidFill>
                <a:latin typeface="Calibri"/>
                <a:ea typeface="Calibri"/>
                <a:cs typeface="Calibri"/>
                <a:sym typeface="Calibri"/>
              </a:endParaRPr>
            </a:p>
          </p:txBody>
        </p:sp>
        <p:sp>
          <p:nvSpPr>
            <p:cNvPr id="208" name="Google Shape;208;p6"/>
            <p:cNvSpPr/>
            <p:nvPr/>
          </p:nvSpPr>
          <p:spPr>
            <a:xfrm>
              <a:off x="3079130" y="0"/>
              <a:ext cx="2327324" cy="802139"/>
            </a:xfrm>
            <a:prstGeom prst="roundRect">
              <a:avLst>
                <a:gd name="adj" fmla="val 16667"/>
              </a:avLst>
            </a:prstGeom>
            <a:solidFill>
              <a:srgbClr val="00B0F0"/>
            </a:solidFill>
            <a:ln w="12700" cap="flat" cmpd="sng">
              <a:no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6"/>
            <p:cNvSpPr txBox="1"/>
            <p:nvPr/>
          </p:nvSpPr>
          <p:spPr>
            <a:xfrm>
              <a:off x="3118287" y="39157"/>
              <a:ext cx="2249010" cy="723825"/>
            </a:xfrm>
            <a:prstGeom prst="rect">
              <a:avLst/>
            </a:prstGeom>
            <a:noFill/>
            <a:ln>
              <a:noFill/>
            </a:ln>
          </p:spPr>
          <p:txBody>
            <a:bodyPr spcFirstLastPara="1" wrap="square" lIns="113775" tIns="65000" rIns="113775" bIns="65000" anchor="ctr" anchorCtr="0">
              <a:noAutofit/>
            </a:bodyPr>
            <a:lstStyle/>
            <a:p>
              <a:pPr marL="0" marR="0" lvl="0" indent="0" algn="ctr" rtl="0">
                <a:lnSpc>
                  <a:spcPct val="90000"/>
                </a:lnSpc>
                <a:spcBef>
                  <a:spcPts val="0"/>
                </a:spcBef>
                <a:spcAft>
                  <a:spcPts val="0"/>
                </a:spcAft>
                <a:buClr>
                  <a:schemeClr val="lt1"/>
                </a:buClr>
                <a:buSzPts val="1600"/>
                <a:buFont typeface="Calibri"/>
                <a:buNone/>
              </a:pPr>
              <a:r>
                <a:rPr lang="el-GR" sz="1600" b="1" dirty="0">
                  <a:solidFill>
                    <a:schemeClr val="lt1"/>
                  </a:solidFill>
                  <a:effectLst>
                    <a:outerShdw blurRad="38100" dist="38100" dir="2700000" algn="tl">
                      <a:srgbClr val="000000">
                        <a:alpha val="43137"/>
                      </a:srgbClr>
                    </a:outerShdw>
                  </a:effectLst>
                  <a:latin typeface="Calibri"/>
                  <a:ea typeface="Calibri"/>
                  <a:cs typeface="Calibri"/>
                  <a:sym typeface="Calibri"/>
                </a:rPr>
                <a:t>Κοινωνία</a:t>
              </a:r>
              <a:r>
                <a:rPr lang="el-GR" sz="2200" dirty="0">
                  <a:solidFill>
                    <a:schemeClr val="lt1"/>
                  </a:solidFill>
                  <a:latin typeface="Calibri"/>
                  <a:ea typeface="Calibri"/>
                  <a:cs typeface="Calibri"/>
                  <a:sym typeface="Calibri"/>
                </a:rPr>
                <a:t> </a:t>
              </a:r>
              <a:endParaRPr dirty="0"/>
            </a:p>
          </p:txBody>
        </p:sp>
        <p:sp>
          <p:nvSpPr>
            <p:cNvPr id="210" name="Google Shape;210;p6"/>
            <p:cNvSpPr/>
            <p:nvPr/>
          </p:nvSpPr>
          <p:spPr>
            <a:xfrm>
              <a:off x="2999156" y="868521"/>
              <a:ext cx="2502574" cy="3924620"/>
            </a:xfrm>
            <a:prstGeom prst="roundRect">
              <a:avLst>
                <a:gd name="adj" fmla="val 16667"/>
              </a:avLst>
            </a:prstGeom>
            <a:noFill/>
            <a:ln w="28575" cap="flat" cmpd="sng">
              <a:solidFill>
                <a:srgbClr val="00B0F0">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6"/>
            <p:cNvSpPr txBox="1"/>
            <p:nvPr/>
          </p:nvSpPr>
          <p:spPr>
            <a:xfrm>
              <a:off x="3148212" y="1147324"/>
              <a:ext cx="2258242" cy="3675157"/>
            </a:xfrm>
            <a:prstGeom prst="rect">
              <a:avLst/>
            </a:prstGeom>
            <a:noFill/>
            <a:ln>
              <a:noFill/>
            </a:ln>
          </p:spPr>
          <p:txBody>
            <a:bodyPr spcFirstLastPara="1" wrap="square" lIns="74675" tIns="74675" rIns="99550" bIns="112000" anchor="t" anchorCtr="0">
              <a:noAutofit/>
            </a:bodyPr>
            <a:lstStyle/>
            <a:p>
              <a:pPr marL="114300" marR="0" lvl="1" indent="-114300" algn="l" rtl="0">
                <a:lnSpc>
                  <a:spcPct val="100000"/>
                </a:lnSpc>
                <a:spcBef>
                  <a:spcPts val="0"/>
                </a:spcBef>
                <a:spcAft>
                  <a:spcPts val="0"/>
                </a:spcAft>
                <a:buClr>
                  <a:schemeClr val="dk1"/>
                </a:buClr>
                <a:buSzPts val="1400"/>
                <a:buFont typeface="Noto Sans Symbols"/>
                <a:buChar char="✔"/>
              </a:pP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Σχέσεις της με τους </a:t>
              </a:r>
              <a:br>
                <a:rPr lang="en-US" sz="1400" b="0" i="0" u="none" strike="noStrike" cap="none" dirty="0">
                  <a:solidFill>
                    <a:schemeClr val="bg2">
                      <a:lumMod val="75000"/>
                    </a:schemeClr>
                  </a:solidFill>
                  <a:latin typeface="Calibri"/>
                  <a:ea typeface="Calibri"/>
                  <a:cs typeface="Calibri"/>
                  <a:sym typeface="Calibri"/>
                </a:rPr>
              </a:b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εργαζόμενους, τους </a:t>
              </a:r>
              <a:r>
                <a:rPr lang="en-US" sz="1400" b="0" i="0" u="none" strike="noStrike" cap="none" dirty="0">
                  <a:solidFill>
                    <a:schemeClr val="bg2">
                      <a:lumMod val="75000"/>
                    </a:schemeClr>
                  </a:solidFill>
                  <a:latin typeface="Calibri"/>
                  <a:ea typeface="Calibri"/>
                  <a:cs typeface="Calibri"/>
                  <a:sym typeface="Calibri"/>
                </a:rPr>
                <a:t>  </a:t>
              </a:r>
              <a:br>
                <a:rPr lang="en-US" sz="1400" b="0" i="0" u="none" strike="noStrike" cap="none" dirty="0">
                  <a:solidFill>
                    <a:schemeClr val="bg2">
                      <a:lumMod val="75000"/>
                    </a:schemeClr>
                  </a:solidFill>
                  <a:latin typeface="Calibri"/>
                  <a:ea typeface="Calibri"/>
                  <a:cs typeface="Calibri"/>
                  <a:sym typeface="Calibri"/>
                </a:rPr>
              </a:b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προμηθευτές, τους </a:t>
              </a:r>
              <a:r>
                <a:rPr lang="en-US" sz="1400" b="0" i="0" u="none" strike="noStrike" cap="none" dirty="0">
                  <a:solidFill>
                    <a:schemeClr val="bg2">
                      <a:lumMod val="75000"/>
                    </a:schemeClr>
                  </a:solidFill>
                  <a:latin typeface="Calibri"/>
                  <a:ea typeface="Calibri"/>
                  <a:cs typeface="Calibri"/>
                  <a:sym typeface="Calibri"/>
                </a:rPr>
                <a:t>  </a:t>
              </a:r>
              <a:br>
                <a:rPr lang="en-US" sz="1400" b="0" i="0" u="none" strike="noStrike" cap="none" dirty="0">
                  <a:solidFill>
                    <a:schemeClr val="bg2">
                      <a:lumMod val="75000"/>
                    </a:schemeClr>
                  </a:solidFill>
                  <a:latin typeface="Calibri"/>
                  <a:ea typeface="Calibri"/>
                  <a:cs typeface="Calibri"/>
                  <a:sym typeface="Calibri"/>
                </a:rPr>
              </a:b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πελάτες </a:t>
              </a:r>
              <a:endParaRPr dirty="0">
                <a:solidFill>
                  <a:schemeClr val="bg2">
                    <a:lumMod val="75000"/>
                  </a:schemeClr>
                </a:solidFill>
              </a:endParaRPr>
            </a:p>
            <a:p>
              <a:pPr marL="114300" lvl="1" indent="-114300">
                <a:spcBef>
                  <a:spcPts val="210"/>
                </a:spcBef>
                <a:buClr>
                  <a:schemeClr val="dk1"/>
                </a:buClr>
                <a:buSzPts val="1400"/>
                <a:buFont typeface="Noto Sans Symbols"/>
                <a:buChar char="✔"/>
              </a:pP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Σχέσεις με τοπική </a:t>
              </a:r>
              <a:r>
                <a:rPr lang="en-US" sz="1400" b="0" i="0" u="none" strike="noStrike" cap="none" dirty="0">
                  <a:solidFill>
                    <a:schemeClr val="bg2">
                      <a:lumMod val="75000"/>
                    </a:schemeClr>
                  </a:solidFill>
                  <a:latin typeface="Calibri"/>
                  <a:ea typeface="Calibri"/>
                  <a:cs typeface="Calibri"/>
                  <a:sym typeface="Calibri"/>
                </a:rPr>
                <a:t> </a:t>
              </a:r>
              <a:br>
                <a:rPr lang="en-US" sz="1400" b="0" i="0" u="none" strike="noStrike" cap="none" dirty="0">
                  <a:solidFill>
                    <a:schemeClr val="bg2">
                      <a:lumMod val="75000"/>
                    </a:schemeClr>
                  </a:solidFill>
                  <a:latin typeface="Calibri"/>
                  <a:ea typeface="Calibri"/>
                  <a:cs typeface="Calibri"/>
                  <a:sym typeface="Calibri"/>
                </a:rPr>
              </a:br>
              <a:r>
                <a:rPr lang="en-US" sz="1400" b="0" i="0" u="none" strike="noStrike" cap="none"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κοινότητα</a:t>
              </a:r>
              <a:endParaRPr lang="en-US" dirty="0">
                <a:solidFill>
                  <a:schemeClr val="bg2">
                    <a:lumMod val="75000"/>
                  </a:schemeClr>
                </a:solidFill>
                <a:latin typeface="Calibri"/>
                <a:ea typeface="Calibri"/>
                <a:cs typeface="Calibri"/>
                <a:sym typeface="Calibri"/>
              </a:endParaRPr>
            </a:p>
            <a:p>
              <a:pPr marL="114300" lvl="1" indent="-114300">
                <a:spcBef>
                  <a:spcPts val="210"/>
                </a:spcBef>
                <a:buClr>
                  <a:schemeClr val="dk1"/>
                </a:buClr>
                <a:buSzPts val="1400"/>
                <a:buFont typeface="Noto Sans Symbols"/>
                <a:buChar char="✔"/>
              </a:pP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Ανθρώπινα δικαιώματα</a:t>
              </a:r>
              <a:endParaRPr lang="el-GR" dirty="0">
                <a:solidFill>
                  <a:schemeClr val="bg2">
                    <a:lumMod val="75000"/>
                  </a:schemeClr>
                </a:solidFill>
              </a:endParaRPr>
            </a:p>
            <a:p>
              <a:pPr marL="114300" lvl="1" indent="-114300">
                <a:spcBef>
                  <a:spcPts val="210"/>
                </a:spcBef>
                <a:buClr>
                  <a:schemeClr val="dk1"/>
                </a:buClr>
                <a:buSzPts val="1400"/>
                <a:buFont typeface="Noto Sans Symbols"/>
                <a:buChar char="✔"/>
              </a:pP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Εργασιακά δικαιώματα</a:t>
              </a:r>
              <a:endParaRPr dirty="0">
                <a:solidFill>
                  <a:schemeClr val="bg2">
                    <a:lumMod val="75000"/>
                  </a:schemeClr>
                </a:solidFill>
              </a:endParaRPr>
            </a:p>
            <a:p>
              <a:pPr marL="114300" lvl="1" indent="-114300">
                <a:spcBef>
                  <a:spcPts val="210"/>
                </a:spcBef>
                <a:buClr>
                  <a:schemeClr val="dk1"/>
                </a:buClr>
                <a:buSzPts val="1400"/>
                <a:buFont typeface="Noto Sans Symbols"/>
                <a:buChar char="✔"/>
              </a:pP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Συνθήκες εργασίας</a:t>
              </a:r>
              <a:endParaRPr lang="en-US" sz="1400" b="0" i="0" u="none" strike="noStrike" cap="none" dirty="0">
                <a:solidFill>
                  <a:schemeClr val="bg2">
                    <a:lumMod val="75000"/>
                  </a:schemeClr>
                </a:solidFill>
                <a:latin typeface="Calibri"/>
                <a:ea typeface="Calibri"/>
                <a:cs typeface="Calibri"/>
                <a:sym typeface="Calibri"/>
              </a:endParaRPr>
            </a:p>
            <a:p>
              <a:pPr marL="114300" lvl="1" indent="-114300">
                <a:spcBef>
                  <a:spcPts val="210"/>
                </a:spcBef>
                <a:buClr>
                  <a:schemeClr val="dk1"/>
                </a:buClr>
                <a:buSzPts val="1400"/>
                <a:buFont typeface="Noto Sans Symbols"/>
                <a:buChar char="✔"/>
              </a:pPr>
              <a:r>
                <a:rPr lang="el-GR" sz="1400" b="0" i="0" u="none" strike="noStrike" cap="none" dirty="0">
                  <a:solidFill>
                    <a:schemeClr val="bg2">
                      <a:lumMod val="75000"/>
                    </a:schemeClr>
                  </a:solidFill>
                  <a:latin typeface="Calibri"/>
                  <a:ea typeface="Calibri"/>
                  <a:cs typeface="Calibri"/>
                  <a:sym typeface="Calibri"/>
                </a:rPr>
                <a:t> Ίσες ευκαιρίες</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Υγεία και ασφάλεια </a:t>
              </a:r>
              <a:br>
                <a:rPr lang="en-US" sz="1400" b="0" i="0" u="none" strike="noStrike" cap="none" dirty="0">
                  <a:solidFill>
                    <a:schemeClr val="bg2">
                      <a:lumMod val="75000"/>
                    </a:schemeClr>
                  </a:solidFill>
                  <a:latin typeface="Calibri"/>
                  <a:ea typeface="Calibri"/>
                  <a:cs typeface="Calibri"/>
                  <a:sym typeface="Calibri"/>
                </a:rPr>
              </a:b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εργαζομένων</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Φιλανθρωπία</a:t>
              </a:r>
            </a:p>
            <a:p>
              <a:pPr marL="114300" lvl="1" indent="-114300">
                <a:spcBef>
                  <a:spcPts val="210"/>
                </a:spcBef>
                <a:buClr>
                  <a:schemeClr val="dk1"/>
                </a:buClr>
                <a:buSzPts val="1400"/>
                <a:buFont typeface="Noto Sans Symbols"/>
                <a:buChar char="✔"/>
              </a:pPr>
              <a:r>
                <a:rPr lang="el-GR" dirty="0">
                  <a:solidFill>
                    <a:schemeClr val="bg2">
                      <a:lumMod val="75000"/>
                    </a:schemeClr>
                  </a:solidFill>
                  <a:latin typeface="Calibri"/>
                  <a:ea typeface="Calibri"/>
                  <a:cs typeface="Calibri"/>
                  <a:sym typeface="Calibri"/>
                </a:rPr>
                <a:t>Δικαιώματα των ζώων</a:t>
              </a:r>
              <a:endParaRPr lang="el-GR" dirty="0">
                <a:solidFill>
                  <a:schemeClr val="bg2">
                    <a:lumMod val="75000"/>
                  </a:schemeClr>
                </a:solidFill>
              </a:endParaRPr>
            </a:p>
            <a:p>
              <a:pPr marR="0" lvl="1" algn="l" rtl="0">
                <a:lnSpc>
                  <a:spcPct val="100000"/>
                </a:lnSpc>
                <a:spcBef>
                  <a:spcPts val="210"/>
                </a:spcBef>
                <a:spcAft>
                  <a:spcPts val="0"/>
                </a:spcAft>
                <a:buClr>
                  <a:schemeClr val="dk1"/>
                </a:buClr>
                <a:buSzPts val="1400"/>
              </a:pPr>
              <a:r>
                <a:rPr lang="el-GR" sz="1400" b="0" i="0" u="none" strike="noStrike" cap="none" dirty="0">
                  <a:solidFill>
                    <a:schemeClr val="bg2">
                      <a:lumMod val="75000"/>
                    </a:schemeClr>
                  </a:solidFill>
                  <a:latin typeface="Calibri"/>
                  <a:ea typeface="Calibri"/>
                  <a:cs typeface="Calibri"/>
                  <a:sym typeface="Calibri"/>
                </a:rPr>
                <a:t> </a:t>
              </a:r>
              <a:endParaRPr dirty="0">
                <a:solidFill>
                  <a:schemeClr val="bg2">
                    <a:lumMod val="75000"/>
                  </a:schemeClr>
                </a:solidFill>
              </a:endParaRPr>
            </a:p>
          </p:txBody>
        </p:sp>
        <p:sp>
          <p:nvSpPr>
            <p:cNvPr id="212" name="Google Shape;212;p6"/>
            <p:cNvSpPr/>
            <p:nvPr/>
          </p:nvSpPr>
          <p:spPr>
            <a:xfrm>
              <a:off x="5812544" y="1"/>
              <a:ext cx="2327324" cy="762982"/>
            </a:xfrm>
            <a:prstGeom prst="roundRect">
              <a:avLst>
                <a:gd name="adj" fmla="val 16667"/>
              </a:avLst>
            </a:prstGeom>
            <a:solidFill>
              <a:srgbClr val="00B0F0"/>
            </a:solidFill>
            <a:ln w="12700" cap="flat" cmpd="sng">
              <a:no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6"/>
            <p:cNvSpPr txBox="1"/>
            <p:nvPr/>
          </p:nvSpPr>
          <p:spPr>
            <a:xfrm>
              <a:off x="5935556" y="64897"/>
              <a:ext cx="2153431" cy="639534"/>
            </a:xfrm>
            <a:prstGeom prst="rect">
              <a:avLst/>
            </a:prstGeom>
            <a:noFill/>
            <a:ln>
              <a:noFill/>
            </a:ln>
          </p:spPr>
          <p:txBody>
            <a:bodyPr spcFirstLastPara="1" wrap="square" lIns="113775" tIns="65000" rIns="113775" bIns="65000" anchor="ctr" anchorCtr="0">
              <a:noAutofit/>
            </a:bodyPr>
            <a:lstStyle/>
            <a:p>
              <a:pPr marL="0" marR="0" lvl="0" indent="0" algn="ctr" rtl="0">
                <a:lnSpc>
                  <a:spcPct val="90000"/>
                </a:lnSpc>
                <a:spcBef>
                  <a:spcPts val="0"/>
                </a:spcBef>
                <a:spcAft>
                  <a:spcPts val="0"/>
                </a:spcAft>
                <a:buClr>
                  <a:schemeClr val="lt1"/>
                </a:buClr>
                <a:buSzPts val="1600"/>
                <a:buFont typeface="Calibri"/>
                <a:buNone/>
              </a:pPr>
              <a:r>
                <a:rPr lang="el-GR" sz="1600" b="1" dirty="0">
                  <a:solidFill>
                    <a:schemeClr val="lt1"/>
                  </a:solidFill>
                  <a:effectLst>
                    <a:outerShdw blurRad="38100" dist="38100" dir="2700000" algn="tl">
                      <a:srgbClr val="000000">
                        <a:alpha val="43137"/>
                      </a:srgbClr>
                    </a:outerShdw>
                  </a:effectLst>
                  <a:latin typeface="Calibri"/>
                  <a:ea typeface="Calibri"/>
                  <a:cs typeface="Calibri"/>
                  <a:sym typeface="Calibri"/>
                </a:rPr>
                <a:t>Εταιρική διακυβέρνηση</a:t>
              </a:r>
              <a:endParaRPr dirty="0">
                <a:effectLst>
                  <a:outerShdw blurRad="38100" dist="38100" dir="2700000" algn="tl">
                    <a:srgbClr val="000000">
                      <a:alpha val="43137"/>
                    </a:srgbClr>
                  </a:outerShdw>
                </a:effectLst>
              </a:endParaRPr>
            </a:p>
          </p:txBody>
        </p:sp>
        <p:sp>
          <p:nvSpPr>
            <p:cNvPr id="214" name="Google Shape;214;p6"/>
            <p:cNvSpPr/>
            <p:nvPr/>
          </p:nvSpPr>
          <p:spPr>
            <a:xfrm>
              <a:off x="5754045" y="868521"/>
              <a:ext cx="2427700" cy="3924620"/>
            </a:xfrm>
            <a:prstGeom prst="roundRect">
              <a:avLst>
                <a:gd name="adj" fmla="val 16667"/>
              </a:avLst>
            </a:prstGeom>
            <a:noFill/>
            <a:ln w="28575" cap="flat" cmpd="sng">
              <a:solidFill>
                <a:srgbClr val="00B0F0">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6"/>
            <p:cNvSpPr txBox="1"/>
            <p:nvPr/>
          </p:nvSpPr>
          <p:spPr>
            <a:xfrm>
              <a:off x="5898309" y="1147324"/>
              <a:ext cx="2190678" cy="3715778"/>
            </a:xfrm>
            <a:prstGeom prst="rect">
              <a:avLst/>
            </a:prstGeom>
            <a:noFill/>
            <a:ln>
              <a:noFill/>
            </a:ln>
          </p:spPr>
          <p:txBody>
            <a:bodyPr spcFirstLastPara="1" wrap="square" lIns="74675" tIns="74675" rIns="99550" bIns="112000" anchor="t" anchorCtr="0">
              <a:noAutofit/>
            </a:bodyPr>
            <a:lstStyle/>
            <a:p>
              <a:pPr marL="114300" marR="0" lvl="1" indent="-114300" algn="l" rtl="0">
                <a:lnSpc>
                  <a:spcPct val="100000"/>
                </a:lnSpc>
                <a:spcBef>
                  <a:spcPts val="0"/>
                </a:spcBef>
                <a:spcAft>
                  <a:spcPts val="0"/>
                </a:spcAft>
                <a:buClr>
                  <a:schemeClr val="dk1"/>
                </a:buClr>
                <a:buSzPts val="1400"/>
                <a:buFont typeface="Noto Sans Symbols"/>
                <a:buChar char="✔"/>
              </a:pPr>
              <a:r>
                <a:rPr lang="en-US" dirty="0">
                  <a:solidFill>
                    <a:schemeClr val="dk1"/>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Ποικιλομορφία και δομή</a:t>
              </a:r>
              <a:endParaRPr dirty="0">
                <a:solidFill>
                  <a:schemeClr val="bg2">
                    <a:lumMod val="75000"/>
                  </a:schemeClr>
                </a:solidFill>
                <a:latin typeface="Calibri"/>
                <a:ea typeface="Calibri"/>
                <a:cs typeface="Calibri"/>
                <a:sym typeface="Calibri"/>
              </a:endParaRPr>
            </a:p>
            <a:p>
              <a:pPr marL="114300" marR="0" lvl="1" indent="-114300" algn="l" rtl="0">
                <a:lnSpc>
                  <a:spcPct val="100000"/>
                </a:lnSpc>
                <a:spcBef>
                  <a:spcPts val="0"/>
                </a:spcBef>
                <a:spcAft>
                  <a:spcPts val="0"/>
                </a:spcAft>
                <a:buClr>
                  <a:schemeClr val="dk1"/>
                </a:buClr>
                <a:buSzPts val="1400"/>
                <a:buFont typeface="Noto Sans Symbols"/>
                <a:buChar char="✔"/>
              </a:pP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Διαδικασία λήψης </a:t>
              </a:r>
              <a:br>
                <a:rPr lang="en-US" dirty="0">
                  <a:solidFill>
                    <a:schemeClr val="bg2">
                      <a:lumMod val="75000"/>
                    </a:schemeClr>
                  </a:solidFill>
                  <a:latin typeface="Calibri"/>
                  <a:ea typeface="Calibri"/>
                  <a:cs typeface="Calibri"/>
                  <a:sym typeface="Calibri"/>
                </a:rPr>
              </a:b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αποφάσεων</a:t>
              </a:r>
              <a:endParaRPr dirty="0">
                <a:solidFill>
                  <a:schemeClr val="bg2">
                    <a:lumMod val="75000"/>
                  </a:schemeClr>
                </a:solidFill>
                <a:latin typeface="Calibri"/>
                <a:ea typeface="Calibri"/>
                <a:cs typeface="Calibri"/>
                <a:sym typeface="Calibri"/>
              </a:endParaRPr>
            </a:p>
            <a:p>
              <a:pPr marL="114300" marR="0" lvl="1" indent="-114300" algn="l" rtl="0">
                <a:lnSpc>
                  <a:spcPct val="100000"/>
                </a:lnSpc>
                <a:spcBef>
                  <a:spcPts val="0"/>
                </a:spcBef>
                <a:spcAft>
                  <a:spcPts val="0"/>
                </a:spcAft>
                <a:buClr>
                  <a:schemeClr val="dk1"/>
                </a:buClr>
                <a:buSzPts val="1400"/>
                <a:buFont typeface="Calibri"/>
                <a:buChar char="✔"/>
              </a:pP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Εσωτερικοί έλεγχοι</a:t>
              </a:r>
              <a:endParaRPr dirty="0">
                <a:solidFill>
                  <a:schemeClr val="bg2">
                    <a:lumMod val="75000"/>
                  </a:schemeClr>
                </a:solidFill>
                <a:latin typeface="Calibri"/>
                <a:ea typeface="Calibri"/>
                <a:cs typeface="Calibri"/>
                <a:sym typeface="Calibri"/>
              </a:endParaRPr>
            </a:p>
            <a:p>
              <a:pPr marL="89999" lvl="1" indent="-88900" algn="l" rtl="0">
                <a:spcBef>
                  <a:spcPts val="210"/>
                </a:spcBef>
                <a:spcAft>
                  <a:spcPts val="0"/>
                </a:spcAft>
                <a:buClr>
                  <a:schemeClr val="dk1"/>
                </a:buClr>
                <a:buSzPts val="1400"/>
                <a:buFont typeface="Calibri"/>
                <a:buChar char="✔"/>
              </a:pPr>
              <a:r>
                <a:rPr lang="el-GR" dirty="0">
                  <a:solidFill>
                    <a:schemeClr val="bg2">
                      <a:lumMod val="75000"/>
                    </a:schemeClr>
                  </a:solidFill>
                  <a:latin typeface="Calibri"/>
                  <a:ea typeface="Calibri"/>
                  <a:cs typeface="Calibri"/>
                  <a:sym typeface="Calibri"/>
                </a:rPr>
                <a:t> Αμοιβές εκτελεστικών </a:t>
              </a:r>
              <a:r>
                <a:rPr lang="en-US" dirty="0">
                  <a:solidFill>
                    <a:schemeClr val="bg2">
                      <a:lumMod val="75000"/>
                    </a:schemeClr>
                  </a:solidFill>
                  <a:latin typeface="Calibri"/>
                  <a:ea typeface="Calibri"/>
                  <a:cs typeface="Calibri"/>
                  <a:sym typeface="Calibri"/>
                </a:rPr>
                <a:t> </a:t>
              </a:r>
              <a:br>
                <a:rPr lang="en-US" dirty="0">
                  <a:solidFill>
                    <a:schemeClr val="bg2">
                      <a:lumMod val="75000"/>
                    </a:schemeClr>
                  </a:solidFill>
                  <a:latin typeface="Calibri"/>
                  <a:ea typeface="Calibri"/>
                  <a:cs typeface="Calibri"/>
                  <a:sym typeface="Calibri"/>
                </a:rPr>
              </a:b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στελεχών </a:t>
              </a:r>
              <a:endParaRPr dirty="0">
                <a:solidFill>
                  <a:schemeClr val="bg2">
                    <a:lumMod val="75000"/>
                  </a:schemeClr>
                </a:solidFill>
                <a:latin typeface="Calibri"/>
                <a:ea typeface="Calibri"/>
                <a:cs typeface="Calibri"/>
                <a:sym typeface="Calibri"/>
              </a:endParaRPr>
            </a:p>
            <a:p>
              <a:pPr marL="89999" lvl="1" indent="-88900" algn="l" rtl="0">
                <a:spcBef>
                  <a:spcPts val="210"/>
                </a:spcBef>
                <a:spcAft>
                  <a:spcPts val="0"/>
                </a:spcAft>
                <a:buClr>
                  <a:schemeClr val="dk1"/>
                </a:buClr>
                <a:buSzPts val="1400"/>
                <a:buFont typeface="Calibri"/>
                <a:buChar char="✔"/>
              </a:pPr>
              <a:r>
                <a:rPr lang="el-GR" dirty="0">
                  <a:solidFill>
                    <a:schemeClr val="bg2">
                      <a:lumMod val="75000"/>
                    </a:schemeClr>
                  </a:solidFill>
                  <a:latin typeface="Calibri"/>
                  <a:ea typeface="Calibri"/>
                  <a:cs typeface="Calibri"/>
                  <a:sym typeface="Calibri"/>
                </a:rPr>
                <a:t> Δικαιώματα μετόχων</a:t>
              </a:r>
              <a:endParaRPr dirty="0">
                <a:solidFill>
                  <a:schemeClr val="bg2">
                    <a:lumMod val="75000"/>
                  </a:schemeClr>
                </a:solidFill>
                <a:latin typeface="Calibri"/>
                <a:ea typeface="Calibri"/>
                <a:cs typeface="Calibri"/>
                <a:sym typeface="Calibri"/>
              </a:endParaRPr>
            </a:p>
            <a:p>
              <a:pPr marL="114300" marR="0" lvl="1" indent="-114300" algn="l" rtl="0">
                <a:lnSpc>
                  <a:spcPct val="100000"/>
                </a:lnSpc>
                <a:spcBef>
                  <a:spcPts val="0"/>
                </a:spcBef>
                <a:spcAft>
                  <a:spcPts val="0"/>
                </a:spcAft>
                <a:buClr>
                  <a:schemeClr val="dk1"/>
                </a:buClr>
                <a:buSzPts val="1400"/>
                <a:buFont typeface="Noto Sans Symbols"/>
                <a:buChar char="✔"/>
              </a:pP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Επιχειρηματική ηθική</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Διαφάνεια </a:t>
              </a:r>
              <a:endParaRPr dirty="0">
                <a:solidFill>
                  <a:schemeClr val="bg2">
                    <a:lumMod val="75000"/>
                  </a:schemeClr>
                </a:solidFill>
              </a:endParaRPr>
            </a:p>
            <a:p>
              <a:pPr marL="114300" marR="0" lvl="1" indent="-114300" algn="l" rtl="0">
                <a:lnSpc>
                  <a:spcPct val="100000"/>
                </a:lnSpc>
                <a:spcBef>
                  <a:spcPts val="210"/>
                </a:spcBef>
                <a:spcAft>
                  <a:spcPts val="0"/>
                </a:spcAft>
                <a:buClr>
                  <a:schemeClr val="dk1"/>
                </a:buClr>
                <a:buSzPts val="1400"/>
                <a:buFont typeface="Noto Sans Symbols"/>
                <a:buChar char="✔"/>
              </a:pPr>
              <a:r>
                <a:rPr lang="en-US" sz="1400" b="0" i="0" u="none" strike="noStrike" cap="none" dirty="0">
                  <a:solidFill>
                    <a:schemeClr val="bg2">
                      <a:lumMod val="75000"/>
                    </a:schemeClr>
                  </a:solidFill>
                  <a:latin typeface="Calibri"/>
                  <a:ea typeface="Calibri"/>
                  <a:cs typeface="Calibri"/>
                  <a:sym typeface="Calibri"/>
                </a:rPr>
                <a:t> </a:t>
              </a:r>
              <a:r>
                <a:rPr lang="el-GR" sz="1400" b="0" i="0" u="none" strike="noStrike" cap="none" dirty="0">
                  <a:solidFill>
                    <a:schemeClr val="bg2">
                      <a:lumMod val="75000"/>
                    </a:schemeClr>
                  </a:solidFill>
                  <a:latin typeface="Calibri"/>
                  <a:ea typeface="Calibri"/>
                  <a:cs typeface="Calibri"/>
                  <a:sym typeface="Calibri"/>
                </a:rPr>
                <a:t>Φορολογική στρατηγική </a:t>
              </a:r>
              <a:endParaRPr sz="1400" b="0" i="0" u="none" strike="noStrike" cap="none" dirty="0">
                <a:solidFill>
                  <a:schemeClr val="bg2">
                    <a:lumMod val="75000"/>
                  </a:schemeClr>
                </a:solidFill>
                <a:latin typeface="Calibri"/>
                <a:ea typeface="Calibri"/>
                <a:cs typeface="Calibri"/>
                <a:sym typeface="Calibri"/>
              </a:endParaRPr>
            </a:p>
            <a:p>
              <a:pPr marL="114300" marR="0" lvl="1" indent="-114300" algn="l" rtl="0">
                <a:lnSpc>
                  <a:spcPct val="100000"/>
                </a:lnSpc>
                <a:spcBef>
                  <a:spcPts val="210"/>
                </a:spcBef>
                <a:spcAft>
                  <a:spcPts val="0"/>
                </a:spcAft>
                <a:buClr>
                  <a:schemeClr val="dk1"/>
                </a:buClr>
                <a:buSzPts val="1400"/>
                <a:buFont typeface="Calibri"/>
                <a:buChar char="✔"/>
              </a:pP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Αντιμετώπιση </a:t>
              </a:r>
              <a:br>
                <a:rPr lang="en-US" dirty="0">
                  <a:solidFill>
                    <a:schemeClr val="bg2">
                      <a:lumMod val="75000"/>
                    </a:schemeClr>
                  </a:solidFill>
                  <a:latin typeface="Calibri"/>
                  <a:ea typeface="Calibri"/>
                  <a:cs typeface="Calibri"/>
                  <a:sym typeface="Calibri"/>
                </a:rPr>
              </a:b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συγκρούσεων </a:t>
              </a:r>
              <a:r>
                <a:rPr lang="en-US" dirty="0">
                  <a:solidFill>
                    <a:schemeClr val="bg2">
                      <a:lumMod val="75000"/>
                    </a:schemeClr>
                  </a:solidFill>
                  <a:latin typeface="Calibri"/>
                  <a:ea typeface="Calibri"/>
                  <a:cs typeface="Calibri"/>
                  <a:sym typeface="Calibri"/>
                </a:rPr>
                <a:t>  </a:t>
              </a:r>
              <a:br>
                <a:rPr lang="en-US" dirty="0">
                  <a:solidFill>
                    <a:schemeClr val="bg2">
                      <a:lumMod val="75000"/>
                    </a:schemeClr>
                  </a:solidFill>
                  <a:latin typeface="Calibri"/>
                  <a:ea typeface="Calibri"/>
                  <a:cs typeface="Calibri"/>
                  <a:sym typeface="Calibri"/>
                </a:rPr>
              </a:br>
              <a:r>
                <a:rPr lang="en-US" dirty="0">
                  <a:solidFill>
                    <a:schemeClr val="bg2">
                      <a:lumMod val="75000"/>
                    </a:schemeClr>
                  </a:solidFill>
                  <a:latin typeface="Calibri"/>
                  <a:ea typeface="Calibri"/>
                  <a:cs typeface="Calibri"/>
                  <a:sym typeface="Calibri"/>
                </a:rPr>
                <a:t>  </a:t>
              </a:r>
              <a:r>
                <a:rPr lang="el-GR" dirty="0">
                  <a:solidFill>
                    <a:schemeClr val="bg2">
                      <a:lumMod val="75000"/>
                    </a:schemeClr>
                  </a:solidFill>
                  <a:latin typeface="Calibri"/>
                  <a:ea typeface="Calibri"/>
                  <a:cs typeface="Calibri"/>
                  <a:sym typeface="Calibri"/>
                </a:rPr>
                <a:t>συμφερόντων</a:t>
              </a:r>
              <a:endParaRPr dirty="0">
                <a:solidFill>
                  <a:schemeClr val="bg2">
                    <a:lumMod val="75000"/>
                  </a:schemeClr>
                </a:solidFill>
                <a:latin typeface="Calibri"/>
                <a:ea typeface="Calibri"/>
                <a:cs typeface="Calibri"/>
                <a:sym typeface="Calibri"/>
              </a:endParaRPr>
            </a:p>
            <a:p>
              <a:pPr marL="914400" marR="0" lvl="0" indent="0" algn="l" rtl="0">
                <a:lnSpc>
                  <a:spcPct val="100000"/>
                </a:lnSpc>
                <a:spcBef>
                  <a:spcPts val="210"/>
                </a:spcBef>
                <a:spcAft>
                  <a:spcPts val="0"/>
                </a:spcAft>
                <a:buNone/>
              </a:pPr>
              <a:endParaRPr dirty="0"/>
            </a:p>
            <a:p>
              <a:pPr marL="114300" marR="0" lvl="1" indent="-25400" algn="l" rtl="0">
                <a:lnSpc>
                  <a:spcPct val="100000"/>
                </a:lnSpc>
                <a:spcBef>
                  <a:spcPts val="210"/>
                </a:spcBef>
                <a:spcAft>
                  <a:spcPts val="0"/>
                </a:spcAft>
                <a:buClr>
                  <a:schemeClr val="dk1"/>
                </a:buClr>
                <a:buSzPts val="1400"/>
                <a:buFont typeface="Noto Sans Symbols"/>
                <a:buNone/>
              </a:pPr>
              <a:endParaRPr sz="1400" b="0" i="0" u="none" strike="noStrike" cap="none" dirty="0">
                <a:solidFill>
                  <a:schemeClr val="dk1"/>
                </a:solidFill>
                <a:latin typeface="Calibri"/>
                <a:ea typeface="Calibri"/>
                <a:cs typeface="Calibri"/>
                <a:sym typeface="Calibri"/>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94" name="Google Shape;194;p5"/>
          <p:cNvSpPr txBox="1">
            <a:spLocks noGrp="1"/>
          </p:cNvSpPr>
          <p:nvPr>
            <p:ph type="title"/>
          </p:nvPr>
        </p:nvSpPr>
        <p:spPr>
          <a:xfrm>
            <a:off x="307853" y="497986"/>
            <a:ext cx="5265634" cy="48675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Font typeface="Calibri"/>
              <a:buNone/>
            </a:pPr>
            <a:r>
              <a:rPr lang="el-GR" sz="2000" b="1" dirty="0">
                <a:solidFill>
                  <a:schemeClr val="bg2">
                    <a:lumMod val="75000"/>
                  </a:schemeClr>
                </a:solidFill>
                <a:latin typeface="Calibri"/>
                <a:ea typeface="Calibri"/>
                <a:cs typeface="Calibri"/>
                <a:sym typeface="Calibri"/>
              </a:rPr>
              <a:t>Τα κριτήρια </a:t>
            </a:r>
            <a:r>
              <a:rPr lang="en-US" sz="2000" b="1" dirty="0">
                <a:solidFill>
                  <a:schemeClr val="bg2">
                    <a:lumMod val="75000"/>
                  </a:schemeClr>
                </a:solidFill>
              </a:rPr>
              <a:t>ESG </a:t>
            </a:r>
            <a:r>
              <a:rPr lang="el-GR" sz="2000" b="1" dirty="0">
                <a:solidFill>
                  <a:schemeClr val="bg2">
                    <a:lumMod val="75000"/>
                  </a:schemeClr>
                </a:solidFill>
              </a:rPr>
              <a:t>και η</a:t>
            </a:r>
            <a:r>
              <a:rPr lang="el-GR" sz="2000" b="1" dirty="0">
                <a:solidFill>
                  <a:schemeClr val="bg2">
                    <a:lumMod val="75000"/>
                  </a:schemeClr>
                </a:solidFill>
                <a:latin typeface="Calibri"/>
                <a:ea typeface="Calibri"/>
                <a:cs typeface="Calibri"/>
                <a:sym typeface="Calibri"/>
              </a:rPr>
              <a:t> έννοια της βιωσιμότητας </a:t>
            </a:r>
            <a:endParaRPr sz="4800" dirty="0">
              <a:solidFill>
                <a:schemeClr val="bg2">
                  <a:lumMod val="75000"/>
                </a:schemeClr>
              </a:solidFill>
            </a:endParaRPr>
          </a:p>
        </p:txBody>
      </p:sp>
      <p:sp>
        <p:nvSpPr>
          <p:cNvPr id="196" name="Google Shape;196;p5"/>
          <p:cNvSpPr/>
          <p:nvPr/>
        </p:nvSpPr>
        <p:spPr>
          <a:xfrm>
            <a:off x="7724274" y="240632"/>
            <a:ext cx="1772652" cy="102669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aphicFrame>
        <p:nvGraphicFramePr>
          <p:cNvPr id="2" name="Διάγραμμα 1">
            <a:extLst>
              <a:ext uri="{FF2B5EF4-FFF2-40B4-BE49-F238E27FC236}">
                <a16:creationId xmlns:a16="http://schemas.microsoft.com/office/drawing/2014/main" id="{4E4148FD-1652-79DB-A537-1A1DEF7BBA31}"/>
              </a:ext>
            </a:extLst>
          </p:cNvPr>
          <p:cNvGraphicFramePr/>
          <p:nvPr>
            <p:extLst>
              <p:ext uri="{D42A27DB-BD31-4B8C-83A1-F6EECF244321}">
                <p14:modId xmlns:p14="http://schemas.microsoft.com/office/powerpoint/2010/main" val="2663027637"/>
              </p:ext>
            </p:extLst>
          </p:nvPr>
        </p:nvGraphicFramePr>
        <p:xfrm>
          <a:off x="1668418" y="1757056"/>
          <a:ext cx="6322445" cy="4239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3" name="Ευθεία γραμμή σύνδεσης 2">
            <a:extLst>
              <a:ext uri="{FF2B5EF4-FFF2-40B4-BE49-F238E27FC236}">
                <a16:creationId xmlns:a16="http://schemas.microsoft.com/office/drawing/2014/main" id="{10562755-605F-3FCE-612B-57F7911CFA08}"/>
              </a:ext>
            </a:extLst>
          </p:cNvPr>
          <p:cNvCxnSpPr>
            <a:cxnSpLocks/>
          </p:cNvCxnSpPr>
          <p:nvPr/>
        </p:nvCxnSpPr>
        <p:spPr>
          <a:xfrm>
            <a:off x="2491706" y="2096589"/>
            <a:ext cx="1270311"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 name="Ευθεία γραμμή σύνδεσης 3">
            <a:extLst>
              <a:ext uri="{FF2B5EF4-FFF2-40B4-BE49-F238E27FC236}">
                <a16:creationId xmlns:a16="http://schemas.microsoft.com/office/drawing/2014/main" id="{B95BF26B-ED36-48A9-7A8E-BD42338C782E}"/>
              </a:ext>
            </a:extLst>
          </p:cNvPr>
          <p:cNvCxnSpPr/>
          <p:nvPr/>
        </p:nvCxnSpPr>
        <p:spPr>
          <a:xfrm>
            <a:off x="2710610" y="2481331"/>
            <a:ext cx="762851"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 name="Ευθεία γραμμή σύνδεσης 4">
            <a:extLst>
              <a:ext uri="{FF2B5EF4-FFF2-40B4-BE49-F238E27FC236}">
                <a16:creationId xmlns:a16="http://schemas.microsoft.com/office/drawing/2014/main" id="{7F5020AE-B71B-C715-0ADE-DC01294885CC}"/>
              </a:ext>
            </a:extLst>
          </p:cNvPr>
          <p:cNvCxnSpPr/>
          <p:nvPr/>
        </p:nvCxnSpPr>
        <p:spPr>
          <a:xfrm>
            <a:off x="2617742" y="2846173"/>
            <a:ext cx="762851"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AC928232-1601-E9F5-3A8E-07FE09AA3FCA}"/>
              </a:ext>
            </a:extLst>
          </p:cNvPr>
          <p:cNvSpPr txBox="1"/>
          <p:nvPr/>
        </p:nvSpPr>
        <p:spPr>
          <a:xfrm>
            <a:off x="406277" y="2317261"/>
            <a:ext cx="2370667" cy="307777"/>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Προστασία βιοποικιλότητας</a:t>
            </a:r>
          </a:p>
        </p:txBody>
      </p:sp>
      <p:sp>
        <p:nvSpPr>
          <p:cNvPr id="7" name="TextBox 6">
            <a:extLst>
              <a:ext uri="{FF2B5EF4-FFF2-40B4-BE49-F238E27FC236}">
                <a16:creationId xmlns:a16="http://schemas.microsoft.com/office/drawing/2014/main" id="{2228F1D0-0766-11F9-2FD8-39042FB7FC56}"/>
              </a:ext>
            </a:extLst>
          </p:cNvPr>
          <p:cNvSpPr txBox="1"/>
          <p:nvPr/>
        </p:nvSpPr>
        <p:spPr>
          <a:xfrm>
            <a:off x="243016" y="1942266"/>
            <a:ext cx="2309889" cy="307777"/>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Διαφύλαξη φυσικών πόρων </a:t>
            </a:r>
          </a:p>
        </p:txBody>
      </p:sp>
      <p:cxnSp>
        <p:nvCxnSpPr>
          <p:cNvPr id="8" name="Ευθεία γραμμή σύνδεσης 7">
            <a:extLst>
              <a:ext uri="{FF2B5EF4-FFF2-40B4-BE49-F238E27FC236}">
                <a16:creationId xmlns:a16="http://schemas.microsoft.com/office/drawing/2014/main" id="{40FBE52F-3C11-F097-0FD2-A35B4819E081}"/>
              </a:ext>
            </a:extLst>
          </p:cNvPr>
          <p:cNvCxnSpPr/>
          <p:nvPr/>
        </p:nvCxnSpPr>
        <p:spPr>
          <a:xfrm>
            <a:off x="6876437" y="3794760"/>
            <a:ext cx="842452"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9" name="Ευθεία γραμμή σύνδεσης 8">
            <a:extLst>
              <a:ext uri="{FF2B5EF4-FFF2-40B4-BE49-F238E27FC236}">
                <a16:creationId xmlns:a16="http://schemas.microsoft.com/office/drawing/2014/main" id="{72DADAB8-B0AA-E0DF-930D-6C31A1D2C86A}"/>
              </a:ext>
            </a:extLst>
          </p:cNvPr>
          <p:cNvCxnSpPr/>
          <p:nvPr/>
        </p:nvCxnSpPr>
        <p:spPr>
          <a:xfrm>
            <a:off x="7040041" y="4133068"/>
            <a:ext cx="842452"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0" name="Ευθεία γραμμή σύνδεσης 9">
            <a:extLst>
              <a:ext uri="{FF2B5EF4-FFF2-40B4-BE49-F238E27FC236}">
                <a16:creationId xmlns:a16="http://schemas.microsoft.com/office/drawing/2014/main" id="{8CDC0376-D99B-3795-E56C-09F75DD0236B}"/>
              </a:ext>
            </a:extLst>
          </p:cNvPr>
          <p:cNvCxnSpPr/>
          <p:nvPr/>
        </p:nvCxnSpPr>
        <p:spPr>
          <a:xfrm>
            <a:off x="7148410" y="4497909"/>
            <a:ext cx="842452"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E4EB492-18B5-D380-11A3-C30435550587}"/>
              </a:ext>
            </a:extLst>
          </p:cNvPr>
          <p:cNvSpPr txBox="1"/>
          <p:nvPr/>
        </p:nvSpPr>
        <p:spPr>
          <a:xfrm>
            <a:off x="7829426" y="3654655"/>
            <a:ext cx="1830053" cy="307777"/>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Οικονομική ανάπτυξη</a:t>
            </a:r>
          </a:p>
        </p:txBody>
      </p:sp>
      <p:sp>
        <p:nvSpPr>
          <p:cNvPr id="12" name="TextBox 11">
            <a:extLst>
              <a:ext uri="{FF2B5EF4-FFF2-40B4-BE49-F238E27FC236}">
                <a16:creationId xmlns:a16="http://schemas.microsoft.com/office/drawing/2014/main" id="{49C3F78A-4470-C3F6-2F74-1E3AA0BBAFBA}"/>
              </a:ext>
            </a:extLst>
          </p:cNvPr>
          <p:cNvSpPr txBox="1"/>
          <p:nvPr/>
        </p:nvSpPr>
        <p:spPr>
          <a:xfrm>
            <a:off x="7954679" y="4000367"/>
            <a:ext cx="1830053" cy="307777"/>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Μείωση κόστους</a:t>
            </a:r>
          </a:p>
        </p:txBody>
      </p:sp>
      <p:sp>
        <p:nvSpPr>
          <p:cNvPr id="13" name="TextBox 12">
            <a:extLst>
              <a:ext uri="{FF2B5EF4-FFF2-40B4-BE49-F238E27FC236}">
                <a16:creationId xmlns:a16="http://schemas.microsoft.com/office/drawing/2014/main" id="{138CD90D-58EC-0B35-25A3-9A7D7D377F8B}"/>
              </a:ext>
            </a:extLst>
          </p:cNvPr>
          <p:cNvSpPr txBox="1"/>
          <p:nvPr/>
        </p:nvSpPr>
        <p:spPr>
          <a:xfrm>
            <a:off x="8019984" y="4358336"/>
            <a:ext cx="1233020" cy="523220"/>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Έρευνα και καινοτομία</a:t>
            </a:r>
          </a:p>
        </p:txBody>
      </p:sp>
      <p:cxnSp>
        <p:nvCxnSpPr>
          <p:cNvPr id="14" name="Ευθεία γραμμή σύνδεσης 13">
            <a:extLst>
              <a:ext uri="{FF2B5EF4-FFF2-40B4-BE49-F238E27FC236}">
                <a16:creationId xmlns:a16="http://schemas.microsoft.com/office/drawing/2014/main" id="{4BB7B565-7CDB-F5F8-CDE5-F15425D2EA5B}"/>
              </a:ext>
            </a:extLst>
          </p:cNvPr>
          <p:cNvCxnSpPr/>
          <p:nvPr/>
        </p:nvCxnSpPr>
        <p:spPr>
          <a:xfrm flipH="1">
            <a:off x="1967660" y="3929730"/>
            <a:ext cx="742950"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a:extLst>
              <a:ext uri="{FF2B5EF4-FFF2-40B4-BE49-F238E27FC236}">
                <a16:creationId xmlns:a16="http://schemas.microsoft.com/office/drawing/2014/main" id="{A0D834CB-C73B-7A3A-F846-103631A64516}"/>
              </a:ext>
            </a:extLst>
          </p:cNvPr>
          <p:cNvCxnSpPr/>
          <p:nvPr/>
        </p:nvCxnSpPr>
        <p:spPr>
          <a:xfrm flipH="1">
            <a:off x="1641930" y="4358337"/>
            <a:ext cx="742950"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a:extLst>
              <a:ext uri="{FF2B5EF4-FFF2-40B4-BE49-F238E27FC236}">
                <a16:creationId xmlns:a16="http://schemas.microsoft.com/office/drawing/2014/main" id="{B9E659DD-FF88-3968-8A60-A891439AC1B4}"/>
              </a:ext>
            </a:extLst>
          </p:cNvPr>
          <p:cNvCxnSpPr/>
          <p:nvPr/>
        </p:nvCxnSpPr>
        <p:spPr>
          <a:xfrm flipH="1">
            <a:off x="1809955" y="4875748"/>
            <a:ext cx="742950"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CBE147A-98DF-4C12-72BA-9BD4D3405066}"/>
              </a:ext>
            </a:extLst>
          </p:cNvPr>
          <p:cNvSpPr txBox="1"/>
          <p:nvPr/>
        </p:nvSpPr>
        <p:spPr>
          <a:xfrm>
            <a:off x="687978" y="2671214"/>
            <a:ext cx="2002732" cy="307777"/>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Περιορισμός ρύπανσης</a:t>
            </a:r>
          </a:p>
        </p:txBody>
      </p:sp>
      <p:sp>
        <p:nvSpPr>
          <p:cNvPr id="18" name="TextBox 17">
            <a:extLst>
              <a:ext uri="{FF2B5EF4-FFF2-40B4-BE49-F238E27FC236}">
                <a16:creationId xmlns:a16="http://schemas.microsoft.com/office/drawing/2014/main" id="{D9BF1086-6528-13C8-8566-386C057F3640}"/>
              </a:ext>
            </a:extLst>
          </p:cNvPr>
          <p:cNvSpPr txBox="1"/>
          <p:nvPr/>
        </p:nvSpPr>
        <p:spPr>
          <a:xfrm>
            <a:off x="307853" y="3748073"/>
            <a:ext cx="1767022" cy="307777"/>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Κοινωνική ευημερία</a:t>
            </a:r>
          </a:p>
        </p:txBody>
      </p:sp>
      <p:sp>
        <p:nvSpPr>
          <p:cNvPr id="19" name="TextBox 18">
            <a:extLst>
              <a:ext uri="{FF2B5EF4-FFF2-40B4-BE49-F238E27FC236}">
                <a16:creationId xmlns:a16="http://schemas.microsoft.com/office/drawing/2014/main" id="{A91A3C87-D1D3-8756-E66C-FBCDC9FD06C7}"/>
              </a:ext>
            </a:extLst>
          </p:cNvPr>
          <p:cNvSpPr txBox="1"/>
          <p:nvPr/>
        </p:nvSpPr>
        <p:spPr>
          <a:xfrm>
            <a:off x="381856" y="4204448"/>
            <a:ext cx="1273318" cy="307777"/>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Ίσες ευκαιρίες</a:t>
            </a:r>
          </a:p>
        </p:txBody>
      </p:sp>
      <p:sp>
        <p:nvSpPr>
          <p:cNvPr id="20" name="TextBox 19">
            <a:extLst>
              <a:ext uri="{FF2B5EF4-FFF2-40B4-BE49-F238E27FC236}">
                <a16:creationId xmlns:a16="http://schemas.microsoft.com/office/drawing/2014/main" id="{BFDF3CE5-F563-90BB-D425-74BD25603199}"/>
              </a:ext>
            </a:extLst>
          </p:cNvPr>
          <p:cNvSpPr txBox="1"/>
          <p:nvPr/>
        </p:nvSpPr>
        <p:spPr>
          <a:xfrm>
            <a:off x="435398" y="4676827"/>
            <a:ext cx="1367935" cy="523220"/>
          </a:xfrm>
          <a:prstGeom prst="rect">
            <a:avLst/>
          </a:prstGeom>
          <a:noFill/>
        </p:spPr>
        <p:txBody>
          <a:bodyPr wrap="square" rtlCol="0">
            <a:spAutoFit/>
          </a:bodyPr>
          <a:lstStyle/>
          <a:p>
            <a:pPr defTabSz="742950">
              <a:buClrTx/>
            </a:pPr>
            <a:r>
              <a:rPr lang="el-GR" b="1" kern="1200" dirty="0">
                <a:solidFill>
                  <a:srgbClr val="E7E6E6">
                    <a:lumMod val="25000"/>
                  </a:srgbClr>
                </a:solidFill>
                <a:latin typeface="Calibri" panose="020F0502020204030204"/>
                <a:ea typeface="+mn-ea"/>
                <a:cs typeface="+mn-cs"/>
              </a:rPr>
              <a:t>Επαγγελματική απασχόληση</a:t>
            </a:r>
          </a:p>
        </p:txBody>
      </p:sp>
    </p:spTree>
    <p:extLst>
      <p:ext uri="{BB962C8B-B14F-4D97-AF65-F5344CB8AC3E}">
        <p14:creationId xmlns:p14="http://schemas.microsoft.com/office/powerpoint/2010/main" val="2939909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6"/>
          <p:cNvSpPr txBox="1"/>
          <p:nvPr/>
        </p:nvSpPr>
        <p:spPr>
          <a:xfrm>
            <a:off x="386862" y="518670"/>
            <a:ext cx="5302738" cy="36929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bg2">
                    <a:lumMod val="75000"/>
                  </a:schemeClr>
                </a:solidFill>
                <a:latin typeface="Calibri"/>
                <a:cs typeface="Calibri"/>
                <a:sym typeface="Calibri"/>
              </a:rPr>
              <a:t>Υιοθέτηση Κριτηρίων </a:t>
            </a:r>
            <a:r>
              <a:rPr lang="en-US" sz="1800" b="1" dirty="0">
                <a:solidFill>
                  <a:schemeClr val="bg2">
                    <a:lumMod val="75000"/>
                  </a:schemeClr>
                </a:solidFill>
                <a:latin typeface="Calibri"/>
                <a:cs typeface="Calibri"/>
                <a:sym typeface="Calibri"/>
              </a:rPr>
              <a:t>ESG</a:t>
            </a:r>
            <a:endParaRPr dirty="0">
              <a:solidFill>
                <a:schemeClr val="bg2">
                  <a:lumMod val="75000"/>
                </a:schemeClr>
              </a:solidFill>
            </a:endParaRPr>
          </a:p>
        </p:txBody>
      </p:sp>
      <p:sp>
        <p:nvSpPr>
          <p:cNvPr id="202" name="Google Shape;202;p6"/>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 name="Rectangle: Rounded Corners 1">
            <a:extLst>
              <a:ext uri="{FF2B5EF4-FFF2-40B4-BE49-F238E27FC236}">
                <a16:creationId xmlns:a16="http://schemas.microsoft.com/office/drawing/2014/main" id="{B91795B4-B4FA-92F4-0BFA-134E521A7BDB}"/>
              </a:ext>
            </a:extLst>
          </p:cNvPr>
          <p:cNvSpPr/>
          <p:nvPr/>
        </p:nvSpPr>
        <p:spPr>
          <a:xfrm>
            <a:off x="684265" y="4216069"/>
            <a:ext cx="2385506" cy="1485680"/>
          </a:xfrm>
          <a:prstGeom prst="roundRect">
            <a:avLst/>
          </a:prstGeom>
          <a:no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5" name="Straight Arrow Connector 4">
            <a:extLst>
              <a:ext uri="{FF2B5EF4-FFF2-40B4-BE49-F238E27FC236}">
                <a16:creationId xmlns:a16="http://schemas.microsoft.com/office/drawing/2014/main" id="{65F42CB7-B4FE-941E-63C4-4D2FA6950CBE}"/>
              </a:ext>
            </a:extLst>
          </p:cNvPr>
          <p:cNvCxnSpPr>
            <a:cxnSpLocks/>
          </p:cNvCxnSpPr>
          <p:nvPr/>
        </p:nvCxnSpPr>
        <p:spPr>
          <a:xfrm>
            <a:off x="3323072" y="2557926"/>
            <a:ext cx="994229" cy="0"/>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8EDB575-79F6-E892-8A05-F70B0D0CD17B}"/>
              </a:ext>
            </a:extLst>
          </p:cNvPr>
          <p:cNvSpPr txBox="1"/>
          <p:nvPr/>
        </p:nvSpPr>
        <p:spPr>
          <a:xfrm>
            <a:off x="4829071" y="4601075"/>
            <a:ext cx="1984969" cy="584775"/>
          </a:xfrm>
          <a:prstGeom prst="rect">
            <a:avLst/>
          </a:prstGeom>
          <a:noFill/>
        </p:spPr>
        <p:txBody>
          <a:bodyPr wrap="square" rtlCol="0" anchor="ctr">
            <a:spAutoFit/>
          </a:bodyPr>
          <a:lstStyle/>
          <a:p>
            <a:pPr algn="ctr"/>
            <a:r>
              <a:rPr lang="el-GR" sz="1600" dirty="0">
                <a:solidFill>
                  <a:schemeClr val="bg2">
                    <a:lumMod val="75000"/>
                  </a:schemeClr>
                </a:solidFill>
                <a:latin typeface="Calibri" panose="020F0502020204030204" pitchFamily="34" charset="0"/>
                <a:cs typeface="Calibri" panose="020F0502020204030204" pitchFamily="34" charset="0"/>
              </a:rPr>
              <a:t>Μέτρηση</a:t>
            </a:r>
            <a:r>
              <a:rPr lang="en-US" sz="1600" dirty="0">
                <a:solidFill>
                  <a:schemeClr val="bg2">
                    <a:lumMod val="75000"/>
                  </a:schemeClr>
                </a:solidFill>
                <a:latin typeface="Calibri" panose="020F0502020204030204" pitchFamily="34" charset="0"/>
                <a:cs typeface="Calibri" panose="020F0502020204030204" pitchFamily="34" charset="0"/>
              </a:rPr>
              <a:t> - </a:t>
            </a:r>
            <a:r>
              <a:rPr lang="el-GR" sz="1600" dirty="0">
                <a:solidFill>
                  <a:schemeClr val="bg2">
                    <a:lumMod val="75000"/>
                  </a:schemeClr>
                </a:solidFill>
                <a:latin typeface="Calibri" panose="020F0502020204030204" pitchFamily="34" charset="0"/>
                <a:cs typeface="Calibri" panose="020F0502020204030204" pitchFamily="34" charset="0"/>
              </a:rPr>
              <a:t>Ποσοτικοποίηση</a:t>
            </a:r>
          </a:p>
        </p:txBody>
      </p:sp>
      <p:sp>
        <p:nvSpPr>
          <p:cNvPr id="7" name="Rectangle: Rounded Corners 6">
            <a:extLst>
              <a:ext uri="{FF2B5EF4-FFF2-40B4-BE49-F238E27FC236}">
                <a16:creationId xmlns:a16="http://schemas.microsoft.com/office/drawing/2014/main" id="{777DCE0B-04B0-5A3B-61F8-BDD66F84EBE3}"/>
              </a:ext>
            </a:extLst>
          </p:cNvPr>
          <p:cNvSpPr/>
          <p:nvPr/>
        </p:nvSpPr>
        <p:spPr>
          <a:xfrm>
            <a:off x="4575000" y="4216069"/>
            <a:ext cx="2385506" cy="1485680"/>
          </a:xfrm>
          <a:prstGeom prst="roundRect">
            <a:avLst/>
          </a:prstGeom>
          <a:no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TextBox 7">
            <a:extLst>
              <a:ext uri="{FF2B5EF4-FFF2-40B4-BE49-F238E27FC236}">
                <a16:creationId xmlns:a16="http://schemas.microsoft.com/office/drawing/2014/main" id="{44D34BA6-8F8B-0CEB-6493-1DF3AD19E432}"/>
              </a:ext>
            </a:extLst>
          </p:cNvPr>
          <p:cNvSpPr txBox="1"/>
          <p:nvPr/>
        </p:nvSpPr>
        <p:spPr>
          <a:xfrm>
            <a:off x="950266" y="4724186"/>
            <a:ext cx="1828800" cy="338554"/>
          </a:xfrm>
          <a:prstGeom prst="rect">
            <a:avLst/>
          </a:prstGeom>
          <a:noFill/>
        </p:spPr>
        <p:txBody>
          <a:bodyPr wrap="square" rtlCol="0">
            <a:spAutoFit/>
          </a:bodyPr>
          <a:lstStyle/>
          <a:p>
            <a:pPr algn="ctr"/>
            <a:r>
              <a:rPr lang="el-GR" sz="1600" dirty="0">
                <a:solidFill>
                  <a:schemeClr val="bg2">
                    <a:lumMod val="75000"/>
                  </a:schemeClr>
                </a:solidFill>
                <a:latin typeface="Calibri" panose="020F0502020204030204" pitchFamily="34" charset="0"/>
                <a:cs typeface="Calibri" panose="020F0502020204030204" pitchFamily="34" charset="0"/>
              </a:rPr>
              <a:t>Δημοσιοποίηση</a:t>
            </a:r>
            <a:r>
              <a:rPr lang="el-GR" sz="1600" dirty="0">
                <a:solidFill>
                  <a:schemeClr val="bg2">
                    <a:lumMod val="75000"/>
                  </a:schemeClr>
                </a:solidFill>
              </a:rPr>
              <a:t> </a:t>
            </a:r>
          </a:p>
        </p:txBody>
      </p:sp>
      <p:sp>
        <p:nvSpPr>
          <p:cNvPr id="3" name="Rectangle: Rounded Corners 1">
            <a:extLst>
              <a:ext uri="{FF2B5EF4-FFF2-40B4-BE49-F238E27FC236}">
                <a16:creationId xmlns:a16="http://schemas.microsoft.com/office/drawing/2014/main" id="{3B7338D3-8B74-7DA0-01E6-E2A441EEB457}"/>
              </a:ext>
            </a:extLst>
          </p:cNvPr>
          <p:cNvSpPr/>
          <p:nvPr/>
        </p:nvSpPr>
        <p:spPr>
          <a:xfrm>
            <a:off x="684265" y="1733966"/>
            <a:ext cx="2385506" cy="1485680"/>
          </a:xfrm>
          <a:prstGeom prst="roundRect">
            <a:avLst/>
          </a:prstGeom>
          <a:no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Rectangle: Rounded Corners 6">
            <a:extLst>
              <a:ext uri="{FF2B5EF4-FFF2-40B4-BE49-F238E27FC236}">
                <a16:creationId xmlns:a16="http://schemas.microsoft.com/office/drawing/2014/main" id="{41F504E7-F58E-8961-74BA-463E283C1143}"/>
              </a:ext>
            </a:extLst>
          </p:cNvPr>
          <p:cNvSpPr/>
          <p:nvPr/>
        </p:nvSpPr>
        <p:spPr>
          <a:xfrm>
            <a:off x="4587352" y="1733965"/>
            <a:ext cx="2385506" cy="1485680"/>
          </a:xfrm>
          <a:prstGeom prst="roundRect">
            <a:avLst/>
          </a:prstGeom>
          <a:no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TextBox 12">
            <a:extLst>
              <a:ext uri="{FF2B5EF4-FFF2-40B4-BE49-F238E27FC236}">
                <a16:creationId xmlns:a16="http://schemas.microsoft.com/office/drawing/2014/main" id="{E2B95A05-238F-0763-4CDC-9837A3EC67B1}"/>
              </a:ext>
            </a:extLst>
          </p:cNvPr>
          <p:cNvSpPr txBox="1"/>
          <p:nvPr/>
        </p:nvSpPr>
        <p:spPr>
          <a:xfrm>
            <a:off x="899082" y="1827409"/>
            <a:ext cx="1931167" cy="1323439"/>
          </a:xfrm>
          <a:prstGeom prst="rect">
            <a:avLst/>
          </a:prstGeom>
          <a:noFill/>
        </p:spPr>
        <p:txBody>
          <a:bodyPr wrap="square" rtlCol="0">
            <a:spAutoFit/>
          </a:bodyPr>
          <a:lstStyle/>
          <a:p>
            <a:pPr algn="ctr"/>
            <a:r>
              <a:rPr lang="el-GR" sz="1600" dirty="0">
                <a:solidFill>
                  <a:schemeClr val="bg2">
                    <a:lumMod val="75000"/>
                  </a:schemeClr>
                </a:solidFill>
                <a:latin typeface="Calibri" panose="020F0502020204030204" pitchFamily="34" charset="0"/>
                <a:cs typeface="Calibri" panose="020F0502020204030204" pitchFamily="34" charset="0"/>
              </a:rPr>
              <a:t>Καθορισμός των ουσιαστικών για την επιχείρηση και τα ενδιαφερόμενα μέρη παραγόντων </a:t>
            </a:r>
          </a:p>
        </p:txBody>
      </p:sp>
      <p:sp>
        <p:nvSpPr>
          <p:cNvPr id="14" name="TextBox 13">
            <a:extLst>
              <a:ext uri="{FF2B5EF4-FFF2-40B4-BE49-F238E27FC236}">
                <a16:creationId xmlns:a16="http://schemas.microsoft.com/office/drawing/2014/main" id="{C99A5D94-B779-35D9-B27F-A1D2EF62375D}"/>
              </a:ext>
            </a:extLst>
          </p:cNvPr>
          <p:cNvSpPr txBox="1"/>
          <p:nvPr/>
        </p:nvSpPr>
        <p:spPr>
          <a:xfrm>
            <a:off x="4829071" y="2073631"/>
            <a:ext cx="1931167" cy="830997"/>
          </a:xfrm>
          <a:prstGeom prst="rect">
            <a:avLst/>
          </a:prstGeom>
          <a:noFill/>
        </p:spPr>
        <p:txBody>
          <a:bodyPr wrap="square" rtlCol="0">
            <a:spAutoFit/>
          </a:bodyPr>
          <a:lstStyle/>
          <a:p>
            <a:pPr algn="ctr"/>
            <a:r>
              <a:rPr lang="el-GR" sz="1600" dirty="0">
                <a:solidFill>
                  <a:schemeClr val="bg2">
                    <a:lumMod val="75000"/>
                  </a:schemeClr>
                </a:solidFill>
                <a:latin typeface="Calibri" panose="020F0502020204030204" pitchFamily="34" charset="0"/>
                <a:cs typeface="Calibri" panose="020F0502020204030204" pitchFamily="34" charset="0"/>
              </a:rPr>
              <a:t>Συλλογή και καταγραφή στοιχείων </a:t>
            </a:r>
          </a:p>
        </p:txBody>
      </p:sp>
      <p:cxnSp>
        <p:nvCxnSpPr>
          <p:cNvPr id="16" name="Ευθύγραμμο βέλος σύνδεσης 15">
            <a:extLst>
              <a:ext uri="{FF2B5EF4-FFF2-40B4-BE49-F238E27FC236}">
                <a16:creationId xmlns:a16="http://schemas.microsoft.com/office/drawing/2014/main" id="{4DDE1DCD-D795-47AC-39AB-4079DB9F87DE}"/>
              </a:ext>
            </a:extLst>
          </p:cNvPr>
          <p:cNvCxnSpPr/>
          <p:nvPr/>
        </p:nvCxnSpPr>
        <p:spPr>
          <a:xfrm>
            <a:off x="5689600" y="3355521"/>
            <a:ext cx="0" cy="661308"/>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Ευθύγραμμο βέλος σύνδεσης 17">
            <a:extLst>
              <a:ext uri="{FF2B5EF4-FFF2-40B4-BE49-F238E27FC236}">
                <a16:creationId xmlns:a16="http://schemas.microsoft.com/office/drawing/2014/main" id="{0E5FA2EE-EC4B-371C-6B70-F60B2350413F}"/>
              </a:ext>
            </a:extLst>
          </p:cNvPr>
          <p:cNvCxnSpPr/>
          <p:nvPr/>
        </p:nvCxnSpPr>
        <p:spPr>
          <a:xfrm flipH="1">
            <a:off x="3231659" y="4893462"/>
            <a:ext cx="1085642" cy="0"/>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2595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8"/>
          <p:cNvSpPr/>
          <p:nvPr/>
        </p:nvSpPr>
        <p:spPr>
          <a:xfrm>
            <a:off x="7745046" y="398585"/>
            <a:ext cx="1774092" cy="76590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1" name="Google Shape;221;p8"/>
          <p:cNvSpPr txBox="1"/>
          <p:nvPr/>
        </p:nvSpPr>
        <p:spPr>
          <a:xfrm>
            <a:off x="686197" y="450334"/>
            <a:ext cx="3800724"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dirty="0">
                <a:solidFill>
                  <a:schemeClr val="bg2">
                    <a:lumMod val="75000"/>
                  </a:schemeClr>
                </a:solidFill>
                <a:latin typeface="Calibri"/>
                <a:ea typeface="Calibri"/>
                <a:cs typeface="Calibri"/>
                <a:sym typeface="Calibri"/>
              </a:rPr>
              <a:t>Θεσμικό Πλαίσιο  </a:t>
            </a:r>
            <a:endParaRPr dirty="0">
              <a:solidFill>
                <a:schemeClr val="bg2">
                  <a:lumMod val="75000"/>
                </a:schemeClr>
              </a:solidFill>
            </a:endParaRPr>
          </a:p>
        </p:txBody>
      </p:sp>
      <p:sp>
        <p:nvSpPr>
          <p:cNvPr id="222" name="Google Shape;222;p8"/>
          <p:cNvSpPr txBox="1">
            <a:spLocks noGrp="1"/>
          </p:cNvSpPr>
          <p:nvPr>
            <p:ph type="body" idx="1"/>
          </p:nvPr>
        </p:nvSpPr>
        <p:spPr>
          <a:xfrm>
            <a:off x="686197" y="1619250"/>
            <a:ext cx="8533606" cy="4603750"/>
          </a:xfrm>
          <a:prstGeom prst="rect">
            <a:avLst/>
          </a:prstGeom>
          <a:noFill/>
          <a:ln>
            <a:noFill/>
          </a:ln>
        </p:spPr>
        <p:txBody>
          <a:bodyPr spcFirstLastPara="1" wrap="square" lIns="40225" tIns="20100" rIns="40225" bIns="20100" anchor="t" anchorCtr="0">
            <a:noAutofit/>
          </a:bodyPr>
          <a:lstStyle/>
          <a:p>
            <a:pPr marL="285750" lvl="0" indent="-285750" algn="l" rtl="0">
              <a:lnSpc>
                <a:spcPct val="90000"/>
              </a:lnSpc>
              <a:spcBef>
                <a:spcPts val="0"/>
              </a:spcBef>
              <a:spcAft>
                <a:spcPts val="0"/>
              </a:spcAft>
              <a:buClr>
                <a:srgbClr val="00B0F0"/>
              </a:buClr>
              <a:buSzPts val="1400"/>
              <a:buFont typeface="Wingdings" panose="05000000000000000000" pitchFamily="2" charset="2"/>
              <a:buChar char="§"/>
            </a:pPr>
            <a:r>
              <a:rPr lang="el-GR" sz="1400" b="1" u="sng" dirty="0">
                <a:solidFill>
                  <a:schemeClr val="bg2">
                    <a:lumMod val="75000"/>
                  </a:schemeClr>
                </a:solidFill>
              </a:rPr>
              <a:t>Οι κυριότερες προβλέψεις σε ευρωπαϊκό επίπεδο </a:t>
            </a:r>
            <a:endParaRPr sz="1400" b="1" u="sng" dirty="0">
              <a:solidFill>
                <a:schemeClr val="bg2">
                  <a:lumMod val="75000"/>
                </a:schemeClr>
              </a:solidFill>
            </a:endParaRPr>
          </a:p>
          <a:p>
            <a:pPr marL="228600" lvl="0" indent="0" algn="l" rtl="0">
              <a:lnSpc>
                <a:spcPct val="90000"/>
              </a:lnSpc>
              <a:spcBef>
                <a:spcPts val="0"/>
              </a:spcBef>
              <a:spcAft>
                <a:spcPts val="0"/>
              </a:spcAft>
              <a:buNone/>
            </a:pPr>
            <a:endParaRPr sz="1400" b="1" u="sng" dirty="0">
              <a:solidFill>
                <a:schemeClr val="bg2">
                  <a:lumMod val="75000"/>
                </a:schemeClr>
              </a:solidFill>
            </a:endParaRPr>
          </a:p>
          <a:p>
            <a:pPr marL="228600" lvl="0" indent="-228600" algn="l" rtl="0">
              <a:lnSpc>
                <a:spcPct val="100000"/>
              </a:lnSpc>
              <a:spcBef>
                <a:spcPts val="1000"/>
              </a:spcBef>
              <a:spcAft>
                <a:spcPts val="0"/>
              </a:spcAft>
              <a:buClr>
                <a:srgbClr val="000000"/>
              </a:buClr>
              <a:buSzPts val="1400"/>
              <a:buFont typeface="Noto Sans Symbols"/>
              <a:buChar char="⮚"/>
            </a:pPr>
            <a:r>
              <a:rPr lang="el-GR" sz="1400" b="1" dirty="0">
                <a:solidFill>
                  <a:srgbClr val="00B0F0"/>
                </a:solidFill>
                <a:latin typeface="Calibri"/>
                <a:ea typeface="Calibri"/>
                <a:cs typeface="Calibri"/>
                <a:sym typeface="Calibri"/>
              </a:rPr>
              <a:t>Οδηγία 2013/34/ΕΕ </a:t>
            </a:r>
            <a:r>
              <a:rPr lang="el-GR" sz="1400" dirty="0">
                <a:solidFill>
                  <a:schemeClr val="bg2">
                    <a:lumMod val="75000"/>
                  </a:schemeClr>
                </a:solidFill>
              </a:rPr>
              <a:t>του Ευρωπαϊκού Κοινοβουλίου και του Συμβουλίου της 26ης Ιουνίου 2013     </a:t>
            </a:r>
            <a:br>
              <a:rPr lang="el-GR" sz="1400" dirty="0">
                <a:solidFill>
                  <a:schemeClr val="bg2">
                    <a:lumMod val="75000"/>
                  </a:schemeClr>
                </a:solidFill>
              </a:rPr>
            </a:br>
            <a:r>
              <a:rPr lang="el-GR" sz="1400" dirty="0">
                <a:solidFill>
                  <a:schemeClr val="bg2">
                    <a:lumMod val="75000"/>
                  </a:schemeClr>
                </a:solidFill>
                <a:latin typeface="Calibri"/>
                <a:ea typeface="Calibri"/>
                <a:cs typeface="Calibri"/>
                <a:sym typeface="Calibri"/>
              </a:rPr>
              <a:t>σχετικά με τις </a:t>
            </a:r>
            <a:r>
              <a:rPr lang="el-GR" sz="1400" i="1" dirty="0">
                <a:solidFill>
                  <a:schemeClr val="bg2">
                    <a:lumMod val="75000"/>
                  </a:schemeClr>
                </a:solidFill>
              </a:rPr>
              <a:t>«ετήσιες οικονομικές καταστάσεις, τις ενοποιημένες οικονομικές καταστάσεις και συναφείς εκθέσεις επιχειρήσεων ορισμένων μορφών».</a:t>
            </a:r>
            <a:endParaRPr sz="1400" i="1" dirty="0">
              <a:solidFill>
                <a:schemeClr val="bg2">
                  <a:lumMod val="75000"/>
                </a:schemeClr>
              </a:solidFill>
            </a:endParaRPr>
          </a:p>
          <a:p>
            <a:pPr marL="228600" lvl="0" indent="0" algn="l" rtl="0">
              <a:lnSpc>
                <a:spcPct val="100000"/>
              </a:lnSpc>
              <a:spcBef>
                <a:spcPts val="1000"/>
              </a:spcBef>
              <a:spcAft>
                <a:spcPts val="0"/>
              </a:spcAft>
              <a:buNone/>
            </a:pPr>
            <a:endParaRPr sz="1400" i="1" dirty="0">
              <a:solidFill>
                <a:schemeClr val="bg2">
                  <a:lumMod val="75000"/>
                </a:schemeClr>
              </a:solidFill>
            </a:endParaRPr>
          </a:p>
          <a:p>
            <a:pPr marL="228600" lvl="0" indent="0" algn="l" rtl="0">
              <a:lnSpc>
                <a:spcPct val="100000"/>
              </a:lnSpc>
              <a:spcBef>
                <a:spcPts val="1000"/>
              </a:spcBef>
              <a:spcAft>
                <a:spcPts val="0"/>
              </a:spcAft>
              <a:buNone/>
            </a:pPr>
            <a:r>
              <a:rPr lang="el-GR" sz="1400" dirty="0">
                <a:solidFill>
                  <a:schemeClr val="bg2">
                    <a:lumMod val="75000"/>
                  </a:schemeClr>
                </a:solidFill>
              </a:rPr>
              <a:t>Έχει τροποποιηθεί από τις Οδηγίες:</a:t>
            </a:r>
            <a:endParaRPr sz="1400" dirty="0">
              <a:solidFill>
                <a:schemeClr val="bg2">
                  <a:lumMod val="75000"/>
                </a:schemeClr>
              </a:solidFill>
            </a:endParaRPr>
          </a:p>
          <a:p>
            <a:pPr marL="457200" lvl="0" indent="-317500" algn="l" rtl="0">
              <a:lnSpc>
                <a:spcPct val="150000"/>
              </a:lnSpc>
              <a:spcBef>
                <a:spcPts val="1000"/>
              </a:spcBef>
              <a:spcAft>
                <a:spcPts val="0"/>
              </a:spcAft>
              <a:buSzPts val="1400"/>
              <a:buChar char="•"/>
            </a:pPr>
            <a:r>
              <a:rPr lang="el-GR" sz="1400" dirty="0">
                <a:solidFill>
                  <a:schemeClr val="bg2">
                    <a:lumMod val="75000"/>
                  </a:schemeClr>
                </a:solidFill>
              </a:rPr>
              <a:t>2014/95/ΕΕ του Ευρωπαϊκού Κοινοβουλίου και του Συμβουλίου της 22ας Οκτωβρίου 2014</a:t>
            </a:r>
            <a:endParaRPr sz="1400" dirty="0">
              <a:solidFill>
                <a:schemeClr val="bg2">
                  <a:lumMod val="75000"/>
                </a:schemeClr>
              </a:solidFill>
            </a:endParaRPr>
          </a:p>
          <a:p>
            <a:pPr marL="457200" lvl="0" indent="-317500" algn="l" rtl="0">
              <a:lnSpc>
                <a:spcPct val="150000"/>
              </a:lnSpc>
              <a:spcBef>
                <a:spcPts val="0"/>
              </a:spcBef>
              <a:spcAft>
                <a:spcPts val="0"/>
              </a:spcAft>
              <a:buSzPts val="1400"/>
              <a:buChar char="•"/>
            </a:pPr>
            <a:r>
              <a:rPr lang="el-GR" sz="1400" dirty="0">
                <a:solidFill>
                  <a:schemeClr val="bg2">
                    <a:lumMod val="75000"/>
                  </a:schemeClr>
                </a:solidFill>
              </a:rPr>
              <a:t>2014/102/ΕΕ του Ευρωπαϊκού Κοινοβουλίου και του Συμβουλίου της 7ης Νοεμβρίου 2014</a:t>
            </a:r>
            <a:endParaRPr sz="1400" dirty="0">
              <a:solidFill>
                <a:schemeClr val="bg2">
                  <a:lumMod val="75000"/>
                </a:schemeClr>
              </a:solidFill>
            </a:endParaRPr>
          </a:p>
          <a:p>
            <a:pPr marL="457200" lvl="0" indent="-317500" algn="l" rtl="0">
              <a:lnSpc>
                <a:spcPct val="150000"/>
              </a:lnSpc>
              <a:spcBef>
                <a:spcPts val="0"/>
              </a:spcBef>
              <a:spcAft>
                <a:spcPts val="0"/>
              </a:spcAft>
              <a:buSzPts val="1400"/>
              <a:buChar char="•"/>
            </a:pPr>
            <a:r>
              <a:rPr lang="el-GR" sz="1400" dirty="0">
                <a:solidFill>
                  <a:schemeClr val="bg2">
                    <a:lumMod val="75000"/>
                  </a:schemeClr>
                </a:solidFill>
              </a:rPr>
              <a:t>2021/2101/ΕΕ του Ευρωπαϊκού Κοινοβουλίου και του Συμβουλίου της 24ης Νοεμβρίου 2021</a:t>
            </a:r>
            <a:endParaRPr sz="1400" dirty="0">
              <a:solidFill>
                <a:schemeClr val="bg2">
                  <a:lumMod val="75000"/>
                </a:schemeClr>
              </a:solidFill>
            </a:endParaRPr>
          </a:p>
          <a:p>
            <a:pPr marL="457200" lvl="0" indent="-317500" algn="l" rtl="0">
              <a:lnSpc>
                <a:spcPct val="150000"/>
              </a:lnSpc>
              <a:spcBef>
                <a:spcPts val="0"/>
              </a:spcBef>
              <a:spcAft>
                <a:spcPts val="0"/>
              </a:spcAft>
              <a:buSzPts val="1400"/>
              <a:buChar char="•"/>
            </a:pPr>
            <a:r>
              <a:rPr lang="el-GR" sz="1400" b="1" dirty="0">
                <a:solidFill>
                  <a:schemeClr val="bg2">
                    <a:lumMod val="75000"/>
                  </a:schemeClr>
                </a:solidFill>
              </a:rPr>
              <a:t>2022/2464/ΕΕ του Ευρωπαϊκού Κοινοβουλίου και του Συμβουλίου της 14ης Δεκεμβρίου 2022</a:t>
            </a:r>
            <a:endParaRPr sz="1400" b="1" dirty="0">
              <a:solidFill>
                <a:schemeClr val="bg2">
                  <a:lumMod val="75000"/>
                </a:schemeClr>
              </a:solidFill>
            </a:endParaRPr>
          </a:p>
          <a:p>
            <a:pPr marL="228600" lvl="0" indent="-139700" algn="l" rtl="0">
              <a:lnSpc>
                <a:spcPct val="100000"/>
              </a:lnSpc>
              <a:spcBef>
                <a:spcPts val="1000"/>
              </a:spcBef>
              <a:spcAft>
                <a:spcPts val="0"/>
              </a:spcAft>
              <a:buClr>
                <a:schemeClr val="dk1"/>
              </a:buClr>
              <a:buSzPts val="1400"/>
              <a:buFont typeface="Noto Sans Symbols"/>
              <a:buNone/>
            </a:pPr>
            <a:endParaRPr sz="1400" dirty="0"/>
          </a:p>
          <a:p>
            <a:pPr marL="228600" lvl="0" indent="-139700" algn="l" rtl="0">
              <a:lnSpc>
                <a:spcPct val="100000"/>
              </a:lnSpc>
              <a:spcBef>
                <a:spcPts val="1000"/>
              </a:spcBef>
              <a:spcAft>
                <a:spcPts val="0"/>
              </a:spcAft>
              <a:buClr>
                <a:schemeClr val="dk1"/>
              </a:buClr>
              <a:buSzPts val="1400"/>
              <a:buFont typeface="Noto Sans Symbols"/>
              <a:buNone/>
            </a:pPr>
            <a:endParaRPr sz="1400" b="1" i="1" dirty="0">
              <a:solidFill>
                <a:srgbClr val="202124"/>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g24d1a4d5d00_0_398"/>
          <p:cNvSpPr txBox="1">
            <a:spLocks noGrp="1"/>
          </p:cNvSpPr>
          <p:nvPr>
            <p:ph type="title"/>
          </p:nvPr>
        </p:nvSpPr>
        <p:spPr>
          <a:xfrm>
            <a:off x="549842" y="423269"/>
            <a:ext cx="8533500" cy="501000"/>
          </a:xfrm>
          <a:prstGeom prst="rect">
            <a:avLst/>
          </a:prstGeom>
        </p:spPr>
        <p:txBody>
          <a:bodyPr spcFirstLastPara="1" wrap="square" lIns="40225" tIns="20100" rIns="40225" bIns="20100" anchor="t" anchorCtr="0">
            <a:noAutofit/>
          </a:bodyPr>
          <a:lstStyle/>
          <a:p>
            <a:pPr marL="0" lvl="0" indent="0" algn="l" rtl="0">
              <a:lnSpc>
                <a:spcPct val="100000"/>
              </a:lnSpc>
              <a:spcBef>
                <a:spcPts val="1000"/>
              </a:spcBef>
              <a:spcAft>
                <a:spcPts val="0"/>
              </a:spcAft>
              <a:buNone/>
            </a:pPr>
            <a:r>
              <a:rPr lang="el-GR" sz="1800" b="1" dirty="0">
                <a:solidFill>
                  <a:schemeClr val="bg2">
                    <a:lumMod val="75000"/>
                  </a:schemeClr>
                </a:solidFill>
              </a:rPr>
              <a:t>Οδηγία 2013/34/ΕΕ, όπως έχει τροποποιηθεί και ισχύει</a:t>
            </a:r>
            <a:endParaRPr sz="1800" dirty="0">
              <a:solidFill>
                <a:schemeClr val="bg2">
                  <a:lumMod val="75000"/>
                </a:schemeClr>
              </a:solidFill>
            </a:endParaRPr>
          </a:p>
        </p:txBody>
      </p:sp>
      <p:sp>
        <p:nvSpPr>
          <p:cNvPr id="229" name="Google Shape;229;g24d1a4d5d00_0_398"/>
          <p:cNvSpPr txBox="1">
            <a:spLocks noGrp="1"/>
          </p:cNvSpPr>
          <p:nvPr>
            <p:ph type="body" idx="1"/>
          </p:nvPr>
        </p:nvSpPr>
        <p:spPr>
          <a:xfrm>
            <a:off x="549842" y="1261030"/>
            <a:ext cx="8533500" cy="4923201"/>
          </a:xfrm>
          <a:prstGeom prst="rect">
            <a:avLst/>
          </a:prstGeom>
        </p:spPr>
        <p:txBody>
          <a:bodyPr spcFirstLastPara="1" wrap="square" lIns="40225" tIns="20100" rIns="40225" bIns="20100" anchor="t" anchorCtr="0">
            <a:noAutofit/>
          </a:bodyPr>
          <a:lstStyle/>
          <a:p>
            <a:pPr marL="0" lvl="0" indent="0" algn="just" rtl="0">
              <a:spcBef>
                <a:spcPts val="1000"/>
              </a:spcBef>
              <a:spcAft>
                <a:spcPts val="0"/>
              </a:spcAft>
              <a:buNone/>
            </a:pPr>
            <a:r>
              <a:rPr lang="el-GR" sz="1400" b="1" dirty="0">
                <a:solidFill>
                  <a:schemeClr val="bg2">
                    <a:lumMod val="75000"/>
                  </a:schemeClr>
                </a:solidFill>
              </a:rPr>
              <a:t>Κυριότερα σημεία της Οδηγίας, όπως έχει σήμερα διαμορφωθεί:</a:t>
            </a:r>
            <a:endParaRPr lang="en-US" sz="1400" b="1" dirty="0">
              <a:solidFill>
                <a:schemeClr val="bg2">
                  <a:lumMod val="75000"/>
                </a:schemeClr>
              </a:solidFill>
            </a:endParaRPr>
          </a:p>
          <a:p>
            <a:pPr marL="0" lvl="0" indent="0" algn="just" rtl="0">
              <a:spcBef>
                <a:spcPts val="1000"/>
              </a:spcBef>
              <a:spcAft>
                <a:spcPts val="0"/>
              </a:spcAft>
              <a:buNone/>
            </a:pPr>
            <a:endParaRPr sz="1400" b="1" dirty="0">
              <a:solidFill>
                <a:schemeClr val="bg2">
                  <a:lumMod val="75000"/>
                </a:schemeClr>
              </a:solidFill>
            </a:endParaRPr>
          </a:p>
          <a:p>
            <a:pPr marL="0" lvl="0" indent="0" algn="just" rtl="0">
              <a:spcBef>
                <a:spcPts val="1000"/>
              </a:spcBef>
              <a:spcAft>
                <a:spcPts val="0"/>
              </a:spcAft>
              <a:buNone/>
            </a:pPr>
            <a:r>
              <a:rPr lang="el-GR" sz="1400" b="1" u="sng" dirty="0">
                <a:solidFill>
                  <a:schemeClr val="bg2">
                    <a:lumMod val="75000"/>
                  </a:schemeClr>
                </a:solidFill>
              </a:rPr>
              <a:t>Άρθρο 19</a:t>
            </a:r>
            <a:r>
              <a:rPr lang="el-GR" sz="1400" dirty="0">
                <a:solidFill>
                  <a:schemeClr val="bg2">
                    <a:lumMod val="75000"/>
                  </a:schemeClr>
                </a:solidFill>
              </a:rPr>
              <a:t> - </a:t>
            </a:r>
            <a:r>
              <a:rPr lang="el-GR" sz="1400" b="1" dirty="0">
                <a:solidFill>
                  <a:schemeClr val="bg2">
                    <a:lumMod val="75000"/>
                  </a:schemeClr>
                </a:solidFill>
              </a:rPr>
              <a:t>Έκθεση Διαχείρισης </a:t>
            </a:r>
            <a:endParaRPr sz="1400" b="1" dirty="0">
              <a:solidFill>
                <a:schemeClr val="bg2">
                  <a:lumMod val="75000"/>
                </a:schemeClr>
              </a:solidFill>
            </a:endParaRPr>
          </a:p>
          <a:p>
            <a:pPr marL="0" lvl="0" indent="0" algn="just" rtl="0">
              <a:lnSpc>
                <a:spcPct val="115000"/>
              </a:lnSpc>
              <a:spcBef>
                <a:spcPts val="1000"/>
              </a:spcBef>
              <a:spcAft>
                <a:spcPts val="0"/>
              </a:spcAft>
              <a:buNone/>
            </a:pPr>
            <a:r>
              <a:rPr lang="el-GR" sz="1400" dirty="0">
                <a:solidFill>
                  <a:schemeClr val="bg2">
                    <a:lumMod val="75000"/>
                  </a:schemeClr>
                </a:solidFill>
              </a:rPr>
              <a:t>Έκθεση διαχείρισης: περιλαμβάνει την </a:t>
            </a:r>
            <a:r>
              <a:rPr lang="el-GR" sz="1400" u="sng" dirty="0">
                <a:solidFill>
                  <a:schemeClr val="bg2">
                    <a:lumMod val="75000"/>
                  </a:schemeClr>
                </a:solidFill>
              </a:rPr>
              <a:t>πραγματική απεικόνιση της εξέλιξης και των επιδόσεων των δραστηριοτήτων της επιχείρησης</a:t>
            </a:r>
            <a:r>
              <a:rPr lang="el-GR" sz="1400" dirty="0">
                <a:solidFill>
                  <a:schemeClr val="bg2">
                    <a:lumMod val="75000"/>
                  </a:schemeClr>
                </a:solidFill>
              </a:rPr>
              <a:t> και της θέσης της, καθώς και </a:t>
            </a:r>
            <a:r>
              <a:rPr lang="el-GR" sz="1400" u="sng" dirty="0">
                <a:solidFill>
                  <a:schemeClr val="bg2">
                    <a:lumMod val="75000"/>
                  </a:schemeClr>
                </a:solidFill>
              </a:rPr>
              <a:t>περιγραφή των κυριότερων κινδύνων και αβεβαιοτήτων</a:t>
            </a:r>
            <a:r>
              <a:rPr lang="el-GR" sz="1400" dirty="0">
                <a:solidFill>
                  <a:schemeClr val="bg2">
                    <a:lumMod val="75000"/>
                  </a:schemeClr>
                </a:solidFill>
              </a:rPr>
              <a:t> που αντιμετωπίζει. </a:t>
            </a:r>
            <a:r>
              <a:rPr lang="el-GR" sz="1400" u="sng" dirty="0">
                <a:solidFill>
                  <a:schemeClr val="bg2">
                    <a:lumMod val="75000"/>
                  </a:schemeClr>
                </a:solidFill>
              </a:rPr>
              <a:t>Η έκθεση διαχείρισης περιλαμβάνει και μη χρηματοοικονομικούς βασικούς δείκτες επιδόσεων</a:t>
            </a:r>
            <a:r>
              <a:rPr lang="el-GR" sz="1400" dirty="0">
                <a:solidFill>
                  <a:schemeClr val="bg2">
                    <a:lumMod val="75000"/>
                  </a:schemeClr>
                </a:solidFill>
              </a:rPr>
              <a:t>, συμπεριλαμβανομένων </a:t>
            </a:r>
            <a:r>
              <a:rPr lang="el-GR" sz="1400" b="1" u="sng" dirty="0">
                <a:solidFill>
                  <a:srgbClr val="00B0F0"/>
                </a:solidFill>
              </a:rPr>
              <a:t>πληροφοριών σχετικά με περιβαλλοντικά </a:t>
            </a:r>
            <a:r>
              <a:rPr lang="el-GR" sz="1400" u="sng" dirty="0">
                <a:solidFill>
                  <a:schemeClr val="bg2">
                    <a:lumMod val="75000"/>
                  </a:schemeClr>
                </a:solidFill>
              </a:rPr>
              <a:t>και </a:t>
            </a:r>
            <a:r>
              <a:rPr lang="el-GR" sz="1400" b="1" u="sng" dirty="0">
                <a:solidFill>
                  <a:srgbClr val="00B0F0"/>
                </a:solidFill>
              </a:rPr>
              <a:t>εργασιακά θέματα</a:t>
            </a:r>
            <a:r>
              <a:rPr lang="el-GR" sz="1400" dirty="0">
                <a:solidFill>
                  <a:srgbClr val="00B0F0"/>
                </a:solidFill>
              </a:rPr>
              <a:t>. </a:t>
            </a:r>
            <a:endParaRPr lang="en-US" sz="1400" dirty="0">
              <a:solidFill>
                <a:srgbClr val="00B0F0"/>
              </a:solidFill>
            </a:endParaRPr>
          </a:p>
          <a:p>
            <a:pPr marL="0" lvl="0" indent="0" algn="just" rtl="0">
              <a:lnSpc>
                <a:spcPct val="115000"/>
              </a:lnSpc>
              <a:spcBef>
                <a:spcPts val="1000"/>
              </a:spcBef>
              <a:spcAft>
                <a:spcPts val="0"/>
              </a:spcAft>
              <a:buNone/>
            </a:pPr>
            <a:endParaRPr sz="1400" dirty="0">
              <a:solidFill>
                <a:schemeClr val="bg2">
                  <a:lumMod val="75000"/>
                </a:schemeClr>
              </a:solidFill>
            </a:endParaRPr>
          </a:p>
          <a:p>
            <a:pPr marL="0" lvl="0" indent="0" algn="just" rtl="0">
              <a:lnSpc>
                <a:spcPct val="115000"/>
              </a:lnSpc>
              <a:spcBef>
                <a:spcPts val="1000"/>
              </a:spcBef>
              <a:spcAft>
                <a:spcPts val="0"/>
              </a:spcAft>
              <a:buNone/>
            </a:pPr>
            <a:r>
              <a:rPr lang="el-GR" sz="1400" b="1" u="sng" dirty="0">
                <a:solidFill>
                  <a:schemeClr val="bg2">
                    <a:lumMod val="75000"/>
                  </a:schemeClr>
                </a:solidFill>
              </a:rPr>
              <a:t>Άρθρο 19α</a:t>
            </a:r>
            <a:r>
              <a:rPr lang="el-GR" sz="1400" dirty="0">
                <a:solidFill>
                  <a:schemeClr val="bg2">
                    <a:lumMod val="75000"/>
                  </a:schemeClr>
                </a:solidFill>
              </a:rPr>
              <a:t> - </a:t>
            </a:r>
            <a:r>
              <a:rPr lang="el-GR" sz="1400" b="1" dirty="0">
                <a:solidFill>
                  <a:schemeClr val="bg2">
                    <a:lumMod val="75000"/>
                  </a:schemeClr>
                </a:solidFill>
              </a:rPr>
              <a:t>Έκθεση Βιωσιμότητας </a:t>
            </a:r>
            <a:endParaRPr sz="1400" b="1" dirty="0">
              <a:solidFill>
                <a:schemeClr val="bg2">
                  <a:lumMod val="75000"/>
                </a:schemeClr>
              </a:solidFill>
            </a:endParaRPr>
          </a:p>
          <a:p>
            <a:pPr marL="0" lvl="0" indent="0" algn="just" rtl="0">
              <a:lnSpc>
                <a:spcPct val="115000"/>
              </a:lnSpc>
              <a:spcBef>
                <a:spcPts val="1000"/>
              </a:spcBef>
              <a:spcAft>
                <a:spcPts val="0"/>
              </a:spcAft>
              <a:buNone/>
            </a:pPr>
            <a:r>
              <a:rPr lang="el-GR" sz="1400" dirty="0">
                <a:solidFill>
                  <a:schemeClr val="bg2">
                    <a:lumMod val="75000"/>
                  </a:schemeClr>
                </a:solidFill>
              </a:rPr>
              <a:t>Οι μεγάλες επιχειρήσεις, και οι μικρές και μεσαίες επιχειρήσεις, εκτός από τις πολύ μικρές επιχειρήσεις, περιλαμβάνουν στην έκθεση διαχείρισης τις πληροφορίες που είναι αναγκαίες για την </a:t>
            </a:r>
            <a:r>
              <a:rPr lang="el-GR" sz="1400" u="sng" dirty="0">
                <a:solidFill>
                  <a:schemeClr val="bg2">
                    <a:lumMod val="75000"/>
                  </a:schemeClr>
                </a:solidFill>
              </a:rPr>
              <a:t>κατανόηση των επιπτώσεων της επιχείρησης σε θέματα βιωσιμότητας</a:t>
            </a:r>
            <a:r>
              <a:rPr lang="el-GR" sz="1400" dirty="0">
                <a:solidFill>
                  <a:schemeClr val="bg2">
                    <a:lumMod val="75000"/>
                  </a:schemeClr>
                </a:solidFill>
              </a:rPr>
              <a:t>, καθώς και τις </a:t>
            </a:r>
            <a:r>
              <a:rPr lang="el-GR" sz="1400" u="sng" dirty="0">
                <a:solidFill>
                  <a:schemeClr val="bg2">
                    <a:lumMod val="75000"/>
                  </a:schemeClr>
                </a:solidFill>
              </a:rPr>
              <a:t>πληροφορίες που είναι αναγκαίες για την κατανόηση του τρόπου με τον οποίο τα θέματα βιωσιμότητας επηρεάζουν την εξέλιξη, τις επιδόσεις και τη θέση της επιχείρησης</a:t>
            </a:r>
            <a:r>
              <a:rPr lang="el-GR" sz="1400" dirty="0">
                <a:solidFill>
                  <a:schemeClr val="bg2">
                    <a:lumMod val="75000"/>
                  </a:schemeClr>
                </a:solidFill>
              </a:rPr>
              <a:t>.</a:t>
            </a:r>
            <a:endParaRPr sz="1400" dirty="0">
              <a:solidFill>
                <a:schemeClr val="bg2">
                  <a:lumMod val="75000"/>
                </a:schemeClr>
              </a:solidFill>
            </a:endParaRPr>
          </a:p>
        </p:txBody>
      </p:sp>
      <p:sp>
        <p:nvSpPr>
          <p:cNvPr id="2" name="Ορθογώνιο 1">
            <a:extLst>
              <a:ext uri="{FF2B5EF4-FFF2-40B4-BE49-F238E27FC236}">
                <a16:creationId xmlns:a16="http://schemas.microsoft.com/office/drawing/2014/main" id="{1D4149BA-3BA4-9758-DD03-B51820A824E3}"/>
              </a:ext>
            </a:extLst>
          </p:cNvPr>
          <p:cNvSpPr/>
          <p:nvPr/>
        </p:nvSpPr>
        <p:spPr>
          <a:xfrm>
            <a:off x="7636042" y="272716"/>
            <a:ext cx="1740569" cy="7700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theme/theme1.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1075</TotalTime>
  <Words>2148</Words>
  <Application>Microsoft Office PowerPoint</Application>
  <PresentationFormat>Χαρτί Α4 (210x297 χιλ.)</PresentationFormat>
  <Paragraphs>199</Paragraphs>
  <Slides>24</Slides>
  <Notes>21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24</vt:i4>
      </vt:variant>
    </vt:vector>
  </HeadingPairs>
  <TitlesOfParts>
    <vt:vector size="31" baseType="lpstr">
      <vt:lpstr>Arial</vt:lpstr>
      <vt:lpstr>Calibri</vt:lpstr>
      <vt:lpstr>Courier New</vt:lpstr>
      <vt:lpstr>Noto Sans Symbols</vt:lpstr>
      <vt:lpstr>Wingdings</vt:lpstr>
      <vt:lpstr>Custom Design</vt:lpstr>
      <vt:lpstr>1_Custom Design</vt:lpstr>
      <vt:lpstr>Παρουσίαση του PowerPoint</vt:lpstr>
      <vt:lpstr>     E                                            S                                        G</vt:lpstr>
      <vt:lpstr>Παρουσίαση του PowerPoint</vt:lpstr>
      <vt:lpstr>Λόγοι που οδήγησαν στην καθιέρωση των ESG κριτηρίων</vt:lpstr>
      <vt:lpstr>Παρουσίαση του PowerPoint</vt:lpstr>
      <vt:lpstr>Τα κριτήρια ESG και η έννοια της βιωσιμότητας </vt:lpstr>
      <vt:lpstr>Παρουσίαση του PowerPoint</vt:lpstr>
      <vt:lpstr>Παρουσίαση του PowerPoint</vt:lpstr>
      <vt:lpstr>Οδηγία 2013/34/ΕΕ, όπως έχει τροποποιηθεί και ισχύει</vt:lpstr>
      <vt:lpstr>Ειδικά το άρθρο 19α - προσέγγιση διπλής σημαντικότητας </vt:lpstr>
      <vt:lpstr>Οδηγία 2013/34/ΕΕ, όπως έχει τροποποιηθεί και ισχύει</vt:lpstr>
      <vt:lpstr>Θεσμικό πλαίσιο - Ευρωπαϊκό Επίπεδο </vt:lpstr>
      <vt:lpstr>Παρουσίαση του PowerPoint</vt:lpstr>
      <vt:lpstr>Αναφορές των κριτηρίων ESG στην ελληνική νομοθεσία  </vt:lpstr>
      <vt:lpstr>Αναφορές των κριτηρίων ESG στην ελληνική νομοθεσία  </vt:lpstr>
      <vt:lpstr>Αναφορές των κριτηρίων ESG στην ελληνική νομοθεσία  </vt:lpstr>
      <vt:lpstr>Αναφορές των κριτηρίων ESG στην ελληνική νομοθεσία  </vt:lpstr>
      <vt:lpstr>Αναφορές των κριτηρίων ESG στην Ελλάδα </vt:lpstr>
      <vt:lpstr>Που απευθύνονται οι πληροφορίες βιωσιμότητας;</vt:lpstr>
      <vt:lpstr>Οφέλη για τις ίδιες τις επιχειρήσεις που εφαρμόζουν τα ESG κριτήρια</vt:lpstr>
      <vt:lpstr>Παρουσίαση του PowerPoint</vt:lpstr>
      <vt:lpstr>Συμπερασματικά - Σκοπός των κριτηρίων ESG</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Microsoft Office User</dc:creator>
  <cp:lastModifiedBy>Ioanna Vasilopoulou</cp:lastModifiedBy>
  <cp:revision>15</cp:revision>
  <dcterms:created xsi:type="dcterms:W3CDTF">2019-02-19T10:56:07Z</dcterms:created>
  <dcterms:modified xsi:type="dcterms:W3CDTF">2024-04-24T13:22:41Z</dcterms:modified>
</cp:coreProperties>
</file>