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5"/>
  </p:notesMasterIdLst>
  <p:sldIdLst>
    <p:sldId id="314" r:id="rId3"/>
    <p:sldId id="315" r:id="rId4"/>
    <p:sldId id="316" r:id="rId5"/>
    <p:sldId id="317" r:id="rId6"/>
    <p:sldId id="318" r:id="rId7"/>
    <p:sldId id="319" r:id="rId8"/>
    <p:sldId id="321" r:id="rId9"/>
    <p:sldId id="339" r:id="rId10"/>
    <p:sldId id="340" r:id="rId11"/>
    <p:sldId id="320" r:id="rId12"/>
    <p:sldId id="323" r:id="rId13"/>
    <p:sldId id="325" r:id="rId14"/>
    <p:sldId id="342" r:id="rId15"/>
    <p:sldId id="335" r:id="rId16"/>
    <p:sldId id="344" r:id="rId17"/>
    <p:sldId id="343" r:id="rId18"/>
    <p:sldId id="326" r:id="rId19"/>
    <p:sldId id="328" r:id="rId20"/>
    <p:sldId id="346" r:id="rId21"/>
    <p:sldId id="341" r:id="rId22"/>
    <p:sldId id="345" r:id="rId23"/>
    <p:sldId id="338" r:id="rId24"/>
  </p:sldIdLst>
  <p:sldSz cx="9906000" cy="6858000" type="A4"/>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940" userDrawn="1">
          <p15:clr>
            <a:srgbClr val="A4A3A4"/>
          </p15:clr>
        </p15:guide>
        <p15:guide id="4" pos="3120">
          <p15:clr>
            <a:srgbClr val="A4A3A4"/>
          </p15:clr>
        </p15:guide>
        <p15:guide id="5" pos="320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3EA"/>
    <a:srgbClr val="4750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81"/>
    <p:restoredTop sz="98090" autoAdjust="0"/>
  </p:normalViewPr>
  <p:slideViewPr>
    <p:cSldViewPr snapToGrid="0" snapToObjects="1">
      <p:cViewPr varScale="1">
        <p:scale>
          <a:sx n="89" d="100"/>
          <a:sy n="89" d="100"/>
        </p:scale>
        <p:origin x="835" y="77"/>
      </p:cViewPr>
      <p:guideLst>
        <p:guide orient="horz" pos="2160"/>
        <p:guide pos="3840"/>
        <p:guide pos="3940"/>
        <p:guide pos="3120"/>
        <p:guide pos="3201"/>
      </p:guideLst>
    </p:cSldViewPr>
  </p:slideViewPr>
  <p:outlineViewPr>
    <p:cViewPr>
      <p:scale>
        <a:sx n="33" d="100"/>
        <a:sy n="33" d="100"/>
      </p:scale>
      <p:origin x="-8"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5622798" y="1"/>
            <a:ext cx="4301543" cy="341064"/>
          </a:xfrm>
          <a:prstGeom prst="rect">
            <a:avLst/>
          </a:prstGeom>
        </p:spPr>
        <p:txBody>
          <a:bodyPr vert="horz" lIns="91440" tIns="45720" rIns="91440" bIns="45720" rtlCol="0"/>
          <a:lstStyle>
            <a:lvl1pPr algn="r">
              <a:defRPr sz="1200"/>
            </a:lvl1pPr>
          </a:lstStyle>
          <a:p>
            <a:fld id="{F458B216-4F2A-40BE-92DE-411FC1B0337F}" type="datetimeFigureOut">
              <a:rPr lang="el-GR" smtClean="0"/>
              <a:t>24/4/2024</a:t>
            </a:fld>
            <a:endParaRPr lang="el-GR"/>
          </a:p>
        </p:txBody>
      </p:sp>
      <p:sp>
        <p:nvSpPr>
          <p:cNvPr id="4" name="Θέση εικόνας διαφάνειας 3"/>
          <p:cNvSpPr>
            <a:spLocks noGrp="1" noRot="1" noChangeAspect="1"/>
          </p:cNvSpPr>
          <p:nvPr>
            <p:ph type="sldImg" idx="2"/>
          </p:nvPr>
        </p:nvSpPr>
        <p:spPr>
          <a:xfrm>
            <a:off x="3306763" y="849313"/>
            <a:ext cx="3313112" cy="2293937"/>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992664" y="3271381"/>
            <a:ext cx="7941310" cy="2676585"/>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6456612"/>
            <a:ext cx="4301543" cy="341063"/>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5622798" y="6456612"/>
            <a:ext cx="4301543" cy="341063"/>
          </a:xfrm>
          <a:prstGeom prst="rect">
            <a:avLst/>
          </a:prstGeom>
        </p:spPr>
        <p:txBody>
          <a:bodyPr vert="horz" lIns="91440" tIns="45720" rIns="91440" bIns="45720" rtlCol="0" anchor="b"/>
          <a:lstStyle>
            <a:lvl1pPr algn="r">
              <a:defRPr sz="1200"/>
            </a:lvl1pPr>
          </a:lstStyle>
          <a:p>
            <a:fld id="{9A72DB9C-4E7E-4877-8CA8-A7F11C445F7B}" type="slidenum">
              <a:rPr lang="el-GR" smtClean="0"/>
              <a:t>‹#›</a:t>
            </a:fld>
            <a:endParaRPr lang="el-GR"/>
          </a:p>
        </p:txBody>
      </p:sp>
    </p:spTree>
    <p:extLst>
      <p:ext uri="{BB962C8B-B14F-4D97-AF65-F5344CB8AC3E}">
        <p14:creationId xmlns:p14="http://schemas.microsoft.com/office/powerpoint/2010/main" val="2882648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2989" y="1153885"/>
            <a:ext cx="7429500" cy="486229"/>
          </a:xfrm>
          <a:prstGeom prst="rect">
            <a:avLst/>
          </a:prstGeom>
        </p:spPr>
        <p:txBody>
          <a:bodyPr anchor="b"/>
          <a:lstStyle>
            <a:lvl1pPr algn="l">
              <a:defRPr sz="2800" baseline="0">
                <a:solidFill>
                  <a:srgbClr val="00B3EA"/>
                </a:solidFill>
              </a:defRPr>
            </a:lvl1pPr>
          </a:lstStyle>
          <a:p>
            <a:r>
              <a:rPr lang="el-GR" dirty="0"/>
              <a:t>Τίτλος Τίτλος </a:t>
            </a:r>
            <a:r>
              <a:rPr lang="en-US" dirty="0" err="1"/>
              <a:t>Lorem</a:t>
            </a:r>
            <a:r>
              <a:rPr lang="en-US" dirty="0"/>
              <a:t> </a:t>
            </a:r>
            <a:r>
              <a:rPr lang="en-US" dirty="0" err="1"/>
              <a:t>Ipsum</a:t>
            </a:r>
            <a:r>
              <a:rPr lang="en-US" dirty="0"/>
              <a:t> dolor sit </a:t>
            </a:r>
            <a:r>
              <a:rPr lang="en-US" dirty="0" err="1"/>
              <a:t>amet</a:t>
            </a:r>
            <a:endParaRPr lang="en-US" dirty="0"/>
          </a:p>
        </p:txBody>
      </p:sp>
      <p:sp>
        <p:nvSpPr>
          <p:cNvPr id="3" name="Subtitle 2"/>
          <p:cNvSpPr>
            <a:spLocks noGrp="1"/>
          </p:cNvSpPr>
          <p:nvPr>
            <p:ph type="subTitle" idx="1" hasCustomPrompt="1"/>
          </p:nvPr>
        </p:nvSpPr>
        <p:spPr>
          <a:xfrm>
            <a:off x="512988" y="2342469"/>
            <a:ext cx="8711974" cy="3818845"/>
          </a:xfrm>
          <a:prstGeom prst="rect">
            <a:avLst/>
          </a:prstGeom>
        </p:spPr>
        <p:txBody>
          <a:bodyP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1500" dirty="0" err="1"/>
              <a:t>Lorem</a:t>
            </a:r>
            <a:r>
              <a:rPr lang="en-US" sz="1500" dirty="0"/>
              <a:t> </a:t>
            </a:r>
            <a:r>
              <a:rPr lang="en-US" sz="1500" dirty="0" err="1"/>
              <a:t>ipsum</a:t>
            </a:r>
            <a:r>
              <a:rPr lang="en-US" sz="1500" dirty="0"/>
              <a:t> dolor sit </a:t>
            </a:r>
            <a:r>
              <a:rPr lang="en-US" sz="1500" dirty="0" err="1"/>
              <a:t>amet</a:t>
            </a:r>
            <a:r>
              <a:rPr lang="en-US" sz="1500" dirty="0"/>
              <a:t>, </a:t>
            </a:r>
            <a:r>
              <a:rPr lang="en-US" sz="1500" dirty="0" err="1"/>
              <a:t>consectetur</a:t>
            </a:r>
            <a:r>
              <a:rPr lang="en-US" sz="1500" dirty="0"/>
              <a:t> </a:t>
            </a:r>
            <a:r>
              <a:rPr lang="en-US" sz="1500" dirty="0" err="1"/>
              <a:t>adipisici</a:t>
            </a:r>
            <a:r>
              <a:rPr lang="en-US" sz="1500" dirty="0"/>
              <a:t> </a:t>
            </a:r>
            <a:r>
              <a:rPr lang="en-US" sz="1500" dirty="0" err="1"/>
              <a:t>elit</a:t>
            </a:r>
            <a:r>
              <a:rPr lang="en-US" sz="1500" dirty="0"/>
              <a:t>, </a:t>
            </a:r>
            <a:r>
              <a:rPr lang="en-US" sz="1500" dirty="0" err="1"/>
              <a:t>sed</a:t>
            </a:r>
            <a:r>
              <a:rPr lang="en-US" sz="1500" dirty="0"/>
              <a:t> do </a:t>
            </a:r>
            <a:r>
              <a:rPr lang="en-US" sz="1500" dirty="0" err="1"/>
              <a:t>eiusmod</a:t>
            </a:r>
            <a:r>
              <a:rPr lang="en-US" sz="1500" dirty="0"/>
              <a:t> </a:t>
            </a:r>
            <a:r>
              <a:rPr lang="en-US" sz="1500" dirty="0" err="1"/>
              <a:t>tempor</a:t>
            </a:r>
            <a:r>
              <a:rPr lang="en-US" sz="1500" dirty="0"/>
              <a:t> </a:t>
            </a:r>
            <a:r>
              <a:rPr lang="en-US" sz="1500" dirty="0" err="1"/>
              <a:t>incididunt</a:t>
            </a:r>
            <a:r>
              <a:rPr lang="en-US" sz="1500" dirty="0"/>
              <a:t> </a:t>
            </a:r>
            <a:r>
              <a:rPr lang="en-US" sz="1500" dirty="0" err="1"/>
              <a:t>ut</a:t>
            </a:r>
            <a:r>
              <a:rPr lang="en-US" sz="1500" dirty="0"/>
              <a:t> </a:t>
            </a:r>
            <a:r>
              <a:rPr lang="en-US" sz="1500" dirty="0" err="1"/>
              <a:t>labore</a:t>
            </a:r>
            <a:r>
              <a:rPr lang="en-US" sz="1500" dirty="0"/>
              <a:t> et </a:t>
            </a:r>
            <a:r>
              <a:rPr lang="en-US" sz="1500" dirty="0" err="1"/>
              <a:t>dolore</a:t>
            </a:r>
            <a:r>
              <a:rPr lang="en-US" sz="1500" dirty="0"/>
              <a:t> magna </a:t>
            </a:r>
            <a:r>
              <a:rPr lang="en-US" sz="1500" dirty="0" err="1"/>
              <a:t>aliqua</a:t>
            </a:r>
            <a:r>
              <a:rPr lang="en-US" sz="1500" dirty="0"/>
              <a:t>. </a:t>
            </a:r>
            <a:r>
              <a:rPr lang="en-US" sz="1500" dirty="0" err="1"/>
              <a:t>Ut</a:t>
            </a:r>
            <a:r>
              <a:rPr lang="en-US" sz="1500" dirty="0"/>
              <a:t> </a:t>
            </a:r>
            <a:r>
              <a:rPr lang="en-US" sz="1500" dirty="0" err="1"/>
              <a:t>enim</a:t>
            </a:r>
            <a:r>
              <a:rPr lang="en-US" sz="1500" dirty="0"/>
              <a:t> ad minim </a:t>
            </a:r>
            <a:r>
              <a:rPr lang="en-US" sz="1500" dirty="0" err="1"/>
              <a:t>veniam</a:t>
            </a:r>
            <a:r>
              <a:rPr lang="en-US" sz="1500" dirty="0"/>
              <a:t>, </a:t>
            </a:r>
            <a:r>
              <a:rPr lang="en-US" sz="1500" dirty="0" err="1"/>
              <a:t>quis</a:t>
            </a:r>
            <a:r>
              <a:rPr lang="en-US" sz="1500" dirty="0"/>
              <a:t> </a:t>
            </a:r>
            <a:r>
              <a:rPr lang="en-US" sz="1500" dirty="0" err="1"/>
              <a:t>nostrud</a:t>
            </a:r>
            <a:r>
              <a:rPr lang="en-US" sz="1500" dirty="0"/>
              <a:t> exercitation </a:t>
            </a:r>
            <a:r>
              <a:rPr lang="en-US" sz="1500" dirty="0" err="1"/>
              <a:t>ullamco</a:t>
            </a:r>
            <a:r>
              <a:rPr lang="en-US" sz="1500" dirty="0"/>
              <a:t> </a:t>
            </a:r>
            <a:r>
              <a:rPr lang="en-US" sz="1500" dirty="0" err="1"/>
              <a:t>laboris</a:t>
            </a:r>
            <a:r>
              <a:rPr lang="en-US" sz="1500" dirty="0"/>
              <a:t> nisi </a:t>
            </a:r>
            <a:r>
              <a:rPr lang="en-US" sz="1500" dirty="0" err="1"/>
              <a:t>ut</a:t>
            </a:r>
            <a:r>
              <a:rPr lang="en-US" sz="1500" dirty="0"/>
              <a:t> </a:t>
            </a:r>
            <a:r>
              <a:rPr lang="en-US" sz="1500" dirty="0" err="1"/>
              <a:t>aliquip</a:t>
            </a:r>
            <a:r>
              <a:rPr lang="en-US" sz="1500" dirty="0"/>
              <a:t> ex </a:t>
            </a:r>
            <a:r>
              <a:rPr lang="en-US" sz="1500" dirty="0" err="1"/>
              <a:t>ea</a:t>
            </a:r>
            <a:r>
              <a:rPr lang="en-US" sz="1500" dirty="0"/>
              <a:t> </a:t>
            </a:r>
            <a:r>
              <a:rPr lang="en-US" sz="1500" dirty="0" err="1"/>
              <a:t>commodo</a:t>
            </a:r>
            <a:r>
              <a:rPr lang="en-US" sz="1500" dirty="0"/>
              <a:t> </a:t>
            </a:r>
            <a:r>
              <a:rPr lang="en-US" sz="1500" dirty="0" err="1"/>
              <a:t>consequat</a:t>
            </a:r>
            <a:r>
              <a:rPr lang="en-US" sz="1500" dirty="0"/>
              <a:t>. </a:t>
            </a:r>
            <a:r>
              <a:rPr lang="en-US" sz="1500" dirty="0" err="1"/>
              <a:t>Duis</a:t>
            </a:r>
            <a:r>
              <a:rPr lang="en-US" sz="1500" dirty="0"/>
              <a:t> </a:t>
            </a:r>
            <a:r>
              <a:rPr lang="en-US" sz="1500" dirty="0" err="1"/>
              <a:t>aute</a:t>
            </a:r>
            <a:r>
              <a:rPr lang="en-US" sz="1500" dirty="0"/>
              <a:t> </a:t>
            </a:r>
            <a:r>
              <a:rPr lang="en-US" sz="1500" dirty="0" err="1"/>
              <a:t>irure</a:t>
            </a:r>
            <a:r>
              <a:rPr lang="en-US" sz="1500" dirty="0"/>
              <a:t> dolor in </a:t>
            </a:r>
            <a:r>
              <a:rPr lang="en-US" sz="1500" dirty="0" err="1"/>
              <a:t>reprehenderit</a:t>
            </a:r>
            <a:r>
              <a:rPr lang="en-US" sz="1500" dirty="0"/>
              <a:t> in </a:t>
            </a:r>
            <a:r>
              <a:rPr lang="en-US" sz="1500" dirty="0" err="1"/>
              <a:t>voluptate</a:t>
            </a:r>
            <a:r>
              <a:rPr lang="en-US" sz="1500" dirty="0"/>
              <a:t> </a:t>
            </a:r>
            <a:r>
              <a:rPr lang="en-US" sz="1500" dirty="0" err="1"/>
              <a:t>velit</a:t>
            </a:r>
            <a:r>
              <a:rPr lang="en-US" sz="1500" dirty="0"/>
              <a:t> </a:t>
            </a:r>
            <a:r>
              <a:rPr lang="en-US" sz="1500" dirty="0" err="1"/>
              <a:t>esse</a:t>
            </a:r>
            <a:r>
              <a:rPr lang="en-US" sz="1500" dirty="0"/>
              <a:t> </a:t>
            </a:r>
            <a:r>
              <a:rPr lang="en-US" sz="1500" dirty="0" err="1"/>
              <a:t>cillum</a:t>
            </a:r>
            <a:r>
              <a:rPr lang="en-US" sz="1500" dirty="0"/>
              <a:t> </a:t>
            </a:r>
            <a:r>
              <a:rPr lang="en-US" sz="1500" dirty="0" err="1"/>
              <a:t>dolore</a:t>
            </a:r>
            <a:r>
              <a:rPr lang="en-US" sz="1500" dirty="0"/>
              <a:t> </a:t>
            </a:r>
            <a:r>
              <a:rPr lang="en-US" sz="1500" dirty="0" err="1"/>
              <a:t>eu</a:t>
            </a:r>
            <a:r>
              <a:rPr lang="en-US" sz="1500" dirty="0"/>
              <a:t> </a:t>
            </a:r>
            <a:r>
              <a:rPr lang="en-US" sz="1500" dirty="0" err="1"/>
              <a:t>fugiat</a:t>
            </a:r>
            <a:r>
              <a:rPr lang="en-US" sz="1500" dirty="0"/>
              <a:t> </a:t>
            </a:r>
            <a:r>
              <a:rPr lang="en-US" sz="1500" dirty="0" err="1"/>
              <a:t>nulla</a:t>
            </a:r>
            <a:r>
              <a:rPr lang="en-US" sz="1500" dirty="0"/>
              <a:t> </a:t>
            </a:r>
            <a:r>
              <a:rPr lang="en-US" sz="1500" dirty="0" err="1"/>
              <a:t>pariatur</a:t>
            </a:r>
            <a:r>
              <a:rPr lang="en-US" sz="1500" dirty="0"/>
              <a:t>. </a:t>
            </a:r>
            <a:r>
              <a:rPr lang="en-US" sz="1500" dirty="0" err="1"/>
              <a:t>Excepteur</a:t>
            </a:r>
            <a:r>
              <a:rPr lang="en-US" sz="1500" dirty="0"/>
              <a:t> </a:t>
            </a:r>
            <a:r>
              <a:rPr lang="en-US" sz="1500" dirty="0" err="1"/>
              <a:t>sint</a:t>
            </a:r>
            <a:r>
              <a:rPr lang="en-US" sz="1500" dirty="0"/>
              <a:t> </a:t>
            </a:r>
            <a:r>
              <a:rPr lang="en-US" sz="1500" dirty="0" err="1"/>
              <a:t>occaecat</a:t>
            </a:r>
            <a:r>
              <a:rPr lang="en-US" sz="1500" dirty="0"/>
              <a:t> </a:t>
            </a:r>
            <a:r>
              <a:rPr lang="en-US" sz="1500" dirty="0" err="1"/>
              <a:t>cupidatat</a:t>
            </a:r>
            <a:r>
              <a:rPr lang="en-US" sz="1500" dirty="0"/>
              <a:t> non </a:t>
            </a:r>
            <a:r>
              <a:rPr lang="en-US" sz="1500" dirty="0" err="1"/>
              <a:t>proident</a:t>
            </a:r>
            <a:r>
              <a:rPr lang="en-US" sz="1500" dirty="0"/>
              <a:t>, </a:t>
            </a:r>
            <a:r>
              <a:rPr lang="en-US" sz="1500" dirty="0" err="1"/>
              <a:t>sunt</a:t>
            </a:r>
            <a:r>
              <a:rPr lang="en-US" sz="1500" dirty="0"/>
              <a:t> in culpa qui </a:t>
            </a:r>
            <a:r>
              <a:rPr lang="en-US" sz="1500" dirty="0" err="1"/>
              <a:t>officia</a:t>
            </a:r>
            <a:r>
              <a:rPr lang="en-US" sz="1500" dirty="0"/>
              <a:t> </a:t>
            </a:r>
            <a:r>
              <a:rPr lang="en-US" sz="1500" dirty="0" err="1"/>
              <a:t>deserunt</a:t>
            </a:r>
            <a:r>
              <a:rPr lang="en-US" sz="1500" dirty="0"/>
              <a:t> </a:t>
            </a:r>
            <a:r>
              <a:rPr lang="en-US" sz="1500" dirty="0" err="1"/>
              <a:t>mollit</a:t>
            </a:r>
            <a:r>
              <a:rPr lang="en-US" sz="1500" dirty="0"/>
              <a:t> </a:t>
            </a:r>
            <a:r>
              <a:rPr lang="en-US" sz="1500" dirty="0" err="1"/>
              <a:t>anim</a:t>
            </a:r>
            <a:r>
              <a:rPr lang="en-US" sz="1500" dirty="0"/>
              <a:t> id </a:t>
            </a:r>
            <a:r>
              <a:rPr lang="en-US" sz="1500" dirty="0" err="1"/>
              <a:t>est</a:t>
            </a:r>
            <a:r>
              <a:rPr lang="en-US" sz="1500" dirty="0"/>
              <a:t> </a:t>
            </a:r>
            <a:r>
              <a:rPr lang="en-US" sz="1500" dirty="0" err="1"/>
              <a:t>laborum</a:t>
            </a:r>
            <a:r>
              <a:rPr lang="en-US" sz="1500" dirty="0"/>
              <a:t>.</a:t>
            </a:r>
          </a:p>
          <a:p>
            <a:r>
              <a:rPr lang="en-US" sz="1500" dirty="0"/>
              <a:t>Sit </a:t>
            </a:r>
            <a:r>
              <a:rPr lang="en-US" sz="1500" dirty="0" err="1"/>
              <a:t>amet</a:t>
            </a:r>
            <a:r>
              <a:rPr lang="en-US" sz="1500" dirty="0"/>
              <a:t>, </a:t>
            </a:r>
            <a:r>
              <a:rPr lang="en-US" sz="1500" dirty="0" err="1"/>
              <a:t>consectetur</a:t>
            </a:r>
            <a:r>
              <a:rPr lang="en-US" sz="1500" dirty="0"/>
              <a:t> </a:t>
            </a:r>
            <a:r>
              <a:rPr lang="en-US" sz="1500" dirty="0" err="1"/>
              <a:t>adipisici</a:t>
            </a:r>
            <a:r>
              <a:rPr lang="en-US" sz="1500" dirty="0"/>
              <a:t> </a:t>
            </a:r>
            <a:r>
              <a:rPr lang="en-US" sz="1500" dirty="0" err="1"/>
              <a:t>elit</a:t>
            </a:r>
            <a:r>
              <a:rPr lang="en-US" sz="1500" dirty="0"/>
              <a:t>, </a:t>
            </a:r>
            <a:r>
              <a:rPr lang="en-US" sz="1500" dirty="0" err="1"/>
              <a:t>sed</a:t>
            </a:r>
            <a:r>
              <a:rPr lang="en-US" sz="1500" dirty="0"/>
              <a:t> do </a:t>
            </a:r>
            <a:r>
              <a:rPr lang="en-US" sz="1500" dirty="0" err="1"/>
              <a:t>eiusmod</a:t>
            </a:r>
            <a:r>
              <a:rPr lang="en-US" sz="1500" dirty="0"/>
              <a:t> </a:t>
            </a:r>
            <a:r>
              <a:rPr lang="en-US" sz="1500" dirty="0" err="1"/>
              <a:t>tempor</a:t>
            </a:r>
            <a:r>
              <a:rPr lang="en-US" sz="1500" dirty="0"/>
              <a:t> </a:t>
            </a:r>
            <a:r>
              <a:rPr lang="en-US" sz="1500" dirty="0" err="1"/>
              <a:t>incididunt</a:t>
            </a:r>
            <a:r>
              <a:rPr lang="en-US" sz="1500" dirty="0"/>
              <a:t> </a:t>
            </a:r>
            <a:r>
              <a:rPr lang="en-US" sz="1500" dirty="0" err="1"/>
              <a:t>ut</a:t>
            </a:r>
            <a:r>
              <a:rPr lang="en-US" sz="1500" dirty="0"/>
              <a:t> </a:t>
            </a:r>
            <a:r>
              <a:rPr lang="en-US" sz="1500" dirty="0" err="1"/>
              <a:t>labore</a:t>
            </a:r>
            <a:r>
              <a:rPr lang="en-US" sz="1500" dirty="0"/>
              <a:t> et </a:t>
            </a:r>
            <a:r>
              <a:rPr lang="en-US" sz="1500" dirty="0" err="1"/>
              <a:t>dolore</a:t>
            </a:r>
            <a:r>
              <a:rPr lang="en-US" sz="1500" dirty="0"/>
              <a:t> magna </a:t>
            </a:r>
            <a:r>
              <a:rPr lang="en-US" sz="1500" dirty="0" err="1"/>
              <a:t>aliqua</a:t>
            </a:r>
            <a:r>
              <a:rPr lang="en-US" sz="1500" dirty="0"/>
              <a:t>. </a:t>
            </a:r>
            <a:r>
              <a:rPr lang="en-US" sz="1500" dirty="0" err="1"/>
              <a:t>Ut</a:t>
            </a:r>
            <a:r>
              <a:rPr lang="en-US" sz="1500" dirty="0"/>
              <a:t> </a:t>
            </a:r>
            <a:r>
              <a:rPr lang="en-US" sz="1500" dirty="0" err="1"/>
              <a:t>enim</a:t>
            </a:r>
            <a:r>
              <a:rPr lang="en-US" sz="1500" dirty="0"/>
              <a:t> ad minim </a:t>
            </a:r>
            <a:r>
              <a:rPr lang="en-US" sz="1500" dirty="0" err="1"/>
              <a:t>veniam</a:t>
            </a:r>
            <a:r>
              <a:rPr lang="en-US" sz="1500" dirty="0"/>
              <a:t>, </a:t>
            </a:r>
            <a:r>
              <a:rPr lang="en-US" sz="1500" dirty="0" err="1"/>
              <a:t>quis</a:t>
            </a:r>
            <a:r>
              <a:rPr lang="en-US" sz="1500" dirty="0"/>
              <a:t> </a:t>
            </a:r>
            <a:r>
              <a:rPr lang="en-US" sz="1500" dirty="0" err="1"/>
              <a:t>nostrud</a:t>
            </a:r>
            <a:r>
              <a:rPr lang="en-US" sz="1500" dirty="0"/>
              <a:t> exercitation </a:t>
            </a:r>
            <a:r>
              <a:rPr lang="en-US" sz="1500" dirty="0" err="1"/>
              <a:t>ullamco</a:t>
            </a:r>
            <a:r>
              <a:rPr lang="en-US" sz="1500" dirty="0"/>
              <a:t> </a:t>
            </a:r>
            <a:r>
              <a:rPr lang="en-US" sz="1500" dirty="0" err="1"/>
              <a:t>laboris</a:t>
            </a:r>
            <a:r>
              <a:rPr lang="en-US" sz="1500" dirty="0"/>
              <a:t> nisi </a:t>
            </a:r>
            <a:r>
              <a:rPr lang="en-US" sz="1500" dirty="0" err="1"/>
              <a:t>ut</a:t>
            </a:r>
            <a:r>
              <a:rPr lang="en-US" sz="1500" dirty="0"/>
              <a:t> </a:t>
            </a:r>
            <a:r>
              <a:rPr lang="en-US" sz="1500" dirty="0" err="1"/>
              <a:t>aliquip</a:t>
            </a:r>
            <a:r>
              <a:rPr lang="en-US" sz="1500" dirty="0"/>
              <a:t> ex </a:t>
            </a:r>
            <a:r>
              <a:rPr lang="en-US" sz="1500" dirty="0" err="1"/>
              <a:t>ea</a:t>
            </a:r>
            <a:r>
              <a:rPr lang="en-US" sz="1500" dirty="0"/>
              <a:t> </a:t>
            </a:r>
            <a:r>
              <a:rPr lang="en-US" sz="1500" dirty="0" err="1"/>
              <a:t>commodo</a:t>
            </a:r>
            <a:r>
              <a:rPr lang="en-US" sz="1500" dirty="0"/>
              <a:t> </a:t>
            </a:r>
            <a:r>
              <a:rPr lang="en-US" sz="1500" dirty="0" err="1"/>
              <a:t>consequat</a:t>
            </a:r>
            <a:r>
              <a:rPr lang="en-US" sz="1500" dirty="0"/>
              <a:t>. </a:t>
            </a:r>
            <a:r>
              <a:rPr lang="en-US" sz="1500" dirty="0" err="1"/>
              <a:t>Duis</a:t>
            </a:r>
            <a:r>
              <a:rPr lang="en-US" sz="1500" dirty="0"/>
              <a:t> </a:t>
            </a:r>
            <a:r>
              <a:rPr lang="en-US" sz="1500" dirty="0" err="1"/>
              <a:t>aute</a:t>
            </a:r>
            <a:r>
              <a:rPr lang="en-US" sz="1500" dirty="0"/>
              <a:t> </a:t>
            </a:r>
            <a:r>
              <a:rPr lang="en-US" sz="1500" dirty="0" err="1"/>
              <a:t>irure</a:t>
            </a:r>
            <a:r>
              <a:rPr lang="en-US" sz="1500" dirty="0"/>
              <a:t> dolor in </a:t>
            </a:r>
            <a:r>
              <a:rPr lang="en-US" sz="1500" dirty="0" err="1"/>
              <a:t>reprehenderit</a:t>
            </a:r>
            <a:r>
              <a:rPr lang="en-US" sz="1500" dirty="0"/>
              <a:t> in </a:t>
            </a:r>
            <a:r>
              <a:rPr lang="en-US" sz="1500" dirty="0" err="1"/>
              <a:t>voluptate</a:t>
            </a:r>
            <a:r>
              <a:rPr lang="en-US" sz="1500" dirty="0"/>
              <a:t> </a:t>
            </a:r>
            <a:r>
              <a:rPr lang="en-US" sz="1500" dirty="0" err="1"/>
              <a:t>velit</a:t>
            </a:r>
            <a:r>
              <a:rPr lang="en-US" sz="1500" dirty="0"/>
              <a:t> </a:t>
            </a:r>
            <a:r>
              <a:rPr lang="en-US" sz="1500" dirty="0" err="1"/>
              <a:t>esse</a:t>
            </a:r>
            <a:r>
              <a:rPr lang="en-US" sz="1500" dirty="0"/>
              <a:t> </a:t>
            </a:r>
            <a:r>
              <a:rPr lang="en-US" sz="1500" dirty="0" err="1"/>
              <a:t>cillum</a:t>
            </a:r>
            <a:r>
              <a:rPr lang="en-US" sz="1500" dirty="0"/>
              <a:t> </a:t>
            </a:r>
            <a:r>
              <a:rPr lang="en-US" sz="1500" dirty="0" err="1"/>
              <a:t>dolore</a:t>
            </a:r>
            <a:r>
              <a:rPr lang="en-US" sz="1500" dirty="0"/>
              <a:t> </a:t>
            </a:r>
            <a:r>
              <a:rPr lang="en-US" sz="1500" dirty="0" err="1"/>
              <a:t>eu</a:t>
            </a:r>
            <a:r>
              <a:rPr lang="en-US" sz="1500" dirty="0"/>
              <a:t> </a:t>
            </a:r>
            <a:r>
              <a:rPr lang="en-US" sz="1500" dirty="0" err="1"/>
              <a:t>fugiat</a:t>
            </a:r>
            <a:r>
              <a:rPr lang="en-US" sz="1500" dirty="0"/>
              <a:t> </a:t>
            </a:r>
            <a:r>
              <a:rPr lang="en-US" sz="1500" dirty="0" err="1"/>
              <a:t>nulla</a:t>
            </a:r>
            <a:r>
              <a:rPr lang="en-US" sz="1500" dirty="0"/>
              <a:t> </a:t>
            </a:r>
            <a:r>
              <a:rPr lang="en-US" sz="1500" dirty="0" err="1"/>
              <a:t>pariatur</a:t>
            </a:r>
            <a:r>
              <a:rPr lang="en-US" sz="1500" dirty="0"/>
              <a:t>. </a:t>
            </a:r>
            <a:r>
              <a:rPr lang="en-US" sz="1500" dirty="0" err="1"/>
              <a:t>Excepteur</a:t>
            </a:r>
            <a:r>
              <a:rPr lang="en-US" sz="1500" dirty="0"/>
              <a:t> </a:t>
            </a:r>
            <a:r>
              <a:rPr lang="en-US" sz="1500" dirty="0" err="1"/>
              <a:t>sint</a:t>
            </a:r>
            <a:r>
              <a:rPr lang="en-US" sz="1500" dirty="0"/>
              <a:t> </a:t>
            </a:r>
            <a:r>
              <a:rPr lang="en-US" sz="1500" dirty="0" err="1"/>
              <a:t>occaecat</a:t>
            </a:r>
            <a:r>
              <a:rPr lang="en-US" sz="1500" dirty="0"/>
              <a:t> </a:t>
            </a:r>
            <a:r>
              <a:rPr lang="en-US" sz="1500" dirty="0" err="1"/>
              <a:t>cupidatat</a:t>
            </a:r>
            <a:r>
              <a:rPr lang="en-US" sz="1500" dirty="0"/>
              <a:t> non </a:t>
            </a:r>
            <a:r>
              <a:rPr lang="en-US" sz="1500" dirty="0" err="1"/>
              <a:t>proident</a:t>
            </a:r>
            <a:r>
              <a:rPr lang="en-US" sz="1500" dirty="0"/>
              <a:t>, </a:t>
            </a:r>
            <a:r>
              <a:rPr lang="en-US" sz="1500" dirty="0" err="1"/>
              <a:t>sunt</a:t>
            </a:r>
            <a:r>
              <a:rPr lang="en-US" sz="1500" dirty="0"/>
              <a:t> in culpa qui </a:t>
            </a:r>
            <a:r>
              <a:rPr lang="en-US" sz="1500" dirty="0" err="1"/>
              <a:t>officia</a:t>
            </a:r>
            <a:r>
              <a:rPr lang="en-US" sz="1500" dirty="0"/>
              <a:t> </a:t>
            </a:r>
            <a:r>
              <a:rPr lang="en-US" sz="1500" dirty="0" err="1"/>
              <a:t>deserunt</a:t>
            </a:r>
            <a:r>
              <a:rPr lang="en-US" sz="1500" dirty="0"/>
              <a:t> </a:t>
            </a:r>
            <a:r>
              <a:rPr lang="en-US" sz="1500" dirty="0" err="1"/>
              <a:t>mollit</a:t>
            </a:r>
            <a:r>
              <a:rPr lang="en-US" sz="1500" dirty="0"/>
              <a:t> </a:t>
            </a:r>
            <a:r>
              <a:rPr lang="en-US" sz="1500" dirty="0" err="1"/>
              <a:t>anim</a:t>
            </a:r>
            <a:r>
              <a:rPr lang="en-US" sz="1500" dirty="0"/>
              <a:t> id </a:t>
            </a:r>
            <a:r>
              <a:rPr lang="en-US" sz="1500" dirty="0" err="1"/>
              <a:t>est</a:t>
            </a:r>
            <a:r>
              <a:rPr lang="en-US" sz="1500" dirty="0"/>
              <a:t> </a:t>
            </a:r>
            <a:r>
              <a:rPr lang="en-US" sz="1500" dirty="0" err="1"/>
              <a:t>laborum</a:t>
            </a:r>
            <a:r>
              <a:rPr lang="en-US" sz="1500" dirty="0"/>
              <a:t>.</a:t>
            </a:r>
          </a:p>
          <a:p>
            <a:r>
              <a:rPr lang="en-US" sz="1500" dirty="0" err="1"/>
              <a:t>Lorem</a:t>
            </a:r>
            <a:r>
              <a:rPr lang="en-US" sz="1500" dirty="0"/>
              <a:t> </a:t>
            </a:r>
            <a:r>
              <a:rPr lang="en-US" sz="1500" dirty="0" err="1"/>
              <a:t>ipsum</a:t>
            </a:r>
            <a:r>
              <a:rPr lang="en-US" sz="1500" dirty="0"/>
              <a:t> dolor sit </a:t>
            </a:r>
            <a:r>
              <a:rPr lang="en-US" sz="1500" dirty="0" err="1"/>
              <a:t>amet</a:t>
            </a:r>
            <a:r>
              <a:rPr lang="en-US" sz="1500" dirty="0"/>
              <a:t>, </a:t>
            </a:r>
            <a:r>
              <a:rPr lang="en-US" sz="1500" dirty="0" err="1"/>
              <a:t>consectetur</a:t>
            </a:r>
            <a:r>
              <a:rPr lang="en-US" sz="1500" dirty="0"/>
              <a:t> </a:t>
            </a:r>
            <a:r>
              <a:rPr lang="en-US" sz="1500" dirty="0" err="1"/>
              <a:t>adipisici</a:t>
            </a:r>
            <a:r>
              <a:rPr lang="en-US" sz="1500" dirty="0"/>
              <a:t> </a:t>
            </a:r>
            <a:r>
              <a:rPr lang="en-US" sz="1500" dirty="0" err="1"/>
              <a:t>elit</a:t>
            </a:r>
            <a:r>
              <a:rPr lang="en-US" sz="1500" dirty="0"/>
              <a:t>, </a:t>
            </a:r>
            <a:r>
              <a:rPr lang="en-US" sz="1500" dirty="0" err="1"/>
              <a:t>sed</a:t>
            </a:r>
            <a:r>
              <a:rPr lang="en-US" sz="1500" dirty="0"/>
              <a:t> do </a:t>
            </a:r>
            <a:r>
              <a:rPr lang="en-US" sz="1500" dirty="0" err="1"/>
              <a:t>eiusmod</a:t>
            </a:r>
            <a:r>
              <a:rPr lang="en-US" sz="1500" dirty="0"/>
              <a:t> </a:t>
            </a:r>
            <a:r>
              <a:rPr lang="en-US" sz="1500" dirty="0" err="1"/>
              <a:t>tempor</a:t>
            </a:r>
            <a:r>
              <a:rPr lang="en-US" sz="1500" dirty="0"/>
              <a:t> </a:t>
            </a:r>
            <a:r>
              <a:rPr lang="en-US" sz="1500" dirty="0" err="1"/>
              <a:t>incididunt</a:t>
            </a:r>
            <a:r>
              <a:rPr lang="en-US" sz="1500" dirty="0"/>
              <a:t> </a:t>
            </a:r>
            <a:r>
              <a:rPr lang="en-US" sz="1500" dirty="0" err="1"/>
              <a:t>ut</a:t>
            </a:r>
            <a:r>
              <a:rPr lang="en-US" sz="1500" dirty="0"/>
              <a:t> </a:t>
            </a:r>
            <a:r>
              <a:rPr lang="en-US" sz="1500" dirty="0" err="1"/>
              <a:t>labore</a:t>
            </a:r>
            <a:r>
              <a:rPr lang="en-US" sz="1500" dirty="0"/>
              <a:t> et </a:t>
            </a:r>
            <a:r>
              <a:rPr lang="en-US" sz="1500" dirty="0" err="1"/>
              <a:t>dolore</a:t>
            </a:r>
            <a:r>
              <a:rPr lang="en-US" sz="1500" dirty="0"/>
              <a:t> magna </a:t>
            </a:r>
            <a:r>
              <a:rPr lang="en-US" sz="1500" dirty="0" err="1"/>
              <a:t>aliqua</a:t>
            </a:r>
            <a:r>
              <a:rPr lang="en-US" sz="1500" dirty="0"/>
              <a:t>. </a:t>
            </a:r>
            <a:r>
              <a:rPr lang="en-US" sz="1500" dirty="0" err="1"/>
              <a:t>Ut</a:t>
            </a:r>
            <a:r>
              <a:rPr lang="en-US" sz="1500" dirty="0"/>
              <a:t> </a:t>
            </a:r>
            <a:r>
              <a:rPr lang="en-US" sz="1500" dirty="0" err="1"/>
              <a:t>enim</a:t>
            </a:r>
            <a:r>
              <a:rPr lang="en-US" sz="1500" dirty="0"/>
              <a:t> ad minim </a:t>
            </a:r>
            <a:r>
              <a:rPr lang="en-US" sz="1500" dirty="0" err="1"/>
              <a:t>veniam</a:t>
            </a:r>
            <a:r>
              <a:rPr lang="en-US" sz="1500" dirty="0"/>
              <a:t>, </a:t>
            </a:r>
            <a:r>
              <a:rPr lang="en-US" sz="1500" dirty="0" err="1"/>
              <a:t>quis</a:t>
            </a:r>
            <a:r>
              <a:rPr lang="en-US" sz="1500" dirty="0"/>
              <a:t> </a:t>
            </a:r>
            <a:r>
              <a:rPr lang="en-US" sz="1500" dirty="0" err="1"/>
              <a:t>nostrud</a:t>
            </a:r>
            <a:r>
              <a:rPr lang="en-US" sz="1500" dirty="0"/>
              <a:t> exercitation </a:t>
            </a:r>
            <a:r>
              <a:rPr lang="en-US" sz="1500" dirty="0" err="1"/>
              <a:t>ullamco</a:t>
            </a:r>
            <a:r>
              <a:rPr lang="en-US" sz="1500" dirty="0"/>
              <a:t> </a:t>
            </a:r>
            <a:r>
              <a:rPr lang="en-US" sz="1500" dirty="0" err="1"/>
              <a:t>laboris</a:t>
            </a:r>
            <a:r>
              <a:rPr lang="en-US" sz="1500" dirty="0"/>
              <a:t> nisi </a:t>
            </a:r>
            <a:r>
              <a:rPr lang="en-US" sz="1500" dirty="0" err="1"/>
              <a:t>ut</a:t>
            </a:r>
            <a:r>
              <a:rPr lang="en-US" sz="1500" dirty="0"/>
              <a:t> </a:t>
            </a:r>
            <a:r>
              <a:rPr lang="en-US" sz="1500" dirty="0" err="1"/>
              <a:t>aliquip</a:t>
            </a:r>
            <a:r>
              <a:rPr lang="en-US" sz="1500" dirty="0"/>
              <a:t> ex </a:t>
            </a:r>
            <a:r>
              <a:rPr lang="en-US" sz="1500" dirty="0" err="1"/>
              <a:t>ea</a:t>
            </a:r>
            <a:r>
              <a:rPr lang="en-US" sz="1500" dirty="0"/>
              <a:t> </a:t>
            </a:r>
            <a:r>
              <a:rPr lang="en-US" sz="1500" dirty="0" err="1"/>
              <a:t>commodo</a:t>
            </a:r>
            <a:r>
              <a:rPr lang="en-US" sz="1500" dirty="0"/>
              <a:t> </a:t>
            </a:r>
            <a:r>
              <a:rPr lang="en-US" sz="1500" dirty="0" err="1"/>
              <a:t>consequat</a:t>
            </a:r>
            <a:r>
              <a:rPr lang="en-US" sz="1500" dirty="0"/>
              <a:t>. </a:t>
            </a:r>
            <a:r>
              <a:rPr lang="en-US" sz="1500" dirty="0" err="1"/>
              <a:t>Duis</a:t>
            </a:r>
            <a:r>
              <a:rPr lang="en-US" sz="1500" dirty="0"/>
              <a:t> </a:t>
            </a:r>
            <a:r>
              <a:rPr lang="en-US" sz="1500" dirty="0" err="1"/>
              <a:t>aute</a:t>
            </a:r>
            <a:r>
              <a:rPr lang="en-US" sz="1500" dirty="0"/>
              <a:t> </a:t>
            </a:r>
            <a:r>
              <a:rPr lang="en-US" sz="1500" dirty="0" err="1"/>
              <a:t>irure</a:t>
            </a:r>
            <a:r>
              <a:rPr lang="en-US" sz="1500" dirty="0"/>
              <a:t> dolor in </a:t>
            </a:r>
            <a:r>
              <a:rPr lang="en-US" sz="1500" dirty="0" err="1"/>
              <a:t>reprehenderit</a:t>
            </a:r>
            <a:r>
              <a:rPr lang="en-US" sz="1500" dirty="0"/>
              <a:t> in </a:t>
            </a:r>
            <a:r>
              <a:rPr lang="en-US" sz="1500" dirty="0" err="1"/>
              <a:t>voluptate</a:t>
            </a:r>
            <a:r>
              <a:rPr lang="en-US" sz="1500" dirty="0"/>
              <a:t> </a:t>
            </a:r>
            <a:r>
              <a:rPr lang="en-US" sz="1500" dirty="0" err="1"/>
              <a:t>velit</a:t>
            </a:r>
            <a:r>
              <a:rPr lang="en-US" sz="1500" dirty="0"/>
              <a:t> </a:t>
            </a:r>
            <a:r>
              <a:rPr lang="en-US" sz="1500" dirty="0" err="1"/>
              <a:t>esse</a:t>
            </a:r>
            <a:r>
              <a:rPr lang="en-US" sz="1500" dirty="0"/>
              <a:t> </a:t>
            </a:r>
            <a:r>
              <a:rPr lang="en-US" sz="1500" dirty="0" err="1"/>
              <a:t>cillum</a:t>
            </a:r>
            <a:r>
              <a:rPr lang="en-US" sz="1500" dirty="0"/>
              <a:t> </a:t>
            </a:r>
            <a:r>
              <a:rPr lang="en-US" sz="1500" dirty="0" err="1"/>
              <a:t>dolore</a:t>
            </a:r>
            <a:r>
              <a:rPr lang="en-US" sz="1500" dirty="0"/>
              <a:t> </a:t>
            </a:r>
            <a:r>
              <a:rPr lang="en-US" sz="1500" dirty="0" err="1"/>
              <a:t>eu</a:t>
            </a:r>
            <a:r>
              <a:rPr lang="en-US" sz="1500" dirty="0"/>
              <a:t> </a:t>
            </a:r>
            <a:r>
              <a:rPr lang="en-US" sz="1500" dirty="0" err="1"/>
              <a:t>fugiat</a:t>
            </a:r>
            <a:r>
              <a:rPr lang="en-US" sz="1500" dirty="0"/>
              <a:t> </a:t>
            </a:r>
            <a:r>
              <a:rPr lang="en-US" sz="1500" dirty="0" err="1"/>
              <a:t>nulla</a:t>
            </a:r>
            <a:r>
              <a:rPr lang="en-US" sz="1500" dirty="0"/>
              <a:t> </a:t>
            </a:r>
            <a:r>
              <a:rPr lang="en-US" sz="1500" dirty="0" err="1"/>
              <a:t>pariatur</a:t>
            </a:r>
            <a:r>
              <a:rPr lang="en-US" sz="1500" dirty="0"/>
              <a:t>. </a:t>
            </a:r>
            <a:r>
              <a:rPr lang="en-US" sz="1500" dirty="0" err="1"/>
              <a:t>Excepteur</a:t>
            </a:r>
            <a:r>
              <a:rPr lang="en-US" sz="1500" dirty="0"/>
              <a:t> </a:t>
            </a:r>
            <a:r>
              <a:rPr lang="en-US" sz="1500" dirty="0" err="1"/>
              <a:t>sint</a:t>
            </a:r>
            <a:r>
              <a:rPr lang="en-US" sz="1500" dirty="0"/>
              <a:t> </a:t>
            </a:r>
            <a:r>
              <a:rPr lang="en-US" sz="1500" dirty="0" err="1"/>
              <a:t>occaecat</a:t>
            </a:r>
            <a:r>
              <a:rPr lang="en-US" sz="1500" dirty="0"/>
              <a:t> </a:t>
            </a:r>
            <a:r>
              <a:rPr lang="en-US" sz="1500" dirty="0" err="1"/>
              <a:t>cupidatat</a:t>
            </a:r>
            <a:r>
              <a:rPr lang="en-US" sz="1500" dirty="0"/>
              <a:t> non </a:t>
            </a:r>
            <a:r>
              <a:rPr lang="en-US" sz="1500" dirty="0" err="1"/>
              <a:t>proident</a:t>
            </a:r>
            <a:r>
              <a:rPr lang="en-US" sz="1500" dirty="0"/>
              <a:t>, </a:t>
            </a:r>
            <a:r>
              <a:rPr lang="en-US" sz="1500" dirty="0" err="1"/>
              <a:t>sunt</a:t>
            </a:r>
            <a:r>
              <a:rPr lang="en-US" sz="1500" dirty="0"/>
              <a:t> in culpa qui </a:t>
            </a:r>
            <a:r>
              <a:rPr lang="en-US" sz="1500" dirty="0" err="1"/>
              <a:t>officia</a:t>
            </a:r>
            <a:r>
              <a:rPr lang="en-US" sz="1500" dirty="0"/>
              <a:t> </a:t>
            </a:r>
            <a:r>
              <a:rPr lang="en-US" sz="1500" dirty="0" err="1"/>
              <a:t>deserunt</a:t>
            </a:r>
            <a:r>
              <a:rPr lang="en-US" sz="1500" dirty="0"/>
              <a:t> </a:t>
            </a:r>
            <a:r>
              <a:rPr lang="en-US" sz="1500" dirty="0" err="1"/>
              <a:t>mollit</a:t>
            </a:r>
            <a:r>
              <a:rPr lang="en-US" sz="1500" dirty="0"/>
              <a:t> </a:t>
            </a:r>
            <a:r>
              <a:rPr lang="en-US" sz="1500" dirty="0" err="1"/>
              <a:t>anim</a:t>
            </a:r>
            <a:r>
              <a:rPr lang="en-US" sz="1500" dirty="0"/>
              <a:t> id </a:t>
            </a:r>
            <a:r>
              <a:rPr lang="en-US" sz="1500" dirty="0" err="1"/>
              <a:t>est</a:t>
            </a:r>
            <a:r>
              <a:rPr lang="en-US" sz="1500" dirty="0"/>
              <a:t> </a:t>
            </a:r>
            <a:r>
              <a:rPr lang="en-US" sz="1500" dirty="0" err="1"/>
              <a:t>laborum</a:t>
            </a:r>
            <a:r>
              <a:rPr lang="en-US" sz="1500" dirty="0"/>
              <a:t>.</a:t>
            </a:r>
          </a:p>
        </p:txBody>
      </p:sp>
    </p:spTree>
    <p:extLst>
      <p:ext uri="{BB962C8B-B14F-4D97-AF65-F5344CB8AC3E}">
        <p14:creationId xmlns:p14="http://schemas.microsoft.com/office/powerpoint/2010/main" val="1303455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6"/>
            <a:ext cx="8543925"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81038" y="1825625"/>
            <a:ext cx="8543925"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1038" y="6356351"/>
            <a:ext cx="2228850" cy="365125"/>
          </a:xfrm>
          <a:prstGeom prst="rect">
            <a:avLst/>
          </a:prstGeom>
        </p:spPr>
        <p:txBody>
          <a:bodyPr/>
          <a:lstStyle/>
          <a:p>
            <a:fld id="{F277827E-2195-E540-951A-542991277C32}" type="datetimeFigureOut">
              <a:rPr lang="en-US" smtClean="0"/>
              <a:t>4/24/2024</a:t>
            </a:fld>
            <a:endParaRPr lang="en-US"/>
          </a:p>
        </p:txBody>
      </p:sp>
      <p:sp>
        <p:nvSpPr>
          <p:cNvPr id="5" name="Footer Placeholder 4"/>
          <p:cNvSpPr>
            <a:spLocks noGrp="1"/>
          </p:cNvSpPr>
          <p:nvPr>
            <p:ph type="ftr" sz="quarter" idx="11"/>
          </p:nvPr>
        </p:nvSpPr>
        <p:spPr>
          <a:xfrm>
            <a:off x="3281363" y="6356351"/>
            <a:ext cx="334327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96113" y="6356351"/>
            <a:ext cx="2228850" cy="365125"/>
          </a:xfrm>
          <a:prstGeom prst="rect">
            <a:avLst/>
          </a:prstGeom>
        </p:spPr>
        <p:txBody>
          <a:bodyPr/>
          <a:lstStyle/>
          <a:p>
            <a:fld id="{33130D29-5A28-C64C-8F2C-1D0D6E1C6FA2}" type="slidenum">
              <a:rPr lang="en-US" smtClean="0"/>
              <a:t>‹#›</a:t>
            </a:fld>
            <a:endParaRPr lang="en-US"/>
          </a:p>
        </p:txBody>
      </p:sp>
    </p:spTree>
    <p:extLst>
      <p:ext uri="{BB962C8B-B14F-4D97-AF65-F5344CB8AC3E}">
        <p14:creationId xmlns:p14="http://schemas.microsoft.com/office/powerpoint/2010/main" val="2145174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7" y="365125"/>
            <a:ext cx="6284119"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1038" y="6356351"/>
            <a:ext cx="2228850" cy="365125"/>
          </a:xfrm>
          <a:prstGeom prst="rect">
            <a:avLst/>
          </a:prstGeom>
        </p:spPr>
        <p:txBody>
          <a:bodyPr/>
          <a:lstStyle/>
          <a:p>
            <a:fld id="{F277827E-2195-E540-951A-542991277C32}" type="datetimeFigureOut">
              <a:rPr lang="en-US" smtClean="0"/>
              <a:t>4/24/2024</a:t>
            </a:fld>
            <a:endParaRPr lang="en-US"/>
          </a:p>
        </p:txBody>
      </p:sp>
      <p:sp>
        <p:nvSpPr>
          <p:cNvPr id="5" name="Footer Placeholder 4"/>
          <p:cNvSpPr>
            <a:spLocks noGrp="1"/>
          </p:cNvSpPr>
          <p:nvPr>
            <p:ph type="ftr" sz="quarter" idx="11"/>
          </p:nvPr>
        </p:nvSpPr>
        <p:spPr>
          <a:xfrm>
            <a:off x="3281363" y="6356351"/>
            <a:ext cx="334327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96113" y="6356351"/>
            <a:ext cx="2228850" cy="365125"/>
          </a:xfrm>
          <a:prstGeom prst="rect">
            <a:avLst/>
          </a:prstGeom>
        </p:spPr>
        <p:txBody>
          <a:bodyPr/>
          <a:lstStyle/>
          <a:p>
            <a:fld id="{33130D29-5A28-C64C-8F2C-1D0D6E1C6FA2}" type="slidenum">
              <a:rPr lang="en-US" smtClean="0"/>
              <a:t>‹#›</a:t>
            </a:fld>
            <a:endParaRPr lang="en-US"/>
          </a:p>
        </p:txBody>
      </p:sp>
    </p:spTree>
    <p:extLst>
      <p:ext uri="{BB962C8B-B14F-4D97-AF65-F5344CB8AC3E}">
        <p14:creationId xmlns:p14="http://schemas.microsoft.com/office/powerpoint/2010/main" val="468703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Τίτλος και κουκκίδες">
    <p:spTree>
      <p:nvGrpSpPr>
        <p:cNvPr id="1" name=""/>
        <p:cNvGrpSpPr/>
        <p:nvPr/>
      </p:nvGrpSpPr>
      <p:grpSpPr>
        <a:xfrm>
          <a:off x="0" y="0"/>
          <a:ext cx="0" cy="0"/>
          <a:chOff x="0" y="0"/>
          <a:chExt cx="0" cy="0"/>
        </a:xfrm>
      </p:grpSpPr>
      <p:sp>
        <p:nvSpPr>
          <p:cNvPr id="56" name="Shape 56"/>
          <p:cNvSpPr>
            <a:spLocks noGrp="1"/>
          </p:cNvSpPr>
          <p:nvPr>
            <p:ph type="title"/>
          </p:nvPr>
        </p:nvSpPr>
        <p:spPr>
          <a:xfrm>
            <a:off x="686197" y="476250"/>
            <a:ext cx="8533606" cy="1143000"/>
          </a:xfrm>
          <a:prstGeom prst="rect">
            <a:avLst/>
          </a:prstGeom>
        </p:spPr>
        <p:txBody>
          <a:bodyPr lIns="40234" tIns="20117" rIns="40234" bIns="20117"/>
          <a:lstStyle/>
          <a:p>
            <a:r>
              <a:t>Κείμενο τίτλου</a:t>
            </a:r>
          </a:p>
        </p:txBody>
      </p:sp>
      <p:sp>
        <p:nvSpPr>
          <p:cNvPr id="57" name="Shape 57"/>
          <p:cNvSpPr>
            <a:spLocks noGrp="1"/>
          </p:cNvSpPr>
          <p:nvPr>
            <p:ph type="body" idx="1"/>
          </p:nvPr>
        </p:nvSpPr>
        <p:spPr>
          <a:xfrm>
            <a:off x="686197" y="1619250"/>
            <a:ext cx="8533606" cy="4603750"/>
          </a:xfrm>
          <a:prstGeom prst="rect">
            <a:avLst/>
          </a:prstGeom>
        </p:spPr>
        <p:txBody>
          <a:bodyPr lIns="40234" tIns="20117" rIns="40234" bIns="20117"/>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58" name="Shape 58"/>
          <p:cNvSpPr>
            <a:spLocks noGrp="1"/>
          </p:cNvSpPr>
          <p:nvPr>
            <p:ph type="sldNum" sz="quarter" idx="2"/>
          </p:nvPr>
        </p:nvSpPr>
        <p:spPr>
          <a:xfrm>
            <a:off x="4858356" y="6540500"/>
            <a:ext cx="184128" cy="234950"/>
          </a:xfrm>
          <a:prstGeom prst="rect">
            <a:avLst/>
          </a:prstGeom>
        </p:spPr>
        <p:txBody>
          <a:bodyPr lIns="40234" tIns="20117" rIns="40234" bIns="20117"/>
          <a:lstStyle/>
          <a:p>
            <a:fld id="{86CB4B4D-7CA3-9044-876B-883B54F8677D}" type="slidenum">
              <a:t>‹#›</a:t>
            </a:fld>
            <a:endParaRPr/>
          </a:p>
        </p:txBody>
      </p:sp>
    </p:spTree>
    <p:extLst>
      <p:ext uri="{BB962C8B-B14F-4D97-AF65-F5344CB8AC3E}">
        <p14:creationId xmlns:p14="http://schemas.microsoft.com/office/powerpoint/2010/main" val="116252834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4365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6"/>
            <a:ext cx="8543925" cy="1325563"/>
          </a:xfrm>
          <a:prstGeom prst="rect">
            <a:avLst/>
          </a:prstGeom>
        </p:spPr>
        <p:txBody>
          <a:bodyPr/>
          <a:lstStyle/>
          <a:p>
            <a:r>
              <a:rPr lang="el-GR"/>
              <a:t>Click to edit Master title style</a:t>
            </a:r>
            <a:endParaRPr lang="en-US"/>
          </a:p>
        </p:txBody>
      </p:sp>
      <p:sp>
        <p:nvSpPr>
          <p:cNvPr id="3" name="Content Placeholder 2"/>
          <p:cNvSpPr>
            <a:spLocks noGrp="1"/>
          </p:cNvSpPr>
          <p:nvPr>
            <p:ph idx="1"/>
          </p:nvPr>
        </p:nvSpPr>
        <p:spPr>
          <a:xfrm>
            <a:off x="681038" y="1825625"/>
            <a:ext cx="8543925" cy="4351338"/>
          </a:xfrm>
          <a:prstGeom prst="rect">
            <a:avLst/>
          </a:prstGeom>
        </p:spPr>
        <p:txBody>
          <a:body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4" name="Date Placeholder 3"/>
          <p:cNvSpPr>
            <a:spLocks noGrp="1"/>
          </p:cNvSpPr>
          <p:nvPr>
            <p:ph type="dt" sz="half" idx="10"/>
          </p:nvPr>
        </p:nvSpPr>
        <p:spPr>
          <a:xfrm>
            <a:off x="681038" y="6356351"/>
            <a:ext cx="2228850" cy="365125"/>
          </a:xfrm>
          <a:prstGeom prst="rect">
            <a:avLst/>
          </a:prstGeom>
        </p:spPr>
        <p:txBody>
          <a:bodyPr/>
          <a:lstStyle/>
          <a:p>
            <a:fld id="{6FAAF431-68B4-1B41-860C-084325175BC7}" type="datetimeFigureOut">
              <a:rPr lang="en-US" smtClean="0"/>
              <a:t>4/24/2024</a:t>
            </a:fld>
            <a:endParaRPr lang="en-US"/>
          </a:p>
        </p:txBody>
      </p:sp>
      <p:sp>
        <p:nvSpPr>
          <p:cNvPr id="5" name="Footer Placeholder 4"/>
          <p:cNvSpPr>
            <a:spLocks noGrp="1"/>
          </p:cNvSpPr>
          <p:nvPr>
            <p:ph type="ftr" sz="quarter" idx="11"/>
          </p:nvPr>
        </p:nvSpPr>
        <p:spPr>
          <a:xfrm>
            <a:off x="3281363" y="6356351"/>
            <a:ext cx="334327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96113" y="6356351"/>
            <a:ext cx="2228850" cy="365125"/>
          </a:xfrm>
          <a:prstGeom prst="rect">
            <a:avLst/>
          </a:prstGeom>
        </p:spPr>
        <p:txBody>
          <a:bodyPr/>
          <a:lstStyle/>
          <a:p>
            <a:fld id="{0F7C5E86-7ED6-2244-9F12-5C3FC3AA017F}" type="slidenum">
              <a:rPr lang="en-US" smtClean="0"/>
              <a:t>‹#›</a:t>
            </a:fld>
            <a:endParaRPr lang="en-US"/>
          </a:p>
        </p:txBody>
      </p:sp>
    </p:spTree>
    <p:extLst>
      <p:ext uri="{BB962C8B-B14F-4D97-AF65-F5344CB8AC3E}">
        <p14:creationId xmlns:p14="http://schemas.microsoft.com/office/powerpoint/2010/main" val="1176911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a:prstGeom prst="rect">
            <a:avLst/>
          </a:prstGeom>
        </p:spPr>
        <p:txBody>
          <a:bodyPr anchor="b"/>
          <a:lstStyle>
            <a:lvl1pPr>
              <a:defRPr sz="6000"/>
            </a:lvl1pPr>
          </a:lstStyle>
          <a:p>
            <a:r>
              <a:rPr lang="el-GR"/>
              <a:t>Click to edit Master title style</a:t>
            </a:r>
            <a:endParaRPr lang="en-US"/>
          </a:p>
        </p:txBody>
      </p:sp>
      <p:sp>
        <p:nvSpPr>
          <p:cNvPr id="3" name="Text Placeholder 2"/>
          <p:cNvSpPr>
            <a:spLocks noGrp="1"/>
          </p:cNvSpPr>
          <p:nvPr>
            <p:ph type="body" idx="1"/>
          </p:nvPr>
        </p:nvSpPr>
        <p:spPr>
          <a:xfrm>
            <a:off x="675878" y="4589464"/>
            <a:ext cx="8543925"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Click to edit Master text styles</a:t>
            </a:r>
          </a:p>
        </p:txBody>
      </p:sp>
      <p:sp>
        <p:nvSpPr>
          <p:cNvPr id="4" name="Date Placeholder 3"/>
          <p:cNvSpPr>
            <a:spLocks noGrp="1"/>
          </p:cNvSpPr>
          <p:nvPr>
            <p:ph type="dt" sz="half" idx="10"/>
          </p:nvPr>
        </p:nvSpPr>
        <p:spPr>
          <a:xfrm>
            <a:off x="681038" y="6356351"/>
            <a:ext cx="2228850" cy="365125"/>
          </a:xfrm>
          <a:prstGeom prst="rect">
            <a:avLst/>
          </a:prstGeom>
        </p:spPr>
        <p:txBody>
          <a:bodyPr/>
          <a:lstStyle/>
          <a:p>
            <a:fld id="{6FAAF431-68B4-1B41-860C-084325175BC7}" type="datetimeFigureOut">
              <a:rPr lang="en-US" smtClean="0"/>
              <a:t>4/24/2024</a:t>
            </a:fld>
            <a:endParaRPr lang="en-US"/>
          </a:p>
        </p:txBody>
      </p:sp>
      <p:sp>
        <p:nvSpPr>
          <p:cNvPr id="5" name="Footer Placeholder 4"/>
          <p:cNvSpPr>
            <a:spLocks noGrp="1"/>
          </p:cNvSpPr>
          <p:nvPr>
            <p:ph type="ftr" sz="quarter" idx="11"/>
          </p:nvPr>
        </p:nvSpPr>
        <p:spPr>
          <a:xfrm>
            <a:off x="3281363" y="6356351"/>
            <a:ext cx="334327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96113" y="6356351"/>
            <a:ext cx="2228850" cy="365125"/>
          </a:xfrm>
          <a:prstGeom prst="rect">
            <a:avLst/>
          </a:prstGeom>
        </p:spPr>
        <p:txBody>
          <a:bodyPr/>
          <a:lstStyle/>
          <a:p>
            <a:fld id="{0F7C5E86-7ED6-2244-9F12-5C3FC3AA017F}" type="slidenum">
              <a:rPr lang="en-US" smtClean="0"/>
              <a:t>‹#›</a:t>
            </a:fld>
            <a:endParaRPr lang="en-US"/>
          </a:p>
        </p:txBody>
      </p:sp>
    </p:spTree>
    <p:extLst>
      <p:ext uri="{BB962C8B-B14F-4D97-AF65-F5344CB8AC3E}">
        <p14:creationId xmlns:p14="http://schemas.microsoft.com/office/powerpoint/2010/main" val="638422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6"/>
            <a:ext cx="8543925" cy="1325563"/>
          </a:xfrm>
          <a:prstGeom prst="rect">
            <a:avLst/>
          </a:prstGeom>
        </p:spPr>
        <p:txBody>
          <a:bodyPr/>
          <a:lstStyle/>
          <a:p>
            <a:r>
              <a:rPr lang="el-GR"/>
              <a:t>Click to edit Master title style</a:t>
            </a:r>
            <a:endParaRPr lang="en-US"/>
          </a:p>
        </p:txBody>
      </p:sp>
      <p:sp>
        <p:nvSpPr>
          <p:cNvPr id="3" name="Content Placeholder 2"/>
          <p:cNvSpPr>
            <a:spLocks noGrp="1"/>
          </p:cNvSpPr>
          <p:nvPr>
            <p:ph sz="half" idx="1"/>
          </p:nvPr>
        </p:nvSpPr>
        <p:spPr>
          <a:xfrm>
            <a:off x="681038" y="1825625"/>
            <a:ext cx="4210050" cy="4351338"/>
          </a:xfrm>
          <a:prstGeom prst="rect">
            <a:avLst/>
          </a:prstGeom>
        </p:spPr>
        <p:txBody>
          <a:body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4" name="Content Placeholder 3"/>
          <p:cNvSpPr>
            <a:spLocks noGrp="1"/>
          </p:cNvSpPr>
          <p:nvPr>
            <p:ph sz="half" idx="2"/>
          </p:nvPr>
        </p:nvSpPr>
        <p:spPr>
          <a:xfrm>
            <a:off x="5014913" y="1825625"/>
            <a:ext cx="4210050" cy="4351338"/>
          </a:xfrm>
          <a:prstGeom prst="rect">
            <a:avLst/>
          </a:prstGeom>
        </p:spPr>
        <p:txBody>
          <a:body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5" name="Date Placeholder 4"/>
          <p:cNvSpPr>
            <a:spLocks noGrp="1"/>
          </p:cNvSpPr>
          <p:nvPr>
            <p:ph type="dt" sz="half" idx="10"/>
          </p:nvPr>
        </p:nvSpPr>
        <p:spPr>
          <a:xfrm>
            <a:off x="681038" y="6356351"/>
            <a:ext cx="2228850" cy="365125"/>
          </a:xfrm>
          <a:prstGeom prst="rect">
            <a:avLst/>
          </a:prstGeom>
        </p:spPr>
        <p:txBody>
          <a:bodyPr/>
          <a:lstStyle/>
          <a:p>
            <a:fld id="{6FAAF431-68B4-1B41-860C-084325175BC7}" type="datetimeFigureOut">
              <a:rPr lang="en-US" smtClean="0"/>
              <a:t>4/24/2024</a:t>
            </a:fld>
            <a:endParaRPr lang="en-US"/>
          </a:p>
        </p:txBody>
      </p:sp>
      <p:sp>
        <p:nvSpPr>
          <p:cNvPr id="6" name="Footer Placeholder 5"/>
          <p:cNvSpPr>
            <a:spLocks noGrp="1"/>
          </p:cNvSpPr>
          <p:nvPr>
            <p:ph type="ftr" sz="quarter" idx="11"/>
          </p:nvPr>
        </p:nvSpPr>
        <p:spPr>
          <a:xfrm>
            <a:off x="3281363" y="6356351"/>
            <a:ext cx="334327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996113" y="6356351"/>
            <a:ext cx="2228850" cy="365125"/>
          </a:xfrm>
          <a:prstGeom prst="rect">
            <a:avLst/>
          </a:prstGeom>
        </p:spPr>
        <p:txBody>
          <a:bodyPr/>
          <a:lstStyle/>
          <a:p>
            <a:fld id="{0F7C5E86-7ED6-2244-9F12-5C3FC3AA017F}" type="slidenum">
              <a:rPr lang="en-US" smtClean="0"/>
              <a:t>‹#›</a:t>
            </a:fld>
            <a:endParaRPr lang="en-US"/>
          </a:p>
        </p:txBody>
      </p:sp>
    </p:spTree>
    <p:extLst>
      <p:ext uri="{BB962C8B-B14F-4D97-AF65-F5344CB8AC3E}">
        <p14:creationId xmlns:p14="http://schemas.microsoft.com/office/powerpoint/2010/main" val="1943327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a:prstGeom prst="rect">
            <a:avLst/>
          </a:prstGeom>
        </p:spPr>
        <p:txBody>
          <a:bodyPr/>
          <a:lstStyle/>
          <a:p>
            <a:r>
              <a:rPr lang="el-GR"/>
              <a:t>Click to edit Master title style</a:t>
            </a:r>
            <a:endParaRPr lang="en-US"/>
          </a:p>
        </p:txBody>
      </p:sp>
      <p:sp>
        <p:nvSpPr>
          <p:cNvPr id="3" name="Text Placeholder 2"/>
          <p:cNvSpPr>
            <a:spLocks noGrp="1"/>
          </p:cNvSpPr>
          <p:nvPr>
            <p:ph type="body" idx="1"/>
          </p:nvPr>
        </p:nvSpPr>
        <p:spPr>
          <a:xfrm>
            <a:off x="682328" y="1681163"/>
            <a:ext cx="4190702"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Click to edit Master text styles</a:t>
            </a:r>
          </a:p>
        </p:txBody>
      </p:sp>
      <p:sp>
        <p:nvSpPr>
          <p:cNvPr id="4" name="Content Placeholder 3"/>
          <p:cNvSpPr>
            <a:spLocks noGrp="1"/>
          </p:cNvSpPr>
          <p:nvPr>
            <p:ph sz="half" idx="2"/>
          </p:nvPr>
        </p:nvSpPr>
        <p:spPr>
          <a:xfrm>
            <a:off x="682328" y="2505075"/>
            <a:ext cx="4190702" cy="3684588"/>
          </a:xfrm>
          <a:prstGeom prst="rect">
            <a:avLst/>
          </a:prstGeom>
        </p:spPr>
        <p:txBody>
          <a:body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5" name="Text Placeholder 4"/>
          <p:cNvSpPr>
            <a:spLocks noGrp="1"/>
          </p:cNvSpPr>
          <p:nvPr>
            <p:ph type="body" sz="quarter" idx="3"/>
          </p:nvPr>
        </p:nvSpPr>
        <p:spPr>
          <a:xfrm>
            <a:off x="5014913" y="1681163"/>
            <a:ext cx="4211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Click to edit Master text styles</a:t>
            </a:r>
          </a:p>
        </p:txBody>
      </p:sp>
      <p:sp>
        <p:nvSpPr>
          <p:cNvPr id="6" name="Content Placeholder 5"/>
          <p:cNvSpPr>
            <a:spLocks noGrp="1"/>
          </p:cNvSpPr>
          <p:nvPr>
            <p:ph sz="quarter" idx="4"/>
          </p:nvPr>
        </p:nvSpPr>
        <p:spPr>
          <a:xfrm>
            <a:off x="5014913" y="2505075"/>
            <a:ext cx="4211340" cy="3684588"/>
          </a:xfrm>
          <a:prstGeom prst="rect">
            <a:avLst/>
          </a:prstGeom>
        </p:spPr>
        <p:txBody>
          <a:body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7" name="Date Placeholder 6"/>
          <p:cNvSpPr>
            <a:spLocks noGrp="1"/>
          </p:cNvSpPr>
          <p:nvPr>
            <p:ph type="dt" sz="half" idx="10"/>
          </p:nvPr>
        </p:nvSpPr>
        <p:spPr>
          <a:xfrm>
            <a:off x="681038" y="6356351"/>
            <a:ext cx="2228850" cy="365125"/>
          </a:xfrm>
          <a:prstGeom prst="rect">
            <a:avLst/>
          </a:prstGeom>
        </p:spPr>
        <p:txBody>
          <a:bodyPr/>
          <a:lstStyle/>
          <a:p>
            <a:fld id="{6FAAF431-68B4-1B41-860C-084325175BC7}" type="datetimeFigureOut">
              <a:rPr lang="en-US" smtClean="0"/>
              <a:t>4/24/2024</a:t>
            </a:fld>
            <a:endParaRPr lang="en-US"/>
          </a:p>
        </p:txBody>
      </p:sp>
      <p:sp>
        <p:nvSpPr>
          <p:cNvPr id="8" name="Footer Placeholder 7"/>
          <p:cNvSpPr>
            <a:spLocks noGrp="1"/>
          </p:cNvSpPr>
          <p:nvPr>
            <p:ph type="ftr" sz="quarter" idx="11"/>
          </p:nvPr>
        </p:nvSpPr>
        <p:spPr>
          <a:xfrm>
            <a:off x="3281363" y="6356351"/>
            <a:ext cx="3343275"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996113" y="6356351"/>
            <a:ext cx="2228850" cy="365125"/>
          </a:xfrm>
          <a:prstGeom prst="rect">
            <a:avLst/>
          </a:prstGeom>
        </p:spPr>
        <p:txBody>
          <a:bodyPr/>
          <a:lstStyle/>
          <a:p>
            <a:fld id="{0F7C5E86-7ED6-2244-9F12-5C3FC3AA017F}" type="slidenum">
              <a:rPr lang="en-US" smtClean="0"/>
              <a:t>‹#›</a:t>
            </a:fld>
            <a:endParaRPr lang="en-US"/>
          </a:p>
        </p:txBody>
      </p:sp>
    </p:spTree>
    <p:extLst>
      <p:ext uri="{BB962C8B-B14F-4D97-AF65-F5344CB8AC3E}">
        <p14:creationId xmlns:p14="http://schemas.microsoft.com/office/powerpoint/2010/main" val="1953443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6"/>
            <a:ext cx="8543925" cy="1325563"/>
          </a:xfrm>
          <a:prstGeom prst="rect">
            <a:avLst/>
          </a:prstGeom>
        </p:spPr>
        <p:txBody>
          <a:bodyPr/>
          <a:lstStyle/>
          <a:p>
            <a:r>
              <a:rPr lang="el-GR"/>
              <a:t>Click to edit Master title style</a:t>
            </a:r>
            <a:endParaRPr lang="en-US"/>
          </a:p>
        </p:txBody>
      </p:sp>
      <p:sp>
        <p:nvSpPr>
          <p:cNvPr id="3" name="Date Placeholder 2"/>
          <p:cNvSpPr>
            <a:spLocks noGrp="1"/>
          </p:cNvSpPr>
          <p:nvPr>
            <p:ph type="dt" sz="half" idx="10"/>
          </p:nvPr>
        </p:nvSpPr>
        <p:spPr>
          <a:xfrm>
            <a:off x="681038" y="6356351"/>
            <a:ext cx="2228850" cy="365125"/>
          </a:xfrm>
          <a:prstGeom prst="rect">
            <a:avLst/>
          </a:prstGeom>
        </p:spPr>
        <p:txBody>
          <a:bodyPr/>
          <a:lstStyle/>
          <a:p>
            <a:fld id="{6FAAF431-68B4-1B41-860C-084325175BC7}" type="datetimeFigureOut">
              <a:rPr lang="en-US" smtClean="0"/>
              <a:t>4/24/2024</a:t>
            </a:fld>
            <a:endParaRPr lang="en-US"/>
          </a:p>
        </p:txBody>
      </p:sp>
      <p:sp>
        <p:nvSpPr>
          <p:cNvPr id="4" name="Footer Placeholder 3"/>
          <p:cNvSpPr>
            <a:spLocks noGrp="1"/>
          </p:cNvSpPr>
          <p:nvPr>
            <p:ph type="ftr" sz="quarter" idx="11"/>
          </p:nvPr>
        </p:nvSpPr>
        <p:spPr>
          <a:xfrm>
            <a:off x="3281363" y="6356351"/>
            <a:ext cx="3343275"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996113" y="6356351"/>
            <a:ext cx="2228850" cy="365125"/>
          </a:xfrm>
          <a:prstGeom prst="rect">
            <a:avLst/>
          </a:prstGeom>
        </p:spPr>
        <p:txBody>
          <a:bodyPr/>
          <a:lstStyle/>
          <a:p>
            <a:fld id="{0F7C5E86-7ED6-2244-9F12-5C3FC3AA017F}" type="slidenum">
              <a:rPr lang="en-US" smtClean="0"/>
              <a:t>‹#›</a:t>
            </a:fld>
            <a:endParaRPr lang="en-US"/>
          </a:p>
        </p:txBody>
      </p:sp>
    </p:spTree>
    <p:extLst>
      <p:ext uri="{BB962C8B-B14F-4D97-AF65-F5344CB8AC3E}">
        <p14:creationId xmlns:p14="http://schemas.microsoft.com/office/powerpoint/2010/main" val="18768555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1038" y="6356351"/>
            <a:ext cx="2228850" cy="365125"/>
          </a:xfrm>
          <a:prstGeom prst="rect">
            <a:avLst/>
          </a:prstGeom>
        </p:spPr>
        <p:txBody>
          <a:bodyPr/>
          <a:lstStyle/>
          <a:p>
            <a:fld id="{6FAAF431-68B4-1B41-860C-084325175BC7}" type="datetimeFigureOut">
              <a:rPr lang="en-US" smtClean="0"/>
              <a:t>4/24/2024</a:t>
            </a:fld>
            <a:endParaRPr lang="en-US"/>
          </a:p>
        </p:txBody>
      </p:sp>
      <p:sp>
        <p:nvSpPr>
          <p:cNvPr id="3" name="Footer Placeholder 2"/>
          <p:cNvSpPr>
            <a:spLocks noGrp="1"/>
          </p:cNvSpPr>
          <p:nvPr>
            <p:ph type="ftr" sz="quarter" idx="11"/>
          </p:nvPr>
        </p:nvSpPr>
        <p:spPr>
          <a:xfrm>
            <a:off x="3281363" y="6356351"/>
            <a:ext cx="3343275"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996113" y="6356351"/>
            <a:ext cx="2228850" cy="365125"/>
          </a:xfrm>
          <a:prstGeom prst="rect">
            <a:avLst/>
          </a:prstGeom>
        </p:spPr>
        <p:txBody>
          <a:bodyPr/>
          <a:lstStyle/>
          <a:p>
            <a:fld id="{0F7C5E86-7ED6-2244-9F12-5C3FC3AA017F}" type="slidenum">
              <a:rPr lang="en-US" smtClean="0"/>
              <a:t>‹#›</a:t>
            </a:fld>
            <a:endParaRPr lang="en-US"/>
          </a:p>
        </p:txBody>
      </p:sp>
    </p:spTree>
    <p:extLst>
      <p:ext uri="{BB962C8B-B14F-4D97-AF65-F5344CB8AC3E}">
        <p14:creationId xmlns:p14="http://schemas.microsoft.com/office/powerpoint/2010/main" val="1069755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052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a:prstGeom prst="rect">
            <a:avLst/>
          </a:prstGeom>
        </p:spPr>
        <p:txBody>
          <a:bodyPr anchor="b"/>
          <a:lstStyle>
            <a:lvl1pPr>
              <a:defRPr sz="3200"/>
            </a:lvl1pPr>
          </a:lstStyle>
          <a:p>
            <a:r>
              <a:rPr lang="el-GR"/>
              <a:t>Click to edit Master title style</a:t>
            </a:r>
            <a:endParaRPr lang="en-US"/>
          </a:p>
        </p:txBody>
      </p:sp>
      <p:sp>
        <p:nvSpPr>
          <p:cNvPr id="3" name="Content Placeholder 2"/>
          <p:cNvSpPr>
            <a:spLocks noGrp="1"/>
          </p:cNvSpPr>
          <p:nvPr>
            <p:ph idx="1"/>
          </p:nvPr>
        </p:nvSpPr>
        <p:spPr>
          <a:xfrm>
            <a:off x="4211340" y="987426"/>
            <a:ext cx="5014913"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4" name="Text Placeholder 3"/>
          <p:cNvSpPr>
            <a:spLocks noGrp="1"/>
          </p:cNvSpPr>
          <p:nvPr>
            <p:ph type="body" sz="half" idx="2"/>
          </p:nvPr>
        </p:nvSpPr>
        <p:spPr>
          <a:xfrm>
            <a:off x="682328" y="2057400"/>
            <a:ext cx="3194943"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Click to edit Master text styles</a:t>
            </a:r>
          </a:p>
        </p:txBody>
      </p:sp>
      <p:sp>
        <p:nvSpPr>
          <p:cNvPr id="5" name="Date Placeholder 4"/>
          <p:cNvSpPr>
            <a:spLocks noGrp="1"/>
          </p:cNvSpPr>
          <p:nvPr>
            <p:ph type="dt" sz="half" idx="10"/>
          </p:nvPr>
        </p:nvSpPr>
        <p:spPr>
          <a:xfrm>
            <a:off x="681038" y="6356351"/>
            <a:ext cx="2228850" cy="365125"/>
          </a:xfrm>
          <a:prstGeom prst="rect">
            <a:avLst/>
          </a:prstGeom>
        </p:spPr>
        <p:txBody>
          <a:bodyPr/>
          <a:lstStyle/>
          <a:p>
            <a:fld id="{6FAAF431-68B4-1B41-860C-084325175BC7}" type="datetimeFigureOut">
              <a:rPr lang="en-US" smtClean="0"/>
              <a:t>4/24/2024</a:t>
            </a:fld>
            <a:endParaRPr lang="en-US"/>
          </a:p>
        </p:txBody>
      </p:sp>
      <p:sp>
        <p:nvSpPr>
          <p:cNvPr id="6" name="Footer Placeholder 5"/>
          <p:cNvSpPr>
            <a:spLocks noGrp="1"/>
          </p:cNvSpPr>
          <p:nvPr>
            <p:ph type="ftr" sz="quarter" idx="11"/>
          </p:nvPr>
        </p:nvSpPr>
        <p:spPr>
          <a:xfrm>
            <a:off x="3281363" y="6356351"/>
            <a:ext cx="334327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996113" y="6356351"/>
            <a:ext cx="2228850" cy="365125"/>
          </a:xfrm>
          <a:prstGeom prst="rect">
            <a:avLst/>
          </a:prstGeom>
        </p:spPr>
        <p:txBody>
          <a:bodyPr/>
          <a:lstStyle/>
          <a:p>
            <a:fld id="{0F7C5E86-7ED6-2244-9F12-5C3FC3AA017F}" type="slidenum">
              <a:rPr lang="en-US" smtClean="0"/>
              <a:t>‹#›</a:t>
            </a:fld>
            <a:endParaRPr lang="en-US"/>
          </a:p>
        </p:txBody>
      </p:sp>
    </p:spTree>
    <p:extLst>
      <p:ext uri="{BB962C8B-B14F-4D97-AF65-F5344CB8AC3E}">
        <p14:creationId xmlns:p14="http://schemas.microsoft.com/office/powerpoint/2010/main" val="1237379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a:prstGeom prst="rect">
            <a:avLst/>
          </a:prstGeom>
        </p:spPr>
        <p:txBody>
          <a:bodyPr anchor="b"/>
          <a:lstStyle>
            <a:lvl1pPr>
              <a:defRPr sz="3200"/>
            </a:lvl1pPr>
          </a:lstStyle>
          <a:p>
            <a:r>
              <a:rPr lang="el-GR"/>
              <a:t>Click to edit Master title style</a:t>
            </a:r>
            <a:endParaRPr lang="en-US"/>
          </a:p>
        </p:txBody>
      </p:sp>
      <p:sp>
        <p:nvSpPr>
          <p:cNvPr id="3" name="Picture Placeholder 2"/>
          <p:cNvSpPr>
            <a:spLocks noGrp="1"/>
          </p:cNvSpPr>
          <p:nvPr>
            <p:ph type="pic" idx="1"/>
          </p:nvPr>
        </p:nvSpPr>
        <p:spPr>
          <a:xfrm>
            <a:off x="4211340" y="987426"/>
            <a:ext cx="5014913"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82328" y="2057400"/>
            <a:ext cx="3194943"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Click to edit Master text styles</a:t>
            </a:r>
          </a:p>
        </p:txBody>
      </p:sp>
      <p:sp>
        <p:nvSpPr>
          <p:cNvPr id="5" name="Date Placeholder 4"/>
          <p:cNvSpPr>
            <a:spLocks noGrp="1"/>
          </p:cNvSpPr>
          <p:nvPr>
            <p:ph type="dt" sz="half" idx="10"/>
          </p:nvPr>
        </p:nvSpPr>
        <p:spPr>
          <a:xfrm>
            <a:off x="681038" y="6356351"/>
            <a:ext cx="2228850" cy="365125"/>
          </a:xfrm>
          <a:prstGeom prst="rect">
            <a:avLst/>
          </a:prstGeom>
        </p:spPr>
        <p:txBody>
          <a:bodyPr/>
          <a:lstStyle/>
          <a:p>
            <a:fld id="{6FAAF431-68B4-1B41-860C-084325175BC7}" type="datetimeFigureOut">
              <a:rPr lang="en-US" smtClean="0"/>
              <a:t>4/24/2024</a:t>
            </a:fld>
            <a:endParaRPr lang="en-US"/>
          </a:p>
        </p:txBody>
      </p:sp>
      <p:sp>
        <p:nvSpPr>
          <p:cNvPr id="6" name="Footer Placeholder 5"/>
          <p:cNvSpPr>
            <a:spLocks noGrp="1"/>
          </p:cNvSpPr>
          <p:nvPr>
            <p:ph type="ftr" sz="quarter" idx="11"/>
          </p:nvPr>
        </p:nvSpPr>
        <p:spPr>
          <a:xfrm>
            <a:off x="3281363" y="6356351"/>
            <a:ext cx="334327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996113" y="6356351"/>
            <a:ext cx="2228850" cy="365125"/>
          </a:xfrm>
          <a:prstGeom prst="rect">
            <a:avLst/>
          </a:prstGeom>
        </p:spPr>
        <p:txBody>
          <a:bodyPr/>
          <a:lstStyle/>
          <a:p>
            <a:fld id="{0F7C5E86-7ED6-2244-9F12-5C3FC3AA017F}" type="slidenum">
              <a:rPr lang="en-US" smtClean="0"/>
              <a:t>‹#›</a:t>
            </a:fld>
            <a:endParaRPr lang="en-US"/>
          </a:p>
        </p:txBody>
      </p:sp>
    </p:spTree>
    <p:extLst>
      <p:ext uri="{BB962C8B-B14F-4D97-AF65-F5344CB8AC3E}">
        <p14:creationId xmlns:p14="http://schemas.microsoft.com/office/powerpoint/2010/main" val="3495174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6"/>
            <a:ext cx="8543925" cy="1325563"/>
          </a:xfrm>
          <a:prstGeom prst="rect">
            <a:avLst/>
          </a:prstGeom>
        </p:spPr>
        <p:txBody>
          <a:bodyPr/>
          <a:lstStyle/>
          <a:p>
            <a:r>
              <a:rPr lang="el-GR"/>
              <a:t>Click to edit Master title style</a:t>
            </a:r>
            <a:endParaRPr lang="en-US"/>
          </a:p>
        </p:txBody>
      </p:sp>
      <p:sp>
        <p:nvSpPr>
          <p:cNvPr id="3" name="Vertical Text Placeholder 2"/>
          <p:cNvSpPr>
            <a:spLocks noGrp="1"/>
          </p:cNvSpPr>
          <p:nvPr>
            <p:ph type="body" orient="vert" idx="1"/>
          </p:nvPr>
        </p:nvSpPr>
        <p:spPr>
          <a:xfrm>
            <a:off x="681038" y="1825625"/>
            <a:ext cx="8543925" cy="4351338"/>
          </a:xfrm>
          <a:prstGeom prst="rect">
            <a:avLst/>
          </a:prstGeom>
        </p:spPr>
        <p:txBody>
          <a:bodyPr vert="eaVert"/>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4" name="Date Placeholder 3"/>
          <p:cNvSpPr>
            <a:spLocks noGrp="1"/>
          </p:cNvSpPr>
          <p:nvPr>
            <p:ph type="dt" sz="half" idx="10"/>
          </p:nvPr>
        </p:nvSpPr>
        <p:spPr>
          <a:xfrm>
            <a:off x="681038" y="6356351"/>
            <a:ext cx="2228850" cy="365125"/>
          </a:xfrm>
          <a:prstGeom prst="rect">
            <a:avLst/>
          </a:prstGeom>
        </p:spPr>
        <p:txBody>
          <a:bodyPr/>
          <a:lstStyle/>
          <a:p>
            <a:fld id="{6FAAF431-68B4-1B41-860C-084325175BC7}" type="datetimeFigureOut">
              <a:rPr lang="en-US" smtClean="0"/>
              <a:t>4/24/2024</a:t>
            </a:fld>
            <a:endParaRPr lang="en-US"/>
          </a:p>
        </p:txBody>
      </p:sp>
      <p:sp>
        <p:nvSpPr>
          <p:cNvPr id="5" name="Footer Placeholder 4"/>
          <p:cNvSpPr>
            <a:spLocks noGrp="1"/>
          </p:cNvSpPr>
          <p:nvPr>
            <p:ph type="ftr" sz="quarter" idx="11"/>
          </p:nvPr>
        </p:nvSpPr>
        <p:spPr>
          <a:xfrm>
            <a:off x="3281363" y="6356351"/>
            <a:ext cx="334327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96113" y="6356351"/>
            <a:ext cx="2228850" cy="365125"/>
          </a:xfrm>
          <a:prstGeom prst="rect">
            <a:avLst/>
          </a:prstGeom>
        </p:spPr>
        <p:txBody>
          <a:bodyPr/>
          <a:lstStyle/>
          <a:p>
            <a:fld id="{0F7C5E86-7ED6-2244-9F12-5C3FC3AA017F}" type="slidenum">
              <a:rPr lang="en-US" smtClean="0"/>
              <a:t>‹#›</a:t>
            </a:fld>
            <a:endParaRPr lang="en-US"/>
          </a:p>
        </p:txBody>
      </p:sp>
    </p:spTree>
    <p:extLst>
      <p:ext uri="{BB962C8B-B14F-4D97-AF65-F5344CB8AC3E}">
        <p14:creationId xmlns:p14="http://schemas.microsoft.com/office/powerpoint/2010/main" val="588219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a:prstGeom prst="rect">
            <a:avLst/>
          </a:prstGeom>
        </p:spPr>
        <p:txBody>
          <a:bodyPr vert="eaVert"/>
          <a:lstStyle/>
          <a:p>
            <a:r>
              <a:rPr lang="el-GR"/>
              <a:t>Click to edit Master title style</a:t>
            </a:r>
            <a:endParaRPr lang="en-US"/>
          </a:p>
        </p:txBody>
      </p:sp>
      <p:sp>
        <p:nvSpPr>
          <p:cNvPr id="3" name="Vertical Text Placeholder 2"/>
          <p:cNvSpPr>
            <a:spLocks noGrp="1"/>
          </p:cNvSpPr>
          <p:nvPr>
            <p:ph type="body" orient="vert" idx="1"/>
          </p:nvPr>
        </p:nvSpPr>
        <p:spPr>
          <a:xfrm>
            <a:off x="681037" y="365125"/>
            <a:ext cx="6284119" cy="5811838"/>
          </a:xfrm>
          <a:prstGeom prst="rect">
            <a:avLst/>
          </a:prstGeom>
        </p:spPr>
        <p:txBody>
          <a:bodyPr vert="eaVert"/>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4" name="Date Placeholder 3"/>
          <p:cNvSpPr>
            <a:spLocks noGrp="1"/>
          </p:cNvSpPr>
          <p:nvPr>
            <p:ph type="dt" sz="half" idx="10"/>
          </p:nvPr>
        </p:nvSpPr>
        <p:spPr>
          <a:xfrm>
            <a:off x="681038" y="6356351"/>
            <a:ext cx="2228850" cy="365125"/>
          </a:xfrm>
          <a:prstGeom prst="rect">
            <a:avLst/>
          </a:prstGeom>
        </p:spPr>
        <p:txBody>
          <a:bodyPr/>
          <a:lstStyle/>
          <a:p>
            <a:fld id="{6FAAF431-68B4-1B41-860C-084325175BC7}" type="datetimeFigureOut">
              <a:rPr lang="en-US" smtClean="0"/>
              <a:t>4/24/2024</a:t>
            </a:fld>
            <a:endParaRPr lang="en-US"/>
          </a:p>
        </p:txBody>
      </p:sp>
      <p:sp>
        <p:nvSpPr>
          <p:cNvPr id="5" name="Footer Placeholder 4"/>
          <p:cNvSpPr>
            <a:spLocks noGrp="1"/>
          </p:cNvSpPr>
          <p:nvPr>
            <p:ph type="ftr" sz="quarter" idx="11"/>
          </p:nvPr>
        </p:nvSpPr>
        <p:spPr>
          <a:xfrm>
            <a:off x="3281363" y="6356351"/>
            <a:ext cx="334327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96113" y="6356351"/>
            <a:ext cx="2228850" cy="365125"/>
          </a:xfrm>
          <a:prstGeom prst="rect">
            <a:avLst/>
          </a:prstGeom>
        </p:spPr>
        <p:txBody>
          <a:bodyPr/>
          <a:lstStyle/>
          <a:p>
            <a:fld id="{0F7C5E86-7ED6-2244-9F12-5C3FC3AA017F}" type="slidenum">
              <a:rPr lang="en-US" smtClean="0"/>
              <a:t>‹#›</a:t>
            </a:fld>
            <a:endParaRPr lang="en-US"/>
          </a:p>
        </p:txBody>
      </p:sp>
    </p:spTree>
    <p:extLst>
      <p:ext uri="{BB962C8B-B14F-4D97-AF65-F5344CB8AC3E}">
        <p14:creationId xmlns:p14="http://schemas.microsoft.com/office/powerpoint/2010/main" val="185666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75878" y="4589464"/>
            <a:ext cx="8543925"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81038" y="6356351"/>
            <a:ext cx="2228850" cy="365125"/>
          </a:xfrm>
          <a:prstGeom prst="rect">
            <a:avLst/>
          </a:prstGeom>
        </p:spPr>
        <p:txBody>
          <a:bodyPr/>
          <a:lstStyle/>
          <a:p>
            <a:fld id="{F277827E-2195-E540-951A-542991277C32}" type="datetimeFigureOut">
              <a:rPr lang="en-US" smtClean="0"/>
              <a:t>4/24/2024</a:t>
            </a:fld>
            <a:endParaRPr lang="en-US"/>
          </a:p>
        </p:txBody>
      </p:sp>
      <p:sp>
        <p:nvSpPr>
          <p:cNvPr id="5" name="Footer Placeholder 4"/>
          <p:cNvSpPr>
            <a:spLocks noGrp="1"/>
          </p:cNvSpPr>
          <p:nvPr>
            <p:ph type="ftr" sz="quarter" idx="11"/>
          </p:nvPr>
        </p:nvSpPr>
        <p:spPr>
          <a:xfrm>
            <a:off x="3281363" y="6356351"/>
            <a:ext cx="334327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96113" y="6356351"/>
            <a:ext cx="2228850" cy="365125"/>
          </a:xfrm>
          <a:prstGeom prst="rect">
            <a:avLst/>
          </a:prstGeom>
        </p:spPr>
        <p:txBody>
          <a:bodyPr/>
          <a:lstStyle/>
          <a:p>
            <a:fld id="{33130D29-5A28-C64C-8F2C-1D0D6E1C6FA2}" type="slidenum">
              <a:rPr lang="en-US" smtClean="0"/>
              <a:t>‹#›</a:t>
            </a:fld>
            <a:endParaRPr lang="en-US"/>
          </a:p>
        </p:txBody>
      </p:sp>
    </p:spTree>
    <p:extLst>
      <p:ext uri="{BB962C8B-B14F-4D97-AF65-F5344CB8AC3E}">
        <p14:creationId xmlns:p14="http://schemas.microsoft.com/office/powerpoint/2010/main" val="521595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6"/>
            <a:ext cx="8543925"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1038" y="6356351"/>
            <a:ext cx="2228850" cy="365125"/>
          </a:xfrm>
          <a:prstGeom prst="rect">
            <a:avLst/>
          </a:prstGeom>
        </p:spPr>
        <p:txBody>
          <a:bodyPr/>
          <a:lstStyle/>
          <a:p>
            <a:fld id="{F277827E-2195-E540-951A-542991277C32}" type="datetimeFigureOut">
              <a:rPr lang="en-US" smtClean="0"/>
              <a:t>4/24/2024</a:t>
            </a:fld>
            <a:endParaRPr lang="en-US"/>
          </a:p>
        </p:txBody>
      </p:sp>
      <p:sp>
        <p:nvSpPr>
          <p:cNvPr id="6" name="Footer Placeholder 5"/>
          <p:cNvSpPr>
            <a:spLocks noGrp="1"/>
          </p:cNvSpPr>
          <p:nvPr>
            <p:ph type="ftr" sz="quarter" idx="11"/>
          </p:nvPr>
        </p:nvSpPr>
        <p:spPr>
          <a:xfrm>
            <a:off x="3281363" y="6356351"/>
            <a:ext cx="334327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996113" y="6356351"/>
            <a:ext cx="2228850" cy="365125"/>
          </a:xfrm>
          <a:prstGeom prst="rect">
            <a:avLst/>
          </a:prstGeom>
        </p:spPr>
        <p:txBody>
          <a:bodyPr/>
          <a:lstStyle/>
          <a:p>
            <a:fld id="{33130D29-5A28-C64C-8F2C-1D0D6E1C6FA2}" type="slidenum">
              <a:rPr lang="en-US" smtClean="0"/>
              <a:t>‹#›</a:t>
            </a:fld>
            <a:endParaRPr lang="en-US"/>
          </a:p>
        </p:txBody>
      </p:sp>
    </p:spTree>
    <p:extLst>
      <p:ext uri="{BB962C8B-B14F-4D97-AF65-F5344CB8AC3E}">
        <p14:creationId xmlns:p14="http://schemas.microsoft.com/office/powerpoint/2010/main" val="294702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82328" y="1681163"/>
            <a:ext cx="4190702"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8" y="2505075"/>
            <a:ext cx="4190702"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81038" y="6356351"/>
            <a:ext cx="2228850" cy="365125"/>
          </a:xfrm>
          <a:prstGeom prst="rect">
            <a:avLst/>
          </a:prstGeom>
        </p:spPr>
        <p:txBody>
          <a:bodyPr/>
          <a:lstStyle/>
          <a:p>
            <a:fld id="{F277827E-2195-E540-951A-542991277C32}" type="datetimeFigureOut">
              <a:rPr lang="en-US" smtClean="0"/>
              <a:t>4/24/2024</a:t>
            </a:fld>
            <a:endParaRPr lang="en-US"/>
          </a:p>
        </p:txBody>
      </p:sp>
      <p:sp>
        <p:nvSpPr>
          <p:cNvPr id="8" name="Footer Placeholder 7"/>
          <p:cNvSpPr>
            <a:spLocks noGrp="1"/>
          </p:cNvSpPr>
          <p:nvPr>
            <p:ph type="ftr" sz="quarter" idx="11"/>
          </p:nvPr>
        </p:nvSpPr>
        <p:spPr>
          <a:xfrm>
            <a:off x="3281363" y="6356351"/>
            <a:ext cx="3343275"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996113" y="6356351"/>
            <a:ext cx="2228850" cy="365125"/>
          </a:xfrm>
          <a:prstGeom prst="rect">
            <a:avLst/>
          </a:prstGeom>
        </p:spPr>
        <p:txBody>
          <a:bodyPr/>
          <a:lstStyle/>
          <a:p>
            <a:fld id="{33130D29-5A28-C64C-8F2C-1D0D6E1C6FA2}" type="slidenum">
              <a:rPr lang="en-US" smtClean="0"/>
              <a:t>‹#›</a:t>
            </a:fld>
            <a:endParaRPr lang="en-US"/>
          </a:p>
        </p:txBody>
      </p:sp>
    </p:spTree>
    <p:extLst>
      <p:ext uri="{BB962C8B-B14F-4D97-AF65-F5344CB8AC3E}">
        <p14:creationId xmlns:p14="http://schemas.microsoft.com/office/powerpoint/2010/main" val="1726956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6"/>
            <a:ext cx="8543925"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81038" y="6356351"/>
            <a:ext cx="2228850" cy="365125"/>
          </a:xfrm>
          <a:prstGeom prst="rect">
            <a:avLst/>
          </a:prstGeom>
        </p:spPr>
        <p:txBody>
          <a:bodyPr/>
          <a:lstStyle/>
          <a:p>
            <a:fld id="{F277827E-2195-E540-951A-542991277C32}" type="datetimeFigureOut">
              <a:rPr lang="en-US" smtClean="0"/>
              <a:t>4/24/2024</a:t>
            </a:fld>
            <a:endParaRPr lang="en-US"/>
          </a:p>
        </p:txBody>
      </p:sp>
      <p:sp>
        <p:nvSpPr>
          <p:cNvPr id="4" name="Footer Placeholder 3"/>
          <p:cNvSpPr>
            <a:spLocks noGrp="1"/>
          </p:cNvSpPr>
          <p:nvPr>
            <p:ph type="ftr" sz="quarter" idx="11"/>
          </p:nvPr>
        </p:nvSpPr>
        <p:spPr>
          <a:xfrm>
            <a:off x="3281363" y="6356351"/>
            <a:ext cx="3343275"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996113" y="6356351"/>
            <a:ext cx="2228850" cy="365125"/>
          </a:xfrm>
          <a:prstGeom prst="rect">
            <a:avLst/>
          </a:prstGeom>
        </p:spPr>
        <p:txBody>
          <a:bodyPr/>
          <a:lstStyle/>
          <a:p>
            <a:fld id="{33130D29-5A28-C64C-8F2C-1D0D6E1C6FA2}" type="slidenum">
              <a:rPr lang="en-US" smtClean="0"/>
              <a:t>‹#›</a:t>
            </a:fld>
            <a:endParaRPr lang="en-US"/>
          </a:p>
        </p:txBody>
      </p:sp>
    </p:spTree>
    <p:extLst>
      <p:ext uri="{BB962C8B-B14F-4D97-AF65-F5344CB8AC3E}">
        <p14:creationId xmlns:p14="http://schemas.microsoft.com/office/powerpoint/2010/main" val="336465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1038" y="6356351"/>
            <a:ext cx="2228850" cy="365125"/>
          </a:xfrm>
          <a:prstGeom prst="rect">
            <a:avLst/>
          </a:prstGeom>
        </p:spPr>
        <p:txBody>
          <a:bodyPr/>
          <a:lstStyle/>
          <a:p>
            <a:fld id="{F277827E-2195-E540-951A-542991277C32}" type="datetimeFigureOut">
              <a:rPr lang="en-US" smtClean="0"/>
              <a:t>4/24/2024</a:t>
            </a:fld>
            <a:endParaRPr lang="en-US"/>
          </a:p>
        </p:txBody>
      </p:sp>
      <p:sp>
        <p:nvSpPr>
          <p:cNvPr id="3" name="Footer Placeholder 2"/>
          <p:cNvSpPr>
            <a:spLocks noGrp="1"/>
          </p:cNvSpPr>
          <p:nvPr>
            <p:ph type="ftr" sz="quarter" idx="11"/>
          </p:nvPr>
        </p:nvSpPr>
        <p:spPr>
          <a:xfrm>
            <a:off x="3281363" y="6356351"/>
            <a:ext cx="3343275"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996113" y="6356351"/>
            <a:ext cx="2228850" cy="365125"/>
          </a:xfrm>
          <a:prstGeom prst="rect">
            <a:avLst/>
          </a:prstGeom>
        </p:spPr>
        <p:txBody>
          <a:bodyPr/>
          <a:lstStyle/>
          <a:p>
            <a:fld id="{33130D29-5A28-C64C-8F2C-1D0D6E1C6FA2}" type="slidenum">
              <a:rPr lang="en-US" smtClean="0"/>
              <a:t>‹#›</a:t>
            </a:fld>
            <a:endParaRPr lang="en-US"/>
          </a:p>
        </p:txBody>
      </p:sp>
    </p:spTree>
    <p:extLst>
      <p:ext uri="{BB962C8B-B14F-4D97-AF65-F5344CB8AC3E}">
        <p14:creationId xmlns:p14="http://schemas.microsoft.com/office/powerpoint/2010/main" val="861021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11340" y="987426"/>
            <a:ext cx="5014913"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81038" y="6356351"/>
            <a:ext cx="2228850" cy="365125"/>
          </a:xfrm>
          <a:prstGeom prst="rect">
            <a:avLst/>
          </a:prstGeom>
        </p:spPr>
        <p:txBody>
          <a:bodyPr/>
          <a:lstStyle/>
          <a:p>
            <a:fld id="{F277827E-2195-E540-951A-542991277C32}" type="datetimeFigureOut">
              <a:rPr lang="en-US" smtClean="0"/>
              <a:t>4/24/2024</a:t>
            </a:fld>
            <a:endParaRPr lang="en-US"/>
          </a:p>
        </p:txBody>
      </p:sp>
      <p:sp>
        <p:nvSpPr>
          <p:cNvPr id="6" name="Footer Placeholder 5"/>
          <p:cNvSpPr>
            <a:spLocks noGrp="1"/>
          </p:cNvSpPr>
          <p:nvPr>
            <p:ph type="ftr" sz="quarter" idx="11"/>
          </p:nvPr>
        </p:nvSpPr>
        <p:spPr>
          <a:xfrm>
            <a:off x="3281363" y="6356351"/>
            <a:ext cx="334327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996113" y="6356351"/>
            <a:ext cx="2228850" cy="365125"/>
          </a:xfrm>
          <a:prstGeom prst="rect">
            <a:avLst/>
          </a:prstGeom>
        </p:spPr>
        <p:txBody>
          <a:bodyPr/>
          <a:lstStyle/>
          <a:p>
            <a:fld id="{33130D29-5A28-C64C-8F2C-1D0D6E1C6FA2}" type="slidenum">
              <a:rPr lang="en-US" smtClean="0"/>
              <a:t>‹#›</a:t>
            </a:fld>
            <a:endParaRPr lang="en-US"/>
          </a:p>
        </p:txBody>
      </p:sp>
    </p:spTree>
    <p:extLst>
      <p:ext uri="{BB962C8B-B14F-4D97-AF65-F5344CB8AC3E}">
        <p14:creationId xmlns:p14="http://schemas.microsoft.com/office/powerpoint/2010/main" val="278722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11340" y="987426"/>
            <a:ext cx="5014913"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82328" y="2057400"/>
            <a:ext cx="3194943"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81038" y="6356351"/>
            <a:ext cx="2228850" cy="365125"/>
          </a:xfrm>
          <a:prstGeom prst="rect">
            <a:avLst/>
          </a:prstGeom>
        </p:spPr>
        <p:txBody>
          <a:bodyPr/>
          <a:lstStyle/>
          <a:p>
            <a:fld id="{F277827E-2195-E540-951A-542991277C32}" type="datetimeFigureOut">
              <a:rPr lang="en-US" smtClean="0"/>
              <a:t>4/24/2024</a:t>
            </a:fld>
            <a:endParaRPr lang="en-US"/>
          </a:p>
        </p:txBody>
      </p:sp>
      <p:sp>
        <p:nvSpPr>
          <p:cNvPr id="6" name="Footer Placeholder 5"/>
          <p:cNvSpPr>
            <a:spLocks noGrp="1"/>
          </p:cNvSpPr>
          <p:nvPr>
            <p:ph type="ftr" sz="quarter" idx="11"/>
          </p:nvPr>
        </p:nvSpPr>
        <p:spPr>
          <a:xfrm>
            <a:off x="3281363" y="6356351"/>
            <a:ext cx="334327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996113" y="6356351"/>
            <a:ext cx="2228850" cy="365125"/>
          </a:xfrm>
          <a:prstGeom prst="rect">
            <a:avLst/>
          </a:prstGeom>
        </p:spPr>
        <p:txBody>
          <a:bodyPr/>
          <a:lstStyle/>
          <a:p>
            <a:fld id="{33130D29-5A28-C64C-8F2C-1D0D6E1C6FA2}" type="slidenum">
              <a:rPr lang="en-US" smtClean="0"/>
              <a:t>‹#›</a:t>
            </a:fld>
            <a:endParaRPr lang="en-US"/>
          </a:p>
        </p:txBody>
      </p:sp>
    </p:spTree>
    <p:extLst>
      <p:ext uri="{BB962C8B-B14F-4D97-AF65-F5344CB8AC3E}">
        <p14:creationId xmlns:p14="http://schemas.microsoft.com/office/powerpoint/2010/main" val="23366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891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1164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5534" y="2067338"/>
            <a:ext cx="5375082" cy="2308324"/>
          </a:xfrm>
          <a:prstGeom prst="rect">
            <a:avLst/>
          </a:prstGeom>
          <a:noFill/>
        </p:spPr>
        <p:txBody>
          <a:bodyPr wrap="square" rtlCol="0">
            <a:spAutoFit/>
          </a:bodyPr>
          <a:lstStyle/>
          <a:p>
            <a:pPr algn="ctr"/>
            <a:r>
              <a:rPr lang="el-GR" b="1" dirty="0"/>
              <a:t>Το Κλιματικό Σύμφωνο των πόλεων και Ευρωπαϊκές Εξελίξεις  </a:t>
            </a:r>
          </a:p>
          <a:p>
            <a:pPr algn="ctr"/>
            <a:endParaRPr lang="el-GR" dirty="0"/>
          </a:p>
          <a:p>
            <a:pPr algn="ctr"/>
            <a:endParaRPr lang="el-GR" dirty="0"/>
          </a:p>
          <a:p>
            <a:pPr algn="ctr"/>
            <a:endParaRPr lang="el-GR" dirty="0"/>
          </a:p>
          <a:p>
            <a:pPr algn="ctr"/>
            <a:endParaRPr lang="el-GR" dirty="0"/>
          </a:p>
          <a:p>
            <a:pPr algn="ctr"/>
            <a:endParaRPr lang="el-GR" dirty="0"/>
          </a:p>
          <a:p>
            <a:pPr algn="ctr"/>
            <a:r>
              <a:rPr lang="el-GR" dirty="0"/>
              <a:t>Κωνσταντίνος</a:t>
            </a:r>
            <a:r>
              <a:rPr lang="en-US" dirty="0"/>
              <a:t> </a:t>
            </a:r>
            <a:r>
              <a:rPr lang="el-GR" dirty="0"/>
              <a:t>Καρατσώλης </a:t>
            </a:r>
          </a:p>
        </p:txBody>
      </p:sp>
      <p:sp>
        <p:nvSpPr>
          <p:cNvPr id="4" name="Ορθογώνιο 3">
            <a:extLst>
              <a:ext uri="{FF2B5EF4-FFF2-40B4-BE49-F238E27FC236}">
                <a16:creationId xmlns:a16="http://schemas.microsoft.com/office/drawing/2014/main" id="{F2E77953-3180-0780-5801-B3EF220967C8}"/>
              </a:ext>
            </a:extLst>
          </p:cNvPr>
          <p:cNvSpPr/>
          <p:nvPr/>
        </p:nvSpPr>
        <p:spPr>
          <a:xfrm>
            <a:off x="7745046" y="398585"/>
            <a:ext cx="1774092" cy="765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722553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102" y="485030"/>
            <a:ext cx="4619707" cy="369332"/>
          </a:xfrm>
          <a:prstGeom prst="rect">
            <a:avLst/>
          </a:prstGeom>
          <a:noFill/>
        </p:spPr>
        <p:txBody>
          <a:bodyPr wrap="square" rtlCol="0">
            <a:spAutoFit/>
          </a:bodyPr>
          <a:lstStyle/>
          <a:p>
            <a:r>
              <a:rPr lang="el-GR" dirty="0"/>
              <a:t>Νομική δεσμευτικότητα του ΚΣΠ</a:t>
            </a:r>
          </a:p>
        </p:txBody>
      </p:sp>
      <p:sp>
        <p:nvSpPr>
          <p:cNvPr id="3" name="TextBox 2"/>
          <p:cNvSpPr txBox="1"/>
          <p:nvPr/>
        </p:nvSpPr>
        <p:spPr>
          <a:xfrm>
            <a:off x="485030" y="1574357"/>
            <a:ext cx="8444285" cy="2862322"/>
          </a:xfrm>
          <a:prstGeom prst="rect">
            <a:avLst/>
          </a:prstGeom>
          <a:noFill/>
        </p:spPr>
        <p:txBody>
          <a:bodyPr wrap="square" rtlCol="0">
            <a:spAutoFit/>
          </a:bodyPr>
          <a:lstStyle/>
          <a:p>
            <a:pPr marL="285750" indent="-285750" algn="just">
              <a:buFont typeface="Arial" panose="020B0604020202020204" pitchFamily="34" charset="0"/>
              <a:buChar char="•"/>
            </a:pPr>
            <a:r>
              <a:rPr lang="el-GR" dirty="0"/>
              <a:t>Το ΚΣΠ θα έχουν τη μορφή Μνημονίου Συνεργασίας που θα υπογραφεί από τις ίδιες τις πόλεις </a:t>
            </a:r>
            <a:r>
              <a:rPr lang="el-GR" dirty="0">
                <a:sym typeface="Wingdings" panose="05000000000000000000" pitchFamily="2" charset="2"/>
              </a:rPr>
              <a:t> </a:t>
            </a:r>
            <a:r>
              <a:rPr lang="el-GR" dirty="0"/>
              <a:t>δεν θα είναι νομικά δεσμευτικό, αλλά η χρήση της φράσης «σύμφωνο» έχει σκοπό να διασφαλίσει ότι θα διαβαστεί ως σαφώς ορατή, πολιτική δέσμευση όχι μόνο προς την Επιτροπή αλλά και προς τους πολίτες της. </a:t>
            </a:r>
            <a:endParaRPr lang="en-US"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l-GR" dirty="0"/>
              <a:t>Δεν θα υπάρξουν νομικές συνέπειες</a:t>
            </a:r>
            <a:r>
              <a:rPr lang="en-US" dirty="0"/>
              <a:t> </a:t>
            </a:r>
            <a:r>
              <a:rPr lang="el-GR" dirty="0"/>
              <a:t>για τυχόν μη τήρηση των στόχων του ΚΣΠ.</a:t>
            </a:r>
          </a:p>
          <a:p>
            <a:pPr marL="285750" indent="-285750" algn="just">
              <a:buFont typeface="Arial" panose="020B0604020202020204" pitchFamily="34" charset="0"/>
              <a:buChar char="•"/>
            </a:pPr>
            <a:endParaRPr lang="el-GR" dirty="0"/>
          </a:p>
          <a:p>
            <a:pPr marL="285750" indent="-285750" algn="just">
              <a:buFont typeface="Arial" panose="020B0604020202020204" pitchFamily="34" charset="0"/>
              <a:buChar char="•"/>
            </a:pPr>
            <a:r>
              <a:rPr lang="el-GR" dirty="0"/>
              <a:t>Εντούτοις, οι συμβάσεις θα είναι μια </a:t>
            </a:r>
            <a:r>
              <a:rPr lang="el-GR" b="1" dirty="0"/>
              <a:t>πολύ ορατή δέσμευση </a:t>
            </a:r>
            <a:r>
              <a:rPr lang="el-GR" dirty="0"/>
              <a:t>που θα έχει αναλάβει ο δήμαρχος ή ο πολιτικός εκπρόσωπος της πόλης έναντι των εθνικών τους αρχών, της Επιτροπής και προς τους κατοίκους της πόλης.</a:t>
            </a:r>
          </a:p>
        </p:txBody>
      </p:sp>
      <p:sp>
        <p:nvSpPr>
          <p:cNvPr id="4" name="Ορθογώνιο 3">
            <a:extLst>
              <a:ext uri="{FF2B5EF4-FFF2-40B4-BE49-F238E27FC236}">
                <a16:creationId xmlns:a16="http://schemas.microsoft.com/office/drawing/2014/main" id="{A04CE7F8-AECE-68D4-18FD-83AEC473977C}"/>
              </a:ext>
            </a:extLst>
          </p:cNvPr>
          <p:cNvSpPr/>
          <p:nvPr/>
        </p:nvSpPr>
        <p:spPr>
          <a:xfrm>
            <a:off x="7745046" y="398585"/>
            <a:ext cx="1774092" cy="765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026898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17111" y="1376171"/>
            <a:ext cx="9092649" cy="4801314"/>
          </a:xfrm>
          <a:prstGeom prst="rect">
            <a:avLst/>
          </a:prstGeom>
        </p:spPr>
        <p:txBody>
          <a:bodyPr wrap="square">
            <a:spAutoFit/>
          </a:bodyPr>
          <a:lstStyle/>
          <a:p>
            <a:r>
              <a:rPr lang="el-GR" b="1" dirty="0"/>
              <a:t>Ισπανία και </a:t>
            </a:r>
            <a:r>
              <a:rPr lang="el-GR" b="1" dirty="0" err="1"/>
              <a:t>citiES</a:t>
            </a:r>
            <a:r>
              <a:rPr lang="el-GR" b="1" dirty="0"/>
              <a:t> 2030: </a:t>
            </a:r>
          </a:p>
          <a:p>
            <a:endParaRPr lang="el-GR" dirty="0"/>
          </a:p>
          <a:p>
            <a:pPr marL="285750" indent="-285750" algn="just">
              <a:buFont typeface="Arial" panose="020B0604020202020204" pitchFamily="34" charset="0"/>
              <a:buChar char="•"/>
            </a:pPr>
            <a:r>
              <a:rPr lang="el-GR" dirty="0"/>
              <a:t>Η Ισπανία δημιούργησε την πλατφόρμα </a:t>
            </a:r>
            <a:r>
              <a:rPr lang="el-GR" dirty="0" err="1"/>
              <a:t>citiES</a:t>
            </a:r>
            <a:r>
              <a:rPr lang="el-GR" dirty="0"/>
              <a:t> 2030. </a:t>
            </a:r>
          </a:p>
          <a:p>
            <a:pPr marL="285750" indent="-285750" algn="just">
              <a:buFont typeface="Arial" panose="020B0604020202020204" pitchFamily="34" charset="0"/>
              <a:buChar char="•"/>
            </a:pPr>
            <a:endParaRPr lang="el-GR" dirty="0"/>
          </a:p>
          <a:p>
            <a:pPr marL="285750" indent="-285750" algn="just">
              <a:buFont typeface="Arial" panose="020B0604020202020204" pitchFamily="34" charset="0"/>
              <a:buChar char="•"/>
            </a:pPr>
            <a:r>
              <a:rPr lang="el-GR" dirty="0"/>
              <a:t>Η πλατφόρμα προετοιμάζει την υπογραφή </a:t>
            </a:r>
            <a:r>
              <a:rPr lang="el-GR" b="1" dirty="0"/>
              <a:t>Κλιματικών Συμφώνων </a:t>
            </a:r>
            <a:r>
              <a:rPr lang="el-GR" dirty="0"/>
              <a:t>με τη Βαρκελώνη, τη Μαδρίτη, τη Σεβίλλη και τη Βαλένθια. Αυτές οι συμβάσεις προορίζονται να λειτουργήσουν ως «πρόδρομες» πολιτικές δεσμεύσεις στο έργο της Αποστολής Πόλεων που θα αρθρώσει δράσεις με στόχο την επίτευξη συγκεκριμένων στόχων για την απαλλαγή από τις ανθρακούχες εκπομπές.</a:t>
            </a:r>
          </a:p>
          <a:p>
            <a:pPr marL="285750" indent="-285750" algn="just">
              <a:buFont typeface="Arial" panose="020B0604020202020204" pitchFamily="34" charset="0"/>
              <a:buChar char="•"/>
            </a:pPr>
            <a:endParaRPr lang="el-GR" dirty="0"/>
          </a:p>
          <a:p>
            <a:pPr marL="285750" indent="-285750" algn="just">
              <a:buFont typeface="Arial" panose="020B0604020202020204" pitchFamily="34" charset="0"/>
              <a:buChar char="•"/>
            </a:pPr>
            <a:r>
              <a:rPr lang="el-GR" dirty="0"/>
              <a:t>Θα ορίσει ένα χαρτοφυλάκιο μετασχηματιστικών έργων που επιτρέπουν την πρόοδο προς τους στόχους που έχει θέσει κάθε πόλη. Θα υπογραφούν από δημοτικά συμβούλια και εθνικές ή περιφερειακές αρχές. </a:t>
            </a:r>
          </a:p>
          <a:p>
            <a:pPr marL="285750" indent="-285750" algn="just">
              <a:buFont typeface="Arial" panose="020B0604020202020204" pitchFamily="34" charset="0"/>
              <a:buChar char="•"/>
            </a:pPr>
            <a:endParaRPr lang="el-GR" dirty="0"/>
          </a:p>
          <a:p>
            <a:pPr marL="285750" indent="-285750" algn="just">
              <a:buFont typeface="Arial" panose="020B0604020202020204" pitchFamily="34" charset="0"/>
              <a:buChar char="•"/>
            </a:pPr>
            <a:r>
              <a:rPr lang="el-GR" dirty="0"/>
              <a:t>Τέσσερα ισπανικά </a:t>
            </a:r>
            <a:r>
              <a:rPr lang="en-US" dirty="0"/>
              <a:t>Y</a:t>
            </a:r>
            <a:r>
              <a:rPr lang="el-GR" dirty="0" err="1"/>
              <a:t>πουργεία</a:t>
            </a:r>
            <a:r>
              <a:rPr lang="el-GR" dirty="0"/>
              <a:t> συμμετέχουν στη διαδικασία: Υπουργείο Επιστήμης και Καινοτομίας, Υπουργείο Οικολογικής Μετάβασης, Υπουργείο Μεταφορών και Αστικής Ατζέντας και Υπουργείο Υγείας.</a:t>
            </a:r>
          </a:p>
        </p:txBody>
      </p:sp>
      <p:sp>
        <p:nvSpPr>
          <p:cNvPr id="4" name="TextBox 3"/>
          <p:cNvSpPr txBox="1"/>
          <p:nvPr/>
        </p:nvSpPr>
        <p:spPr>
          <a:xfrm>
            <a:off x="230588" y="302149"/>
            <a:ext cx="6443750" cy="646331"/>
          </a:xfrm>
          <a:prstGeom prst="rect">
            <a:avLst/>
          </a:prstGeom>
          <a:noFill/>
        </p:spPr>
        <p:txBody>
          <a:bodyPr wrap="square" rtlCol="0">
            <a:spAutoFit/>
          </a:bodyPr>
          <a:lstStyle/>
          <a:p>
            <a:r>
              <a:rPr lang="el-GR" dirty="0"/>
              <a:t>Παραδείγματα εθνικών φορέων που ενστερνίζονται και εφαρμόζουν πιλοτικά ΚΣΠ</a:t>
            </a:r>
          </a:p>
        </p:txBody>
      </p:sp>
      <p:sp>
        <p:nvSpPr>
          <p:cNvPr id="3" name="Ορθογώνιο 2">
            <a:extLst>
              <a:ext uri="{FF2B5EF4-FFF2-40B4-BE49-F238E27FC236}">
                <a16:creationId xmlns:a16="http://schemas.microsoft.com/office/drawing/2014/main" id="{59B55EBA-736A-B7B7-5CC2-0D933B8DD352}"/>
              </a:ext>
            </a:extLst>
          </p:cNvPr>
          <p:cNvSpPr/>
          <p:nvPr/>
        </p:nvSpPr>
        <p:spPr>
          <a:xfrm>
            <a:off x="7745046" y="398585"/>
            <a:ext cx="1774092" cy="765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14455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41905" y="1111014"/>
            <a:ext cx="8817995" cy="5355312"/>
          </a:xfrm>
          <a:prstGeom prst="rect">
            <a:avLst/>
          </a:prstGeom>
        </p:spPr>
        <p:txBody>
          <a:bodyPr wrap="square">
            <a:spAutoFit/>
          </a:bodyPr>
          <a:lstStyle/>
          <a:p>
            <a:r>
              <a:rPr lang="el-GR" b="1" dirty="0"/>
              <a:t>Σουηδία και Klimatkontrakt 2030: </a:t>
            </a:r>
          </a:p>
          <a:p>
            <a:endParaRPr lang="el-GR" dirty="0"/>
          </a:p>
          <a:p>
            <a:pPr marL="285750" indent="-285750">
              <a:buFont typeface="Arial" panose="020B0604020202020204" pitchFamily="34" charset="0"/>
              <a:buChar char="•"/>
            </a:pPr>
            <a:r>
              <a:rPr lang="el-GR" dirty="0"/>
              <a:t>Τον Δεκέμβριο του 2020, εννέα σουηδικές πόλεις (</a:t>
            </a:r>
            <a:r>
              <a:rPr lang="el-GR" dirty="0" err="1"/>
              <a:t>Enköping</a:t>
            </a:r>
            <a:r>
              <a:rPr lang="el-GR" dirty="0"/>
              <a:t>, </a:t>
            </a:r>
            <a:r>
              <a:rPr lang="el-GR" dirty="0" err="1"/>
              <a:t>Göteborg</a:t>
            </a:r>
            <a:r>
              <a:rPr lang="el-GR" dirty="0"/>
              <a:t>, </a:t>
            </a:r>
            <a:r>
              <a:rPr lang="el-GR" dirty="0" err="1"/>
              <a:t>Järfälla</a:t>
            </a:r>
            <a:r>
              <a:rPr lang="el-GR" dirty="0"/>
              <a:t>, </a:t>
            </a:r>
            <a:r>
              <a:rPr lang="el-GR" dirty="0" err="1"/>
              <a:t>Lund</a:t>
            </a:r>
            <a:r>
              <a:rPr lang="el-GR" dirty="0"/>
              <a:t>, </a:t>
            </a:r>
            <a:r>
              <a:rPr lang="el-GR" dirty="0" err="1"/>
              <a:t>Malmö</a:t>
            </a:r>
            <a:r>
              <a:rPr lang="el-GR" dirty="0"/>
              <a:t>, </a:t>
            </a:r>
            <a:r>
              <a:rPr lang="el-GR" dirty="0" err="1"/>
              <a:t>Stockholm</a:t>
            </a:r>
            <a:r>
              <a:rPr lang="el-GR" dirty="0"/>
              <a:t>, </a:t>
            </a:r>
            <a:r>
              <a:rPr lang="el-GR" dirty="0" err="1"/>
              <a:t>Umeå</a:t>
            </a:r>
            <a:r>
              <a:rPr lang="el-GR" dirty="0"/>
              <a:t>, </a:t>
            </a:r>
            <a:r>
              <a:rPr lang="el-GR" dirty="0" err="1"/>
              <a:t>Uppsala</a:t>
            </a:r>
            <a:r>
              <a:rPr lang="el-GR" dirty="0"/>
              <a:t> και </a:t>
            </a:r>
            <a:r>
              <a:rPr lang="el-GR" dirty="0" err="1"/>
              <a:t>Växjö</a:t>
            </a:r>
            <a:r>
              <a:rPr lang="el-GR" dirty="0"/>
              <a:t>) υπέγραψαν το Klimatkontrakt 2030, ένα σύμφωνο για την επιτάχυνση των κλιματικών προσπαθειών. </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 Το Klimatkontrakt 2030  θα επιτρέψει επενδύσεις σε δράσεις για το κλίμα και τη βιωσιμότητα σε κάθε πόλη με ρυθμιστική, καινοτομία και οικονομική υποστήριξη και διευκόλυνση σε εθνικό επίπεδο. </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Η πρωτοβουλία </a:t>
            </a:r>
            <a:r>
              <a:rPr lang="el-GR" b="1" dirty="0"/>
              <a:t>συντονίζεται</a:t>
            </a:r>
            <a:r>
              <a:rPr lang="el-GR" dirty="0"/>
              <a:t> από το </a:t>
            </a:r>
            <a:r>
              <a:rPr lang="el-GR" dirty="0" err="1"/>
              <a:t>Viable</a:t>
            </a:r>
            <a:r>
              <a:rPr lang="el-GR" dirty="0"/>
              <a:t> </a:t>
            </a:r>
            <a:r>
              <a:rPr lang="el-GR" dirty="0" err="1"/>
              <a:t>Cities</a:t>
            </a:r>
            <a:r>
              <a:rPr lang="el-GR" dirty="0"/>
              <a:t>, το πρόγραμμα Ε&amp;Κ της Σουηδίας για έξυπνες και βιώσιμες πόλεις, με χρηματοδότηση από τη </a:t>
            </a:r>
            <a:r>
              <a:rPr lang="el-GR" dirty="0" err="1"/>
              <a:t>Vinnova</a:t>
            </a:r>
            <a:r>
              <a:rPr lang="el-GR" dirty="0"/>
              <a:t>, τη Σουηδική Υπηρεσία Ενέργειας και τη </a:t>
            </a:r>
            <a:r>
              <a:rPr lang="el-GR" dirty="0" err="1"/>
              <a:t>Formas</a:t>
            </a:r>
            <a:r>
              <a:rPr lang="el-GR" dirty="0"/>
              <a:t>. </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Τα μέρη αυτών των συμβάσεων είναι ο δήμος και οι σουηδικές κυβερνητικές αρχές: η Σουηδική Υπηρεσία Ενέργειας (</a:t>
            </a:r>
            <a:r>
              <a:rPr lang="el-GR" dirty="0" err="1"/>
              <a:t>Energimyndigheten</a:t>
            </a:r>
            <a:r>
              <a:rPr lang="el-GR" dirty="0"/>
              <a:t>), η Σουηδική Υπηρεσία για Συστήματα Καινοτομίας (</a:t>
            </a:r>
            <a:r>
              <a:rPr lang="el-GR" dirty="0" err="1"/>
              <a:t>Vinnova</a:t>
            </a:r>
            <a:r>
              <a:rPr lang="el-GR" dirty="0"/>
              <a:t>) και το Σουηδικό Συμβούλιο Έρευνας για την Αειφόρο Ανάπτυξη (</a:t>
            </a:r>
            <a:r>
              <a:rPr lang="el-GR" dirty="0" err="1"/>
              <a:t>Formas</a:t>
            </a:r>
            <a:r>
              <a:rPr lang="el-GR" dirty="0"/>
              <a:t>), η Σουηδική Υπηρεσία για την Οικονομική και Περιφερειακή Ανάπτυξη (</a:t>
            </a:r>
            <a:r>
              <a:rPr lang="el-GR" dirty="0" err="1"/>
              <a:t>Tillväxtverket</a:t>
            </a:r>
            <a:r>
              <a:rPr lang="el-GR" dirty="0"/>
              <a:t>). </a:t>
            </a:r>
          </a:p>
        </p:txBody>
      </p:sp>
      <p:sp>
        <p:nvSpPr>
          <p:cNvPr id="3" name="Ορθογώνιο 2">
            <a:extLst>
              <a:ext uri="{FF2B5EF4-FFF2-40B4-BE49-F238E27FC236}">
                <a16:creationId xmlns:a16="http://schemas.microsoft.com/office/drawing/2014/main" id="{7AE4BD68-036E-4F54-DF4A-189EB3C1BAAB}"/>
              </a:ext>
            </a:extLst>
          </p:cNvPr>
          <p:cNvSpPr/>
          <p:nvPr/>
        </p:nvSpPr>
        <p:spPr>
          <a:xfrm>
            <a:off x="7745046" y="398585"/>
            <a:ext cx="1774092" cy="765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a:extLst>
              <a:ext uri="{FF2B5EF4-FFF2-40B4-BE49-F238E27FC236}">
                <a16:creationId xmlns:a16="http://schemas.microsoft.com/office/drawing/2014/main" id="{C65C0E15-5598-B275-333C-3DF3E926AA89}"/>
              </a:ext>
            </a:extLst>
          </p:cNvPr>
          <p:cNvSpPr txBox="1"/>
          <p:nvPr/>
        </p:nvSpPr>
        <p:spPr>
          <a:xfrm>
            <a:off x="230588" y="302149"/>
            <a:ext cx="6443750" cy="646331"/>
          </a:xfrm>
          <a:prstGeom prst="rect">
            <a:avLst/>
          </a:prstGeom>
          <a:noFill/>
        </p:spPr>
        <p:txBody>
          <a:bodyPr wrap="square" rtlCol="0">
            <a:spAutoFit/>
          </a:bodyPr>
          <a:lstStyle/>
          <a:p>
            <a:r>
              <a:rPr lang="el-GR" dirty="0"/>
              <a:t>Παραδείγματα εθνικών φορέων που ενστερνίζονται και εφαρμόζουν πιλοτικά ΚΣΠ</a:t>
            </a:r>
          </a:p>
        </p:txBody>
      </p:sp>
    </p:spTree>
    <p:extLst>
      <p:ext uri="{BB962C8B-B14F-4D97-AF65-F5344CB8AC3E}">
        <p14:creationId xmlns:p14="http://schemas.microsoft.com/office/powerpoint/2010/main" val="3327079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0343" y="492980"/>
            <a:ext cx="5573865" cy="369332"/>
          </a:xfrm>
          <a:prstGeom prst="rect">
            <a:avLst/>
          </a:prstGeom>
          <a:noFill/>
        </p:spPr>
        <p:txBody>
          <a:bodyPr wrap="square" rtlCol="0">
            <a:spAutoFit/>
          </a:bodyPr>
          <a:lstStyle/>
          <a:p>
            <a:r>
              <a:rPr lang="el-GR" dirty="0"/>
              <a:t>Γιατί είναι σημαντικό το παράδειγμα της Σουηδίας;</a:t>
            </a:r>
          </a:p>
        </p:txBody>
      </p:sp>
      <p:sp>
        <p:nvSpPr>
          <p:cNvPr id="3" name="TextBox 2"/>
          <p:cNvSpPr txBox="1"/>
          <p:nvPr/>
        </p:nvSpPr>
        <p:spPr>
          <a:xfrm>
            <a:off x="620202" y="1304014"/>
            <a:ext cx="8825948" cy="4801314"/>
          </a:xfrm>
          <a:prstGeom prst="rect">
            <a:avLst/>
          </a:prstGeom>
          <a:noFill/>
        </p:spPr>
        <p:txBody>
          <a:bodyPr wrap="square" rtlCol="0">
            <a:spAutoFit/>
          </a:bodyPr>
          <a:lstStyle/>
          <a:p>
            <a:pPr marL="285750" indent="-285750">
              <a:buFont typeface="Arial" panose="020B0604020202020204" pitchFamily="34" charset="0"/>
              <a:buChar char="•"/>
            </a:pPr>
            <a:r>
              <a:rPr lang="el-GR" dirty="0"/>
              <a:t>Επειδή</a:t>
            </a:r>
            <a:r>
              <a:rPr lang="en-US" dirty="0"/>
              <a:t>:</a:t>
            </a:r>
          </a:p>
          <a:p>
            <a:pPr marL="285750" indent="-285750">
              <a:buFont typeface="Arial" panose="020B0604020202020204" pitchFamily="34" charset="0"/>
              <a:buChar char="•"/>
            </a:pPr>
            <a:endParaRPr lang="el-GR" dirty="0"/>
          </a:p>
          <a:p>
            <a:pPr marL="342900" indent="-342900">
              <a:buFont typeface="+mj-lt"/>
              <a:buAutoNum type="arabicPeriod"/>
            </a:pPr>
            <a:r>
              <a:rPr lang="el-GR" dirty="0"/>
              <a:t>Απαιτείται </a:t>
            </a:r>
            <a:r>
              <a:rPr lang="el-GR" b="1" dirty="0"/>
              <a:t>ριζικός μετασχηματισμός του συστήματος </a:t>
            </a:r>
            <a:r>
              <a:rPr lang="el-GR" dirty="0"/>
              <a:t>για τη δημιουργία πόλεων και κοινοτήτων ουδέτερων ως προς το κλίμα και για την επίτευξη του Παγκόσμιου Στόχου Αειφορίας του ΟΗΕ. </a:t>
            </a:r>
            <a:endParaRPr lang="en-US" dirty="0"/>
          </a:p>
          <a:p>
            <a:pPr marL="342900" indent="-342900">
              <a:buFont typeface="+mj-lt"/>
              <a:buAutoNum type="arabicPeriod"/>
            </a:pPr>
            <a:endParaRPr lang="en-US" dirty="0"/>
          </a:p>
          <a:p>
            <a:pPr marL="342900" indent="-342900">
              <a:buFont typeface="+mj-lt"/>
              <a:buAutoNum type="arabicPeriod"/>
            </a:pPr>
            <a:r>
              <a:rPr lang="el-GR" dirty="0"/>
              <a:t>Το </a:t>
            </a:r>
            <a:r>
              <a:rPr lang="el-GR" dirty="0" err="1"/>
              <a:t>Klimatkontrakt</a:t>
            </a:r>
            <a:r>
              <a:rPr lang="el-GR" dirty="0"/>
              <a:t> 2030 είναι ένα νέο μέσο για την αύξηση του ρυθμού της κλιματικής μετάβασης στις πόλεις στο πλαίσιο της Ατζέντας 2030.</a:t>
            </a:r>
            <a:endParaRPr lang="en-US" dirty="0"/>
          </a:p>
          <a:p>
            <a:pPr marL="342900" indent="-342900">
              <a:buFont typeface="+mj-lt"/>
              <a:buAutoNum type="arabicPeriod"/>
            </a:pPr>
            <a:endParaRPr lang="en-US" dirty="0"/>
          </a:p>
          <a:p>
            <a:pPr marL="342900" indent="-342900">
              <a:buFont typeface="+mj-lt"/>
              <a:buAutoNum type="arabicPeriod"/>
            </a:pPr>
            <a:r>
              <a:rPr lang="el-GR" dirty="0"/>
              <a:t>Το σύμφωνο δηλώνει την πρόθεση των υπογραφόντων αρχών και των πόλεων να αυξήσουν τη φιλοδοξία για βιώσιμη αστική ανάπτυξη και δίνει στη Σουηδία και στις σουηδικές πόλεις καλές ευκαιρίες να είναι </a:t>
            </a:r>
            <a:r>
              <a:rPr lang="el-GR" b="1" dirty="0"/>
              <a:t>πρόδρομοι σε διεθνές επίπεδο </a:t>
            </a:r>
            <a:r>
              <a:rPr lang="el-GR" dirty="0"/>
              <a:t>αναφορικά με την αστική κλιματική μετάβαση.</a:t>
            </a:r>
            <a:endParaRPr lang="en-US" dirty="0"/>
          </a:p>
          <a:p>
            <a:pPr marL="342900" indent="-342900">
              <a:buFont typeface="+mj-lt"/>
              <a:buAutoNum type="arabicPeriod"/>
            </a:pPr>
            <a:endParaRPr lang="en-US" dirty="0"/>
          </a:p>
          <a:p>
            <a:pPr marL="342900" indent="-342900">
              <a:buFont typeface="+mj-lt"/>
              <a:buAutoNum type="arabicPeriod"/>
            </a:pPr>
            <a:r>
              <a:rPr lang="el-GR" dirty="0"/>
              <a:t>Το σύμφωνο </a:t>
            </a:r>
            <a:r>
              <a:rPr lang="el-GR" b="1" dirty="0"/>
              <a:t>επιτρέπει επενδύσεις </a:t>
            </a:r>
            <a:r>
              <a:rPr lang="el-GR" dirty="0"/>
              <a:t>στο κλίμα και δράσεις βιωσιμότητας σε κάθε πόλη μέσω του καλύτερου συντονισμού, των ρυθμιστικών αλλαγών, της καινοτομίας και της οικονομικής υποστήριξης και διευκόλυνσης σε εθνικό επίπεδο.</a:t>
            </a:r>
          </a:p>
        </p:txBody>
      </p:sp>
      <p:sp>
        <p:nvSpPr>
          <p:cNvPr id="4" name="Ορθογώνιο 3">
            <a:extLst>
              <a:ext uri="{FF2B5EF4-FFF2-40B4-BE49-F238E27FC236}">
                <a16:creationId xmlns:a16="http://schemas.microsoft.com/office/drawing/2014/main" id="{144F5A8B-1A15-7A43-3EAB-2430CAD18AA0}"/>
              </a:ext>
            </a:extLst>
          </p:cNvPr>
          <p:cNvSpPr/>
          <p:nvPr/>
        </p:nvSpPr>
        <p:spPr>
          <a:xfrm>
            <a:off x="7745046" y="398585"/>
            <a:ext cx="1774092" cy="765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932490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269" y="1369742"/>
            <a:ext cx="3590825" cy="5088838"/>
          </a:xfrm>
          <a:prstGeom prst="rect">
            <a:avLst/>
          </a:prstGeom>
        </p:spPr>
      </p:pic>
      <p:pic>
        <p:nvPicPr>
          <p:cNvPr id="4" name="Εικόνα 3"/>
          <p:cNvPicPr>
            <a:picLocks noChangeAspect="1"/>
          </p:cNvPicPr>
          <p:nvPr/>
        </p:nvPicPr>
        <p:blipFill rotWithShape="1">
          <a:blip r:embed="rId3">
            <a:extLst>
              <a:ext uri="{28A0092B-C50C-407E-A947-70E740481C1C}">
                <a14:useLocalDpi xmlns:a14="http://schemas.microsoft.com/office/drawing/2010/main" val="0"/>
              </a:ext>
            </a:extLst>
          </a:blip>
          <a:srcRect l="12579" r="10190"/>
          <a:stretch/>
        </p:blipFill>
        <p:spPr>
          <a:xfrm>
            <a:off x="3993266" y="1369742"/>
            <a:ext cx="5614465" cy="5088837"/>
          </a:xfrm>
          <a:prstGeom prst="rect">
            <a:avLst/>
          </a:prstGeom>
        </p:spPr>
      </p:pic>
      <p:sp>
        <p:nvSpPr>
          <p:cNvPr id="5" name="Τίτλος 2">
            <a:extLst>
              <a:ext uri="{FF2B5EF4-FFF2-40B4-BE49-F238E27FC236}">
                <a16:creationId xmlns:a16="http://schemas.microsoft.com/office/drawing/2014/main" id="{4D15A9B0-E12C-4E26-9B32-4B86E7F8BCEE}"/>
              </a:ext>
            </a:extLst>
          </p:cNvPr>
          <p:cNvSpPr txBox="1">
            <a:spLocks/>
          </p:cNvSpPr>
          <p:nvPr/>
        </p:nvSpPr>
        <p:spPr>
          <a:xfrm>
            <a:off x="278516" y="558515"/>
            <a:ext cx="7429500" cy="369332"/>
          </a:xfrm>
          <a:prstGeom prst="rect">
            <a:avLst/>
          </a:prstGeom>
        </p:spPr>
        <p:txBody>
          <a:bodyPr wrap="square" anchor="b">
            <a:spAutoFit/>
          </a:bodyPr>
          <a:lstStyle>
            <a:lvl1pPr defTabSz="914423">
              <a:lnSpc>
                <a:spcPct val="100000"/>
              </a:lnSpc>
              <a:spcBef>
                <a:spcPct val="0"/>
              </a:spcBef>
              <a:buNone/>
              <a:defRPr sz="2400" b="1" baseline="0">
                <a:solidFill>
                  <a:srgbClr val="434243"/>
                </a:solidFill>
                <a:latin typeface="+mj-lt"/>
                <a:ea typeface="+mj-ea"/>
                <a:cs typeface="+mj-cs"/>
              </a:defRPr>
            </a:lvl1pPr>
          </a:lstStyle>
          <a:p>
            <a:r>
              <a:rPr lang="el-GR" sz="1800" b="0" dirty="0">
                <a:latin typeface="+mn-lt"/>
              </a:rPr>
              <a:t>Το παράδειγμα της πόλης </a:t>
            </a:r>
            <a:r>
              <a:rPr lang="el-GR" sz="1800" b="0" dirty="0" err="1">
                <a:latin typeface="+mn-lt"/>
              </a:rPr>
              <a:t>Λουβέν</a:t>
            </a:r>
            <a:r>
              <a:rPr lang="el-GR" sz="1800" b="0" dirty="0">
                <a:latin typeface="+mn-lt"/>
              </a:rPr>
              <a:t> στο Βέλγιο </a:t>
            </a:r>
          </a:p>
        </p:txBody>
      </p:sp>
      <p:sp>
        <p:nvSpPr>
          <p:cNvPr id="3" name="Ορθογώνιο 2">
            <a:extLst>
              <a:ext uri="{FF2B5EF4-FFF2-40B4-BE49-F238E27FC236}">
                <a16:creationId xmlns:a16="http://schemas.microsoft.com/office/drawing/2014/main" id="{C675D1E4-050B-7BC0-A7CB-BE13F39EAA54}"/>
              </a:ext>
            </a:extLst>
          </p:cNvPr>
          <p:cNvSpPr/>
          <p:nvPr/>
        </p:nvSpPr>
        <p:spPr>
          <a:xfrm>
            <a:off x="7745046" y="398585"/>
            <a:ext cx="1774092" cy="765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403435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7322" y="492981"/>
            <a:ext cx="4405022" cy="373711"/>
          </a:xfrm>
          <a:prstGeom prst="rect">
            <a:avLst/>
          </a:prstGeom>
          <a:noFill/>
        </p:spPr>
        <p:txBody>
          <a:bodyPr wrap="square" rtlCol="0">
            <a:spAutoFit/>
          </a:bodyPr>
          <a:lstStyle/>
          <a:p>
            <a:r>
              <a:rPr lang="el-GR" dirty="0"/>
              <a:t>Ως ειδική περίπτωση… </a:t>
            </a:r>
          </a:p>
        </p:txBody>
      </p:sp>
      <p:sp>
        <p:nvSpPr>
          <p:cNvPr id="4" name="TextBox 3"/>
          <p:cNvSpPr txBox="1"/>
          <p:nvPr/>
        </p:nvSpPr>
        <p:spPr>
          <a:xfrm>
            <a:off x="365760" y="1343770"/>
            <a:ext cx="9215562" cy="4801314"/>
          </a:xfrm>
          <a:prstGeom prst="rect">
            <a:avLst/>
          </a:prstGeom>
          <a:noFill/>
        </p:spPr>
        <p:txBody>
          <a:bodyPr wrap="square" rtlCol="0">
            <a:spAutoFit/>
          </a:bodyPr>
          <a:lstStyle/>
          <a:p>
            <a:pPr marL="285750" indent="-285750">
              <a:buFont typeface="Arial" panose="020B0604020202020204" pitchFamily="34" charset="0"/>
              <a:buChar char="•"/>
            </a:pPr>
            <a:r>
              <a:rPr lang="el-GR" dirty="0"/>
              <a:t>Η πόλη </a:t>
            </a:r>
            <a:r>
              <a:rPr lang="el-GR" dirty="0" err="1"/>
              <a:t>Λουβέν</a:t>
            </a:r>
            <a:r>
              <a:rPr lang="el-GR" dirty="0"/>
              <a:t> έχει ήδη υπογράψει το Σύμφωνο των Δημάρχων  από το 2011.</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sym typeface="Wingdings" panose="05000000000000000000" pitchFamily="2" charset="2"/>
              </a:rPr>
              <a:t>Με αυτόν τον τρόπο αν και δεσμεύτηκε για μείωση του CO2 κατά 40% έως το 2030, ήταν σαφές ότι </a:t>
            </a:r>
            <a:r>
              <a:rPr lang="el-GR" b="1" dirty="0">
                <a:sym typeface="Wingdings" panose="05000000000000000000" pitchFamily="2" charset="2"/>
              </a:rPr>
              <a:t>δεν υπήρχε ένα οργανωμένο χρονοδιάγραμμα </a:t>
            </a:r>
            <a:r>
              <a:rPr lang="el-GR" dirty="0">
                <a:sym typeface="Wingdings" panose="05000000000000000000" pitchFamily="2" charset="2"/>
              </a:rPr>
              <a:t>για να επιτευχθεί αυτός ο στόχος.</a:t>
            </a:r>
          </a:p>
          <a:p>
            <a:pPr marL="285750" indent="-285750">
              <a:buFont typeface="Arial" panose="020B0604020202020204" pitchFamily="34" charset="0"/>
              <a:buChar char="•"/>
            </a:pPr>
            <a:endParaRPr lang="el-GR" dirty="0">
              <a:sym typeface="Wingdings" panose="05000000000000000000" pitchFamily="2" charset="2"/>
            </a:endParaRPr>
          </a:p>
          <a:p>
            <a:pPr marL="285750" indent="-285750">
              <a:buFont typeface="Arial" panose="020B0604020202020204" pitchFamily="34" charset="0"/>
              <a:buChar char="•"/>
            </a:pPr>
            <a:r>
              <a:rPr lang="el-GR" dirty="0">
                <a:sym typeface="Wingdings" panose="05000000000000000000" pitchFamily="2" charset="2"/>
              </a:rPr>
              <a:t>Έπειτα δημοσιεύτηκε από το Πανεπιστήμιο της </a:t>
            </a:r>
            <a:r>
              <a:rPr lang="el-GR" dirty="0" err="1">
                <a:sym typeface="Wingdings" panose="05000000000000000000" pitchFamily="2" charset="2"/>
              </a:rPr>
              <a:t>Λουβέν</a:t>
            </a:r>
            <a:r>
              <a:rPr lang="el-GR" dirty="0">
                <a:sym typeface="Wingdings" panose="05000000000000000000" pitchFamily="2" charset="2"/>
              </a:rPr>
              <a:t> έκθεση (</a:t>
            </a:r>
            <a:r>
              <a:rPr lang="en-US" dirty="0">
                <a:sym typeface="Wingdings" panose="05000000000000000000" pitchFamily="2" charset="2"/>
              </a:rPr>
              <a:t>report)</a:t>
            </a:r>
            <a:r>
              <a:rPr lang="el-GR" dirty="0">
                <a:sym typeface="Wingdings" panose="05000000000000000000" pitchFamily="2" charset="2"/>
              </a:rPr>
              <a:t> με την ονομασία «Η μετάβαση σε ένα κλιματικά ουδέτερο </a:t>
            </a:r>
            <a:r>
              <a:rPr lang="el-GR" dirty="0" err="1">
                <a:sym typeface="Wingdings" panose="05000000000000000000" pitchFamily="2" charset="2"/>
              </a:rPr>
              <a:t>Leuven</a:t>
            </a:r>
            <a:r>
              <a:rPr lang="el-GR" dirty="0">
                <a:sym typeface="Wingdings" panose="05000000000000000000" pitchFamily="2" charset="2"/>
              </a:rPr>
              <a:t> το 2030», στην οποία καταγράφηκαν διάφορα σενάρια και τρόποι επίτευξης της Κλιματικής Ουδετερότητας.</a:t>
            </a:r>
          </a:p>
          <a:p>
            <a:pPr marL="285750" indent="-285750">
              <a:buFont typeface="Arial" panose="020B0604020202020204" pitchFamily="34" charset="0"/>
              <a:buChar char="•"/>
            </a:pPr>
            <a:endParaRPr lang="el-GR" dirty="0">
              <a:sym typeface="Wingdings" panose="05000000000000000000" pitchFamily="2" charset="2"/>
            </a:endParaRPr>
          </a:p>
          <a:p>
            <a:pPr marL="285750" indent="-285750">
              <a:buFont typeface="Arial" panose="020B0604020202020204" pitchFamily="34" charset="0"/>
              <a:buChar char="•"/>
            </a:pPr>
            <a:r>
              <a:rPr lang="el-GR" dirty="0">
                <a:sym typeface="Wingdings" panose="05000000000000000000" pitchFamily="2" charset="2"/>
              </a:rPr>
              <a:t>Μετά τη δημοσίευση της έκθεσης, ένας συνασπισμός τοπικής αυτοδιοίκησης, επιχειρήσεων, πανεπιστημίου και κοινωνίας των πολιτών ίδρυσε τη μη κερδοσκοπική εταιρεία </a:t>
            </a:r>
            <a:r>
              <a:rPr lang="el-GR" b="1" dirty="0">
                <a:sym typeface="Wingdings" panose="05000000000000000000" pitchFamily="2" charset="2"/>
              </a:rPr>
              <a:t>Leuven2030</a:t>
            </a:r>
            <a:r>
              <a:rPr lang="el-GR" dirty="0">
                <a:sym typeface="Wingdings" panose="05000000000000000000" pitchFamily="2" charset="2"/>
              </a:rPr>
              <a:t> (</a:t>
            </a:r>
            <a:r>
              <a:rPr lang="en-US" dirty="0">
                <a:sym typeface="Wingdings" panose="05000000000000000000" pitchFamily="2" charset="2"/>
              </a:rPr>
              <a:t>roadmap)</a:t>
            </a:r>
            <a:r>
              <a:rPr lang="el-GR" dirty="0">
                <a:sym typeface="Wingdings" panose="05000000000000000000" pitchFamily="2" charset="2"/>
              </a:rPr>
              <a:t>, όπου η έκθεση του πανεπιστημίου ήταν το καθοδηγητικό τους έγγραφο. </a:t>
            </a:r>
          </a:p>
          <a:p>
            <a:pPr marL="285750" indent="-285750">
              <a:buFont typeface="Arial" panose="020B0604020202020204" pitchFamily="34" charset="0"/>
              <a:buChar char="•"/>
            </a:pPr>
            <a:endParaRPr lang="el-GR" dirty="0">
              <a:sym typeface="Wingdings" panose="05000000000000000000" pitchFamily="2" charset="2"/>
            </a:endParaRPr>
          </a:p>
          <a:p>
            <a:pPr marL="285750" indent="-285750">
              <a:buFont typeface="Arial" panose="020B0604020202020204" pitchFamily="34" charset="0"/>
              <a:buChar char="•"/>
            </a:pPr>
            <a:r>
              <a:rPr lang="el-GR" dirty="0">
                <a:sym typeface="Wingdings" panose="05000000000000000000" pitchFamily="2" charset="2"/>
              </a:rPr>
              <a:t>Οι ανωτέρω φορείς συμφώνησαν ότι η </a:t>
            </a:r>
            <a:r>
              <a:rPr lang="el-GR" dirty="0" err="1">
                <a:sym typeface="Wingdings" panose="05000000000000000000" pitchFamily="2" charset="2"/>
              </a:rPr>
              <a:t>Λουβέν</a:t>
            </a:r>
            <a:r>
              <a:rPr lang="el-GR" dirty="0">
                <a:sym typeface="Wingdings" panose="05000000000000000000" pitchFamily="2" charset="2"/>
              </a:rPr>
              <a:t>, ως μια σχετικά πλούσια σε φοιτητές</a:t>
            </a:r>
            <a:r>
              <a:rPr lang="en-US" dirty="0">
                <a:sym typeface="Wingdings" panose="05000000000000000000" pitchFamily="2" charset="2"/>
              </a:rPr>
              <a:t> </a:t>
            </a:r>
            <a:r>
              <a:rPr lang="el-GR" dirty="0">
                <a:sym typeface="Wingdings" panose="05000000000000000000" pitchFamily="2" charset="2"/>
              </a:rPr>
              <a:t>πόλη, είχε τις προϋποθέσεις και την ηθική υποχρέωση να είναι πρωτοπόρος στο να γίνει κλιματικά ουδέτερη.</a:t>
            </a:r>
          </a:p>
          <a:p>
            <a:pPr marL="285750" indent="-285750">
              <a:buFont typeface="Arial" panose="020B0604020202020204" pitchFamily="34" charset="0"/>
              <a:buChar char="•"/>
            </a:pPr>
            <a:endParaRPr lang="el-GR" dirty="0"/>
          </a:p>
        </p:txBody>
      </p:sp>
      <p:sp>
        <p:nvSpPr>
          <p:cNvPr id="3" name="Ορθογώνιο 2">
            <a:extLst>
              <a:ext uri="{FF2B5EF4-FFF2-40B4-BE49-F238E27FC236}">
                <a16:creationId xmlns:a16="http://schemas.microsoft.com/office/drawing/2014/main" id="{D59EC794-C630-504C-4428-66ADBE7CC882}"/>
              </a:ext>
            </a:extLst>
          </p:cNvPr>
          <p:cNvSpPr/>
          <p:nvPr/>
        </p:nvSpPr>
        <p:spPr>
          <a:xfrm>
            <a:off x="7745046" y="398585"/>
            <a:ext cx="1774092" cy="765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252261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101" y="461176"/>
            <a:ext cx="4619707" cy="369332"/>
          </a:xfrm>
          <a:prstGeom prst="rect">
            <a:avLst/>
          </a:prstGeom>
          <a:noFill/>
        </p:spPr>
        <p:txBody>
          <a:bodyPr wrap="square" rtlCol="0">
            <a:spAutoFit/>
          </a:bodyPr>
          <a:lstStyle/>
          <a:p>
            <a:r>
              <a:rPr lang="el-GR" dirty="0"/>
              <a:t>Επόμενα στάδια για την πόλη </a:t>
            </a:r>
            <a:r>
              <a:rPr lang="el-GR" dirty="0" err="1"/>
              <a:t>Λουβέν</a:t>
            </a:r>
            <a:endParaRPr lang="el-GR" dirty="0"/>
          </a:p>
        </p:txBody>
      </p:sp>
      <p:sp>
        <p:nvSpPr>
          <p:cNvPr id="3" name="TextBox 2"/>
          <p:cNvSpPr txBox="1"/>
          <p:nvPr/>
        </p:nvSpPr>
        <p:spPr>
          <a:xfrm>
            <a:off x="310101" y="1463040"/>
            <a:ext cx="9016779" cy="3139321"/>
          </a:xfrm>
          <a:prstGeom prst="rect">
            <a:avLst/>
          </a:prstGeom>
          <a:noFill/>
        </p:spPr>
        <p:txBody>
          <a:bodyPr wrap="square" rtlCol="0">
            <a:spAutoFit/>
          </a:bodyPr>
          <a:lstStyle/>
          <a:p>
            <a:pPr marL="285750" indent="-285750">
              <a:buFont typeface="Arial" panose="020B0604020202020204" pitchFamily="34" charset="0"/>
              <a:buChar char="•"/>
            </a:pPr>
            <a:r>
              <a:rPr lang="el-GR" dirty="0"/>
              <a:t>Τα επόμενα οκτώ χρόνια οι επιλεγμένες πόλεις (</a:t>
            </a:r>
            <a:r>
              <a:rPr lang="el-GR" dirty="0" err="1"/>
              <a:t>Λουβέν</a:t>
            </a:r>
            <a:r>
              <a:rPr lang="el-GR" dirty="0"/>
              <a:t>, Βρυξέλλες, Αμβέρσα και </a:t>
            </a:r>
            <a:r>
              <a:rPr lang="el-GR" dirty="0" err="1"/>
              <a:t>La</a:t>
            </a:r>
            <a:r>
              <a:rPr lang="el-GR" dirty="0"/>
              <a:t> </a:t>
            </a:r>
            <a:r>
              <a:rPr lang="el-GR" dirty="0" err="1"/>
              <a:t>Louvière</a:t>
            </a:r>
            <a:r>
              <a:rPr lang="el-GR" dirty="0"/>
              <a:t>) στοχεύουν στην επίτευξη του στόχου της κλιματικής ουδετερότητας βασισμένες στη συνεργασία μεταξύ τους. </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Ένα πρώτο βήμα σε αυτή τη διαδικασία είναι </a:t>
            </a:r>
            <a:r>
              <a:rPr lang="el-GR" b="1" dirty="0"/>
              <a:t>η σύνταξη του «Κλιματικού Σύμφωνου των πόλεων», </a:t>
            </a:r>
            <a:r>
              <a:rPr lang="el-GR" dirty="0"/>
              <a:t>το οποίο θα περιλαμβάνει την πορεία προς την επιταχυνόμενη κλιματική ουδετερότητα έως το 2030 και ένα οικονομικό σχέδιο. </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Αυτό το Σύμφωνο πρόκειται να δημιουργηθεί μέσω μιας συνεργασίας με τοπικούς εταίρους, στην οποία ο καθένας δηλώνει επίσημα τη δέσμευσή του.</a:t>
            </a:r>
          </a:p>
          <a:p>
            <a:pPr marL="285750" indent="-285750">
              <a:buFont typeface="Arial" panose="020B0604020202020204" pitchFamily="34" charset="0"/>
              <a:buChar char="•"/>
            </a:pPr>
            <a:endParaRPr lang="el-GR" dirty="0"/>
          </a:p>
        </p:txBody>
      </p:sp>
      <p:sp>
        <p:nvSpPr>
          <p:cNvPr id="4" name="Ορθογώνιο 3">
            <a:extLst>
              <a:ext uri="{FF2B5EF4-FFF2-40B4-BE49-F238E27FC236}">
                <a16:creationId xmlns:a16="http://schemas.microsoft.com/office/drawing/2014/main" id="{2CB05AA2-CA89-69A5-5667-F4576D0B0983}"/>
              </a:ext>
            </a:extLst>
          </p:cNvPr>
          <p:cNvSpPr/>
          <p:nvPr/>
        </p:nvSpPr>
        <p:spPr>
          <a:xfrm>
            <a:off x="7745046" y="398585"/>
            <a:ext cx="1774092" cy="765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966390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3223" y="294199"/>
            <a:ext cx="6432606" cy="646331"/>
          </a:xfrm>
          <a:prstGeom prst="rect">
            <a:avLst/>
          </a:prstGeom>
          <a:noFill/>
        </p:spPr>
        <p:txBody>
          <a:bodyPr wrap="square" rtlCol="0">
            <a:spAutoFit/>
          </a:bodyPr>
          <a:lstStyle/>
          <a:p>
            <a:r>
              <a:rPr lang="el-GR" dirty="0"/>
              <a:t>Η συμμετοχή της Ελλάδας στο Πρόγραμμα των 100 ενεργειακά ουδέτερων και έξυπνων πόλεων</a:t>
            </a:r>
          </a:p>
        </p:txBody>
      </p:sp>
      <p:sp>
        <p:nvSpPr>
          <p:cNvPr id="3" name="Ορθογώνιο 2"/>
          <p:cNvSpPr/>
          <p:nvPr/>
        </p:nvSpPr>
        <p:spPr>
          <a:xfrm>
            <a:off x="326003" y="1433719"/>
            <a:ext cx="8746435" cy="4524315"/>
          </a:xfrm>
          <a:prstGeom prst="rect">
            <a:avLst/>
          </a:prstGeom>
        </p:spPr>
        <p:txBody>
          <a:bodyPr wrap="square">
            <a:spAutoFit/>
          </a:bodyPr>
          <a:lstStyle/>
          <a:p>
            <a:pPr marL="285750" indent="-285750" algn="just">
              <a:buFont typeface="Arial" panose="020B0604020202020204" pitchFamily="34" charset="0"/>
              <a:buChar char="•"/>
            </a:pPr>
            <a:r>
              <a:rPr lang="el-GR" dirty="0"/>
              <a:t>Περίπου είκοσι ελληνικές πόλεις έγιναν από τις πρώτες που δεσμεύτηκαν από αυτή τη διαδικασία μετασχηματισμού προς την κλιματική ουδετερότητα έως το 2030, μέσω της εκδήλωσης ενδιαφέροντος για τη συμμετοχή στο Πρόγραμμα της Ευρωπαϊκής Επιτροπής. </a:t>
            </a:r>
          </a:p>
          <a:p>
            <a:pPr marL="285750" indent="-285750" algn="just">
              <a:buFont typeface="Arial" panose="020B0604020202020204" pitchFamily="34" charset="0"/>
              <a:buChar char="•"/>
            </a:pPr>
            <a:endParaRPr lang="el-GR" dirty="0"/>
          </a:p>
          <a:p>
            <a:pPr marL="285750" indent="-285750" algn="just">
              <a:buFont typeface="Arial" panose="020B0604020202020204" pitchFamily="34" charset="0"/>
              <a:buChar char="•"/>
            </a:pPr>
            <a:r>
              <a:rPr lang="el-GR" dirty="0"/>
              <a:t>Η Ελλάδα αναγνωρίζεται από την Ευρωπαϊκή Επιτροπή ως μία από τις λίγες ευρωπαϊκές χώρες που υποστηρίζουν την Ευρωπαϊκή Αποστολή με πρωτοβουλία της Κυβέρνησης του κράτους - μέλους, μέσω του Υπουργείου Περιβάλλοντος.  </a:t>
            </a:r>
          </a:p>
          <a:p>
            <a:pPr marL="285750" indent="-285750" algn="just">
              <a:buFont typeface="Arial" panose="020B0604020202020204" pitchFamily="34" charset="0"/>
              <a:buChar char="•"/>
            </a:pPr>
            <a:endParaRPr lang="el-GR" dirty="0"/>
          </a:p>
          <a:p>
            <a:pPr algn="just"/>
            <a:endParaRPr lang="el-GR" dirty="0"/>
          </a:p>
          <a:p>
            <a:pPr marL="285750" indent="-285750" algn="just">
              <a:buFont typeface="Arial" panose="020B0604020202020204" pitchFamily="34" charset="0"/>
              <a:buChar char="•"/>
            </a:pPr>
            <a:r>
              <a:rPr lang="el-GR" dirty="0"/>
              <a:t>Οι πόλεις που επιλέχθηκαν δεσμεύονται να συνεχίσουν να βρίσκονται στην πρώτη γραμμή των δράσεων της Ευρωπαϊκής Ένωσης για τον μετριασμό της κλιματικής κρίσης, προωθώντας καινοτόμες ιδέες που στοχεύουν σε ενέργειες που βελτιώνουν την </a:t>
            </a:r>
            <a:r>
              <a:rPr lang="el-GR" b="1" dirty="0"/>
              <a:t>ευημερία των ανθρώπων</a:t>
            </a:r>
            <a:r>
              <a:rPr lang="el-GR" dirty="0"/>
              <a:t>, καθώς και στη </a:t>
            </a:r>
            <a:r>
              <a:rPr lang="el-GR" b="1" dirty="0"/>
              <a:t>συνεργασία</a:t>
            </a:r>
            <a:r>
              <a:rPr lang="el-GR" dirty="0"/>
              <a:t> και την </a:t>
            </a:r>
            <a:r>
              <a:rPr lang="el-GR" b="1" dirty="0"/>
              <a:t>επιτάχυνση της εφαρμογής λύσεων αστικού μετασχηματισμού που παράγουν περιβαλλοντικά, οικονομικά και κοινωνικά οφέλη. </a:t>
            </a:r>
          </a:p>
        </p:txBody>
      </p:sp>
      <p:sp>
        <p:nvSpPr>
          <p:cNvPr id="4" name="Ορθογώνιο 3">
            <a:extLst>
              <a:ext uri="{FF2B5EF4-FFF2-40B4-BE49-F238E27FC236}">
                <a16:creationId xmlns:a16="http://schemas.microsoft.com/office/drawing/2014/main" id="{3EA70C29-F6AC-1B15-CFF7-5CB7E84E1218}"/>
              </a:ext>
            </a:extLst>
          </p:cNvPr>
          <p:cNvSpPr/>
          <p:nvPr/>
        </p:nvSpPr>
        <p:spPr>
          <a:xfrm>
            <a:off x="7745046" y="398585"/>
            <a:ext cx="1774092" cy="765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581180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2997" y="1083032"/>
            <a:ext cx="5247861" cy="5600039"/>
          </a:xfrm>
          <a:prstGeom prst="rect">
            <a:avLst/>
          </a:prstGeom>
        </p:spPr>
      </p:pic>
      <p:sp>
        <p:nvSpPr>
          <p:cNvPr id="2" name="TextBox 1"/>
          <p:cNvSpPr txBox="1"/>
          <p:nvPr/>
        </p:nvSpPr>
        <p:spPr>
          <a:xfrm>
            <a:off x="326004" y="2036391"/>
            <a:ext cx="1574357" cy="3416320"/>
          </a:xfrm>
          <a:prstGeom prst="rect">
            <a:avLst/>
          </a:prstGeom>
          <a:noFill/>
        </p:spPr>
        <p:txBody>
          <a:bodyPr wrap="square" rtlCol="0">
            <a:spAutoFit/>
          </a:bodyPr>
          <a:lstStyle/>
          <a:p>
            <a:r>
              <a:rPr lang="el-GR" dirty="0"/>
              <a:t>Συμμετέχουν οι εξής ελληνικές πόλεις</a:t>
            </a:r>
            <a:r>
              <a:rPr lang="en-US" dirty="0"/>
              <a:t>:</a:t>
            </a:r>
            <a:endParaRPr lang="el-GR" dirty="0"/>
          </a:p>
          <a:p>
            <a:endParaRPr lang="en-US" dirty="0"/>
          </a:p>
          <a:p>
            <a:r>
              <a:rPr lang="en-US" dirty="0"/>
              <a:t>-</a:t>
            </a:r>
            <a:r>
              <a:rPr lang="el-GR" dirty="0"/>
              <a:t>Αθήνα</a:t>
            </a:r>
          </a:p>
          <a:p>
            <a:r>
              <a:rPr lang="el-GR" dirty="0"/>
              <a:t>-Θεσσαλονίκη</a:t>
            </a:r>
          </a:p>
          <a:p>
            <a:r>
              <a:rPr lang="el-GR" dirty="0"/>
              <a:t>-Ιωάννινα</a:t>
            </a:r>
          </a:p>
          <a:p>
            <a:r>
              <a:rPr lang="el-GR" dirty="0"/>
              <a:t>-Καλαμάτα</a:t>
            </a:r>
          </a:p>
          <a:p>
            <a:r>
              <a:rPr lang="el-GR" dirty="0"/>
              <a:t>-Κοζάνη</a:t>
            </a:r>
          </a:p>
          <a:p>
            <a:r>
              <a:rPr lang="el-GR" dirty="0"/>
              <a:t>-Τρίκαλα</a:t>
            </a:r>
          </a:p>
          <a:p>
            <a:endParaRPr lang="el-GR" dirty="0"/>
          </a:p>
        </p:txBody>
      </p:sp>
      <p:sp>
        <p:nvSpPr>
          <p:cNvPr id="4" name="TextBox 3"/>
          <p:cNvSpPr txBox="1"/>
          <p:nvPr/>
        </p:nvSpPr>
        <p:spPr>
          <a:xfrm>
            <a:off x="246490" y="213143"/>
            <a:ext cx="7323151" cy="646331"/>
          </a:xfrm>
          <a:prstGeom prst="rect">
            <a:avLst/>
          </a:prstGeom>
          <a:noFill/>
        </p:spPr>
        <p:txBody>
          <a:bodyPr wrap="square" rtlCol="0">
            <a:spAutoFit/>
          </a:bodyPr>
          <a:lstStyle/>
          <a:p>
            <a:r>
              <a:rPr lang="el-GR" dirty="0"/>
              <a:t>Κλιματικό Σύμφωνο μεταξύ των ελληνικών πόλεων που συμμετέχουν στο Πρόγραμμα των 100 ενεργειακά Ουδέτερων και Έξυπνων Πόλεων</a:t>
            </a:r>
          </a:p>
        </p:txBody>
      </p:sp>
      <p:sp>
        <p:nvSpPr>
          <p:cNvPr id="5" name="TextBox 4"/>
          <p:cNvSpPr txBox="1"/>
          <p:nvPr/>
        </p:nvSpPr>
        <p:spPr>
          <a:xfrm>
            <a:off x="7696864" y="1949735"/>
            <a:ext cx="1924214" cy="1200329"/>
          </a:xfrm>
          <a:prstGeom prst="rect">
            <a:avLst/>
          </a:prstGeom>
          <a:noFill/>
        </p:spPr>
        <p:txBody>
          <a:bodyPr wrap="square" rtlCol="0">
            <a:spAutoFit/>
          </a:bodyPr>
          <a:lstStyle/>
          <a:p>
            <a:endParaRPr lang="el-GR" dirty="0"/>
          </a:p>
          <a:p>
            <a:pPr marL="285750" indent="-285750">
              <a:buFont typeface="Arial" panose="020B0604020202020204" pitchFamily="34" charset="0"/>
              <a:buChar char="•"/>
            </a:pPr>
            <a:r>
              <a:rPr lang="en-US" dirty="0"/>
              <a:t>Master plan </a:t>
            </a:r>
          </a:p>
          <a:p>
            <a:pPr marL="285750" indent="-285750">
              <a:buFont typeface="Arial" panose="020B0604020202020204" pitchFamily="34" charset="0"/>
              <a:buChar char="•"/>
            </a:pPr>
            <a:r>
              <a:rPr lang="el-GR" dirty="0"/>
              <a:t>Κλιματικό Σύμφωνο </a:t>
            </a:r>
          </a:p>
        </p:txBody>
      </p:sp>
      <p:sp>
        <p:nvSpPr>
          <p:cNvPr id="6" name="Ορθογώνιο 5">
            <a:extLst>
              <a:ext uri="{FF2B5EF4-FFF2-40B4-BE49-F238E27FC236}">
                <a16:creationId xmlns:a16="http://schemas.microsoft.com/office/drawing/2014/main" id="{D78D8EC1-DE0A-BDCE-866B-A7DFAA472BDB}"/>
              </a:ext>
            </a:extLst>
          </p:cNvPr>
          <p:cNvSpPr/>
          <p:nvPr/>
        </p:nvSpPr>
        <p:spPr>
          <a:xfrm>
            <a:off x="7745046" y="398585"/>
            <a:ext cx="1774092" cy="765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718802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392" y="447060"/>
            <a:ext cx="572493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solidFill>
                  <a:prstClr val="black"/>
                </a:solidFill>
                <a:latin typeface="Calibri" panose="020F0502020204030204"/>
              </a:rPr>
              <a:t>Ειδικότερα για το ΚΣΠ</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389611" y="1343771"/>
            <a:ext cx="8269357" cy="465768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800"/>
              </a:spcBef>
              <a:spcAft>
                <a:spcPts val="0"/>
              </a:spcAft>
              <a:buClrTx/>
              <a:buSzTx/>
              <a:buFont typeface="Courier New" panose="02070309020205020404" pitchFamily="49" charset="0"/>
              <a:buChar char="o"/>
              <a:tabLst/>
              <a:defRPr/>
            </a:pPr>
            <a:r>
              <a:rPr lang="el-GR" dirty="0">
                <a:solidFill>
                  <a:prstClr val="black"/>
                </a:solidFill>
                <a:latin typeface="Calibri" panose="020F0502020204030204"/>
              </a:rPr>
              <a:t>Αποτελεί μια </a:t>
            </a:r>
            <a:r>
              <a:rPr lang="el-GR" b="1" dirty="0">
                <a:solidFill>
                  <a:prstClr val="black"/>
                </a:solidFill>
                <a:latin typeface="Calibri" panose="020F0502020204030204"/>
              </a:rPr>
              <a:t>«συμφωνία» των μερών της πόλης</a:t>
            </a:r>
            <a:r>
              <a:rPr lang="el-GR" dirty="0">
                <a:solidFill>
                  <a:prstClr val="black"/>
                </a:solidFill>
                <a:latin typeface="Calibri" panose="020F0502020204030204"/>
              </a:rPr>
              <a:t>, του Δήμου, των δημόσιων και ιδιωτικών φορέων αλλά και κάθε άλλου ενδιαφερόμενου. </a:t>
            </a:r>
          </a:p>
          <a:p>
            <a:pPr marL="285750" marR="0" lvl="0" indent="-285750" defTabSz="914400" rtl="0" eaLnBrk="1" fontAlgn="auto" latinLnBrk="0" hangingPunct="1">
              <a:lnSpc>
                <a:spcPct val="100000"/>
              </a:lnSpc>
              <a:spcBef>
                <a:spcPts val="800"/>
              </a:spcBef>
              <a:spcAft>
                <a:spcPts val="0"/>
              </a:spcAft>
              <a:buClrTx/>
              <a:buSzTx/>
              <a:buFont typeface="Courier New" panose="02070309020205020404" pitchFamily="49" charset="0"/>
              <a:buChar char="o"/>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Τα μέρη δεσμεύονται να υλοποιήσουν ένα </a:t>
            </a:r>
            <a:r>
              <a:rPr lang="en-US" b="1" dirty="0">
                <a:solidFill>
                  <a:prstClr val="black"/>
                </a:solidFill>
                <a:latin typeface="Calibri" panose="020F0502020204030204"/>
              </a:rPr>
              <a:t>master plan </a:t>
            </a:r>
            <a:r>
              <a:rPr lang="el-GR" b="1" dirty="0">
                <a:solidFill>
                  <a:prstClr val="black"/>
                </a:solidFill>
                <a:latin typeface="Calibri" panose="020F0502020204030204"/>
              </a:rPr>
              <a:t>έργων και δράσεων </a:t>
            </a:r>
            <a:r>
              <a:rPr lang="el-GR" dirty="0">
                <a:solidFill>
                  <a:prstClr val="black"/>
                </a:solidFill>
                <a:latin typeface="Calibri" panose="020F0502020204030204"/>
              </a:rPr>
              <a:t>με συγκεκριμένο κόστος. </a:t>
            </a:r>
          </a:p>
          <a:p>
            <a:pPr marL="285750" marR="0" lvl="0" indent="-285750" defTabSz="914400" rtl="0" eaLnBrk="1" fontAlgn="auto" latinLnBrk="0" hangingPunct="1">
              <a:lnSpc>
                <a:spcPct val="100000"/>
              </a:lnSpc>
              <a:spcBef>
                <a:spcPts val="800"/>
              </a:spcBef>
              <a:spcAft>
                <a:spcPts val="0"/>
              </a:spcAft>
              <a:buClrTx/>
              <a:buSzTx/>
              <a:buFont typeface="Courier New" panose="02070309020205020404" pitchFamily="49" charset="0"/>
              <a:buChar char="o"/>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Εκτός από το</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master plan, </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τα μέρη </a:t>
            </a:r>
            <a:r>
              <a:rPr kumimoji="0" lang="el-GR" sz="1800" b="0" i="0" u="none" strike="noStrike" kern="1200" cap="none" spc="0" normalizeH="0" baseline="0" noProof="0" dirty="0" err="1">
                <a:ln>
                  <a:noFill/>
                </a:ln>
                <a:solidFill>
                  <a:prstClr val="black"/>
                </a:solidFill>
                <a:effectLst/>
                <a:uLnTx/>
                <a:uFillTx/>
                <a:latin typeface="Calibri" panose="020F0502020204030204"/>
                <a:ea typeface="+mn-ea"/>
                <a:cs typeface="+mn-cs"/>
              </a:rPr>
              <a:t>παρουσιά</a:t>
            </a:r>
            <a:r>
              <a:rPr lang="el-GR" dirty="0">
                <a:solidFill>
                  <a:prstClr val="black"/>
                </a:solidFill>
                <a:latin typeface="Calibri" panose="020F0502020204030204"/>
              </a:rPr>
              <a:t>ζ</a:t>
            </a:r>
            <a:r>
              <a:rPr kumimoji="0" lang="el-GR" sz="1800" b="0" i="0" u="none" strike="noStrike" kern="1200" cap="none" spc="0" normalizeH="0" baseline="0" noProof="0" dirty="0" err="1">
                <a:ln>
                  <a:noFill/>
                </a:ln>
                <a:solidFill>
                  <a:prstClr val="black"/>
                </a:solidFill>
                <a:effectLst/>
                <a:uLnTx/>
                <a:uFillTx/>
                <a:latin typeface="Calibri" panose="020F0502020204030204"/>
                <a:ea typeface="+mn-ea"/>
                <a:cs typeface="+mn-cs"/>
              </a:rPr>
              <a:t>ουν</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και ένα </a:t>
            </a: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επιχειρησιακό σχέδιο</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το οποίο θα έχει </a:t>
            </a:r>
            <a:r>
              <a:rPr kumimoji="0" lang="el-GR" sz="1800" b="0" i="0" u="sng" strike="noStrike" kern="1200" cap="none" spc="0" normalizeH="0" baseline="0" noProof="0" dirty="0">
                <a:ln>
                  <a:noFill/>
                </a:ln>
                <a:solidFill>
                  <a:prstClr val="black"/>
                </a:solidFill>
                <a:effectLst/>
                <a:uLnTx/>
                <a:uFillTx/>
                <a:latin typeface="Calibri" panose="020F0502020204030204"/>
                <a:ea typeface="+mn-ea"/>
                <a:cs typeface="+mn-cs"/>
              </a:rPr>
              <a:t>στόχο την μείωση του ανθρακικού αποτυπώματος της πόλης</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65113" marR="0" lvl="0" defTabSz="914400" rtl="0" eaLnBrk="1" fontAlgn="auto" latinLnBrk="0" hangingPunct="1">
              <a:lnSpc>
                <a:spcPct val="100000"/>
              </a:lnSpc>
              <a:spcBef>
                <a:spcPts val="800"/>
              </a:spcBef>
              <a:spcAft>
                <a:spcPts val="0"/>
              </a:spcAft>
              <a:buClrTx/>
              <a:buSzTx/>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Για τη δημιουργία του επιχειρησιακού σχεδίου </a:t>
            </a:r>
            <a:r>
              <a:rPr kumimoji="0" lang="el-GR" sz="1800" b="1" i="0" u="none" strike="noStrike" kern="1200" cap="none" spc="0" normalizeH="0" baseline="0" noProof="0" dirty="0" err="1">
                <a:ln>
                  <a:noFill/>
                </a:ln>
                <a:solidFill>
                  <a:prstClr val="black"/>
                </a:solidFill>
                <a:effectLst/>
                <a:uLnTx/>
                <a:uFillTx/>
                <a:latin typeface="Calibri" panose="020F0502020204030204"/>
                <a:ea typeface="+mn-ea"/>
                <a:cs typeface="+mn-cs"/>
              </a:rPr>
              <a:t>απαιτο</a:t>
            </a:r>
            <a:r>
              <a:rPr lang="el-GR" b="1" dirty="0" err="1">
                <a:solidFill>
                  <a:prstClr val="black"/>
                </a:solidFill>
                <a:latin typeface="Calibri" panose="020F0502020204030204"/>
              </a:rPr>
              <a:t>ύνται</a:t>
            </a:r>
            <a:r>
              <a:rPr lang="el-GR" b="1" dirty="0">
                <a:solidFill>
                  <a:prstClr val="black"/>
                </a:solidFill>
                <a:latin typeface="Calibri" panose="020F0502020204030204"/>
              </a:rPr>
              <a:t> μετρήσεις </a:t>
            </a:r>
            <a:r>
              <a:rPr lang="el-GR" dirty="0">
                <a:solidFill>
                  <a:prstClr val="black"/>
                </a:solidFill>
                <a:latin typeface="Calibri" panose="020F0502020204030204"/>
              </a:rPr>
              <a:t>με ποιοτικά νούμερα και δεδομένα από την πρώτη στιγμή που θα τεθεί σε εφαρμογή το ΚΣΠ και το </a:t>
            </a:r>
            <a:r>
              <a:rPr lang="en-US" dirty="0">
                <a:solidFill>
                  <a:prstClr val="black"/>
                </a:solidFill>
                <a:latin typeface="Calibri" panose="020F0502020204030204"/>
              </a:rPr>
              <a:t>master plan. </a:t>
            </a:r>
            <a:r>
              <a:rPr lang="el-GR" dirty="0">
                <a:solidFill>
                  <a:prstClr val="black"/>
                </a:solidFill>
                <a:latin typeface="Calibri" panose="020F0502020204030204"/>
              </a:rPr>
              <a:t>Ειδικότερα, </a:t>
            </a:r>
            <a:r>
              <a:rPr lang="el-GR" sz="1800" dirty="0">
                <a:effectLst/>
                <a:latin typeface="Calibri" panose="020F0502020204030204" pitchFamily="34" charset="0"/>
                <a:ea typeface="Calibri" panose="020F0502020204030204" pitchFamily="34" charset="0"/>
              </a:rPr>
              <a:t>απαιτείται η καταγραφή των δεικτών </a:t>
            </a:r>
            <a:r>
              <a:rPr lang="en-US" sz="1800" dirty="0">
                <a:effectLst/>
                <a:latin typeface="Calibri" panose="020F0502020204030204" pitchFamily="34" charset="0"/>
                <a:ea typeface="Calibri" panose="020F0502020204030204" pitchFamily="34" charset="0"/>
              </a:rPr>
              <a:t>CO2 </a:t>
            </a:r>
            <a:r>
              <a:rPr lang="el-GR" sz="1800" dirty="0">
                <a:effectLst/>
                <a:latin typeface="Calibri" panose="020F0502020204030204" pitchFamily="34" charset="0"/>
                <a:ea typeface="Calibri" panose="020F0502020204030204" pitchFamily="34" charset="0"/>
              </a:rPr>
              <a:t>την δεδομένη στιγμή που ξεκινά το πρόγραμμα με σκοπό να ε</a:t>
            </a:r>
            <a:r>
              <a:rPr lang="el-GR" dirty="0">
                <a:latin typeface="Calibri" panose="020F0502020204030204" pitchFamily="34" charset="0"/>
                <a:ea typeface="Calibri" panose="020F0502020204030204" pitchFamily="34" charset="0"/>
              </a:rPr>
              <a:t>ίναι δυνατή η</a:t>
            </a:r>
            <a:r>
              <a:rPr lang="el-GR" sz="1800" dirty="0">
                <a:effectLst/>
                <a:latin typeface="Calibri" panose="020F0502020204030204" pitchFamily="34" charset="0"/>
                <a:ea typeface="Calibri" panose="020F0502020204030204" pitchFamily="34" charset="0"/>
              </a:rPr>
              <a:t> συγκριτική προσέγγιση και καταγραφή όλων των αλλαγών που θα πραγματοποιηθούν στην πόλη εν καιρώ. </a:t>
            </a:r>
          </a:p>
          <a:p>
            <a:pPr marL="265113" marR="0" lvl="0" defTabSz="914400" rtl="0" eaLnBrk="1" fontAlgn="auto" latinLnBrk="0" hangingPunct="1">
              <a:lnSpc>
                <a:spcPct val="100000"/>
              </a:lnSpc>
              <a:spcBef>
                <a:spcPts val="800"/>
              </a:spcBef>
              <a:spcAft>
                <a:spcPts val="0"/>
              </a:spcAft>
              <a:buClrTx/>
              <a:buSzTx/>
              <a:tabLst/>
              <a:defRPr/>
            </a:pPr>
            <a:r>
              <a:rPr lang="el-GR" sz="1800" dirty="0">
                <a:effectLst/>
                <a:latin typeface="Calibri" panose="020F0502020204030204" pitchFamily="34" charset="0"/>
                <a:ea typeface="Calibri" panose="020F0502020204030204" pitchFamily="34" charset="0"/>
              </a:rPr>
              <a:t>Τελικός στόχος είναι να καταφανεί σε τι βαθμό τελικά η κάθε πόλη πέτυχε τους στόχους της. </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Ορθογώνιο 3">
            <a:extLst>
              <a:ext uri="{FF2B5EF4-FFF2-40B4-BE49-F238E27FC236}">
                <a16:creationId xmlns:a16="http://schemas.microsoft.com/office/drawing/2014/main" id="{323CFC2D-98A3-8F7D-00E0-9562C869B6A1}"/>
              </a:ext>
            </a:extLst>
          </p:cNvPr>
          <p:cNvSpPr/>
          <p:nvPr/>
        </p:nvSpPr>
        <p:spPr>
          <a:xfrm>
            <a:off x="7745046" y="398585"/>
            <a:ext cx="1774092" cy="765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7129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955" y="516835"/>
            <a:ext cx="3530379" cy="369332"/>
          </a:xfrm>
          <a:prstGeom prst="rect">
            <a:avLst/>
          </a:prstGeom>
          <a:noFill/>
        </p:spPr>
        <p:txBody>
          <a:bodyPr wrap="square" rtlCol="0">
            <a:spAutoFit/>
          </a:bodyPr>
          <a:lstStyle/>
          <a:p>
            <a:r>
              <a:rPr lang="el-GR" dirty="0"/>
              <a:t>Εξελίξεις στον Ευρωπαϊκό χώρο</a:t>
            </a:r>
          </a:p>
        </p:txBody>
      </p:sp>
      <p:sp>
        <p:nvSpPr>
          <p:cNvPr id="3" name="TextBox 2"/>
          <p:cNvSpPr txBox="1"/>
          <p:nvPr/>
        </p:nvSpPr>
        <p:spPr>
          <a:xfrm>
            <a:off x="333955" y="1089329"/>
            <a:ext cx="8754386" cy="5909310"/>
          </a:xfrm>
          <a:prstGeom prst="rect">
            <a:avLst/>
          </a:prstGeom>
          <a:noFill/>
        </p:spPr>
        <p:txBody>
          <a:bodyPr wrap="square" rtlCol="0">
            <a:spAutoFit/>
          </a:bodyPr>
          <a:lstStyle/>
          <a:p>
            <a:pPr marL="342900" indent="-342900">
              <a:buFont typeface="+mj-lt"/>
              <a:buAutoNum type="arabicPeriod"/>
            </a:pPr>
            <a:r>
              <a:rPr lang="el-GR" dirty="0"/>
              <a:t>Η Συνθήκη του Παρισιού</a:t>
            </a:r>
          </a:p>
          <a:p>
            <a:pPr marL="342900" indent="-342900">
              <a:buFont typeface="+mj-lt"/>
              <a:buAutoNum type="arabicPeriod"/>
            </a:pPr>
            <a:r>
              <a:rPr lang="el-GR" dirty="0"/>
              <a:t>Η Ατζέντα 2030 για τη Βιώσιμη Ανάπτυξη (</a:t>
            </a:r>
            <a:r>
              <a:rPr lang="el-GR" dirty="0" err="1"/>
              <a:t>SDGs</a:t>
            </a:r>
            <a:r>
              <a:rPr lang="el-GR" dirty="0"/>
              <a:t>) </a:t>
            </a:r>
          </a:p>
          <a:p>
            <a:pPr marL="342900" indent="-342900">
              <a:buFont typeface="+mj-lt"/>
              <a:buAutoNum type="arabicPeriod"/>
            </a:pPr>
            <a:r>
              <a:rPr lang="el-GR" dirty="0"/>
              <a:t>Η Ευρωπαϊκή Πράσινη Συμφωνία (</a:t>
            </a:r>
            <a:r>
              <a:rPr lang="el-GR" dirty="0" err="1"/>
              <a:t>Green</a:t>
            </a:r>
            <a:r>
              <a:rPr lang="el-GR" dirty="0"/>
              <a:t> </a:t>
            </a:r>
            <a:r>
              <a:rPr lang="el-GR" dirty="0" err="1"/>
              <a:t>Deal</a:t>
            </a:r>
            <a:r>
              <a:rPr lang="el-GR" dirty="0"/>
              <a:t>) </a:t>
            </a:r>
          </a:p>
          <a:p>
            <a:pPr marL="342900" indent="-342900">
              <a:buFont typeface="+mj-lt"/>
              <a:buAutoNum type="arabicPeriod"/>
            </a:pPr>
            <a:r>
              <a:rPr lang="el-GR" dirty="0"/>
              <a:t>Τελευταία Εξέλιξη</a:t>
            </a:r>
            <a:r>
              <a:rPr lang="en-US" dirty="0"/>
              <a:t> </a:t>
            </a:r>
            <a:r>
              <a:rPr lang="el-GR" dirty="0">
                <a:sym typeface="Wingdings" panose="05000000000000000000" pitchFamily="2" charset="2"/>
              </a:rPr>
              <a:t> </a:t>
            </a:r>
            <a:r>
              <a:rPr lang="el-GR" dirty="0"/>
              <a:t>Η Κομισιόν πρότεινε Νομοθετική πράξη </a:t>
            </a:r>
            <a:r>
              <a:rPr lang="el-GR" b="1" dirty="0"/>
              <a:t>για την αποκατάσταση της φύσης στην Ευρώπη έως το 2050, </a:t>
            </a:r>
            <a:r>
              <a:rPr lang="el-GR" dirty="0"/>
              <a:t>η οποία στοχεύει ρητά στην αποκατάσταση του 80% των ευρωπαϊκών </a:t>
            </a:r>
            <a:r>
              <a:rPr lang="el-GR" dirty="0" err="1"/>
              <a:t>οικοτόπων</a:t>
            </a:r>
            <a:r>
              <a:rPr lang="el-GR" dirty="0"/>
              <a:t> που βρίσκονται σε κακή κατάσταση και στην επαναφορά της φύσης σε όλα τα οικοσυστήματα, από τα δάση και τις γεωργικές εκτάσεις έως τα θαλάσσια οικοσυστήματα, τα οικοσυστήματα γλυκών υδάτων </a:t>
            </a:r>
            <a:r>
              <a:rPr lang="el-GR" b="1" dirty="0"/>
              <a:t>αλλά και το αστικό περιβάλλον</a:t>
            </a:r>
            <a:r>
              <a:rPr lang="el-GR" dirty="0"/>
              <a:t>. Σύμφωνα με την πρόταση νομοθετικής πράξης για την αποκατάσταση της φύσης, σε κάθε κράτος μέλος </a:t>
            </a:r>
            <a:r>
              <a:rPr lang="el-GR" b="1" dirty="0"/>
              <a:t>θα ισχύουν νομικά δεσμευτικοί στόχοι.</a:t>
            </a:r>
          </a:p>
          <a:p>
            <a:endParaRPr lang="en-US" dirty="0"/>
          </a:p>
          <a:p>
            <a:r>
              <a:rPr lang="el-GR" dirty="0"/>
              <a:t>Οι ανωτέρω εξελίξεις</a:t>
            </a:r>
            <a:r>
              <a:rPr lang="en-US" dirty="0"/>
              <a:t>:</a:t>
            </a:r>
            <a:endParaRPr lang="el-GR" dirty="0"/>
          </a:p>
          <a:p>
            <a:pPr marL="342900" indent="-342900">
              <a:buFont typeface="+mj-lt"/>
              <a:buAutoNum type="arabicPeriod"/>
            </a:pPr>
            <a:endParaRPr lang="el-GR" dirty="0">
              <a:sym typeface="Wingdings" panose="05000000000000000000" pitchFamily="2" charset="2"/>
            </a:endParaRPr>
          </a:p>
          <a:p>
            <a:pPr marL="285750" indent="-285750">
              <a:buFont typeface="Wingdings"/>
              <a:buChar char="à"/>
            </a:pPr>
            <a:r>
              <a:rPr lang="el-GR" dirty="0">
                <a:sym typeface="Wingdings" panose="05000000000000000000" pitchFamily="2" charset="2"/>
              </a:rPr>
              <a:t>Αποτελούν </a:t>
            </a:r>
            <a:r>
              <a:rPr lang="el-GR" dirty="0"/>
              <a:t>παγκόσμια πρωτοβουλία με επίκεντρο τη βιώσιμη ανάπτυξη, τον μετασχηματισμό του παραγωγικού μοντέλου και τη δημιουργία ενός νέου κοινωνικού συμβολαίου προς την ευημερία όλων. </a:t>
            </a:r>
          </a:p>
          <a:p>
            <a:pPr marL="285750" indent="-285750">
              <a:buFont typeface="Wingdings"/>
              <a:buChar char="à"/>
            </a:pPr>
            <a:endParaRPr lang="el-GR" dirty="0"/>
          </a:p>
          <a:p>
            <a:pPr marL="285750" indent="-285750">
              <a:buFont typeface="Wingdings"/>
              <a:buChar char="à"/>
            </a:pPr>
            <a:r>
              <a:rPr lang="el-GR" dirty="0"/>
              <a:t>Απαιτούν νέες μορφές και πρότυπα διακυβέρνησης, βασισμένα στην ισότητα και τη </a:t>
            </a:r>
            <a:r>
              <a:rPr lang="el-GR" b="1" dirty="0" err="1"/>
              <a:t>συμμετοχικότητα</a:t>
            </a:r>
            <a:r>
              <a:rPr lang="el-GR" b="1" dirty="0"/>
              <a:t>.</a:t>
            </a:r>
          </a:p>
          <a:p>
            <a:pPr marL="285750" indent="-285750">
              <a:buFont typeface="Wingdings"/>
              <a:buChar char="à"/>
            </a:pPr>
            <a:endParaRPr lang="el-GR" dirty="0"/>
          </a:p>
        </p:txBody>
      </p:sp>
      <p:sp>
        <p:nvSpPr>
          <p:cNvPr id="4" name="Ορθογώνιο 3">
            <a:extLst>
              <a:ext uri="{FF2B5EF4-FFF2-40B4-BE49-F238E27FC236}">
                <a16:creationId xmlns:a16="http://schemas.microsoft.com/office/drawing/2014/main" id="{D8DF4D62-146E-C23B-4039-5133E0D6C211}"/>
              </a:ext>
            </a:extLst>
          </p:cNvPr>
          <p:cNvSpPr/>
          <p:nvPr/>
        </p:nvSpPr>
        <p:spPr>
          <a:xfrm>
            <a:off x="7745046" y="398585"/>
            <a:ext cx="1774092" cy="765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058515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392" y="447060"/>
            <a:ext cx="5724939" cy="369332"/>
          </a:xfrm>
          <a:prstGeom prst="rect">
            <a:avLst/>
          </a:prstGeom>
          <a:noFill/>
        </p:spPr>
        <p:txBody>
          <a:bodyPr wrap="square" rtlCol="0">
            <a:spAutoFit/>
          </a:bodyPr>
          <a:lstStyle/>
          <a:p>
            <a:r>
              <a:rPr lang="el-GR" dirty="0"/>
              <a:t>Προβληματισμοί που γεννώνται</a:t>
            </a:r>
          </a:p>
        </p:txBody>
      </p:sp>
      <p:sp>
        <p:nvSpPr>
          <p:cNvPr id="3" name="TextBox 2"/>
          <p:cNvSpPr txBox="1"/>
          <p:nvPr/>
        </p:nvSpPr>
        <p:spPr>
          <a:xfrm>
            <a:off x="389611" y="1343771"/>
            <a:ext cx="8269357" cy="4801314"/>
          </a:xfrm>
          <a:prstGeom prst="rect">
            <a:avLst/>
          </a:prstGeom>
          <a:noFill/>
        </p:spPr>
        <p:txBody>
          <a:bodyPr wrap="square" rtlCol="0">
            <a:spAutoFit/>
          </a:bodyPr>
          <a:lstStyle/>
          <a:p>
            <a:r>
              <a:rPr lang="el-GR" dirty="0"/>
              <a:t>Προβληματισμοί</a:t>
            </a:r>
            <a:r>
              <a:rPr lang="en-US" dirty="0"/>
              <a:t>:</a:t>
            </a:r>
            <a:r>
              <a:rPr lang="en-US" u="sng" dirty="0"/>
              <a:t> </a:t>
            </a:r>
            <a:endParaRPr lang="el-GR" u="sng" dirty="0"/>
          </a:p>
          <a:p>
            <a:endParaRPr lang="el-GR" dirty="0"/>
          </a:p>
          <a:p>
            <a:pPr marL="285750" indent="-285750">
              <a:buFont typeface="Arial" panose="020B0604020202020204" pitchFamily="34" charset="0"/>
              <a:buChar char="•"/>
            </a:pPr>
            <a:r>
              <a:rPr lang="el-GR" dirty="0"/>
              <a:t>Υπάρχουν στην ελληνική έννομη τάξη αντίστοιχοι εξειδικευμένοι φορείς παρακολούθησης της εφαρμογής των ΚΣΠ;</a:t>
            </a:r>
            <a:r>
              <a:rPr lang="en-US" dirty="0"/>
              <a:t> </a:t>
            </a:r>
            <a:endParaRPr lang="el-GR" dirty="0"/>
          </a:p>
          <a:p>
            <a:pPr marL="285750" indent="-285750">
              <a:buFont typeface="Arial" panose="020B0604020202020204" pitchFamily="34" charset="0"/>
              <a:buChar char="•"/>
            </a:pPr>
            <a:r>
              <a:rPr lang="el-GR" dirty="0"/>
              <a:t>Μήπως απαιτείται η δημιουργία ενός διακριτού δικτύου ή κάποιου φορέα που θα συντονίζει τις πόλεις;</a:t>
            </a:r>
          </a:p>
          <a:p>
            <a:pPr marL="285750" indent="-285750">
              <a:buFont typeface="Arial" panose="020B0604020202020204" pitchFamily="34" charset="0"/>
              <a:buChar char="•"/>
            </a:pPr>
            <a:endParaRPr lang="el-GR" dirty="0"/>
          </a:p>
          <a:p>
            <a:r>
              <a:rPr lang="el-GR" dirty="0">
                <a:sym typeface="Wingdings" panose="05000000000000000000" pitchFamily="2" charset="2"/>
              </a:rPr>
              <a:t> </a:t>
            </a:r>
            <a:r>
              <a:rPr lang="el-GR" dirty="0"/>
              <a:t>ενδεικτικά θα πρέπει να συμμετέχουν το ΥΠΕΝ, το Υπουργείο Εσωτερικών</a:t>
            </a:r>
            <a:r>
              <a:rPr lang="en-US" dirty="0"/>
              <a:t> </a:t>
            </a:r>
            <a:r>
              <a:rPr lang="el-GR" dirty="0"/>
              <a:t>…</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Πως θα διαμορφωθεί η χρηματοδότηση ώστε να εφαρμοστεί το ΚΣΠ;</a:t>
            </a:r>
          </a:p>
          <a:p>
            <a:pPr marL="285750" indent="-285750">
              <a:buFont typeface="Arial" panose="020B0604020202020204" pitchFamily="34" charset="0"/>
              <a:buChar char="•"/>
            </a:pPr>
            <a:endParaRPr lang="el-GR" dirty="0"/>
          </a:p>
          <a:p>
            <a:pPr marL="266700" indent="-266700"/>
            <a:r>
              <a:rPr lang="el-GR" dirty="0">
                <a:sym typeface="Wingdings" panose="05000000000000000000" pitchFamily="2" charset="2"/>
              </a:rPr>
              <a:t> Ίσως με τη δημιουργία δ</a:t>
            </a:r>
            <a:r>
              <a:rPr lang="el-GR" dirty="0"/>
              <a:t>ιατάξεων που να συνδέουν την χρηματοδότηση δράσεων και έργων με την απαίτηση ολοκλήρωσης από κάθε πόλη του Κλιματικού Συμφώνου της.</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endParaRPr lang="el-GR" dirty="0"/>
          </a:p>
        </p:txBody>
      </p:sp>
      <p:sp>
        <p:nvSpPr>
          <p:cNvPr id="4" name="Ορθογώνιο 3">
            <a:extLst>
              <a:ext uri="{FF2B5EF4-FFF2-40B4-BE49-F238E27FC236}">
                <a16:creationId xmlns:a16="http://schemas.microsoft.com/office/drawing/2014/main" id="{323CFC2D-98A3-8F7D-00E0-9562C869B6A1}"/>
              </a:ext>
            </a:extLst>
          </p:cNvPr>
          <p:cNvSpPr/>
          <p:nvPr/>
        </p:nvSpPr>
        <p:spPr>
          <a:xfrm>
            <a:off x="7745046" y="398585"/>
            <a:ext cx="1774092" cy="765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0074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37598" y="1370249"/>
            <a:ext cx="8885914" cy="4247317"/>
          </a:xfrm>
          <a:prstGeom prst="rect">
            <a:avLst/>
          </a:prstGeom>
        </p:spPr>
        <p:txBody>
          <a:bodyPr wrap="square">
            <a:spAutoFit/>
          </a:bodyPr>
          <a:lstStyle/>
          <a:p>
            <a:r>
              <a:rPr lang="el-GR" dirty="0"/>
              <a:t>Προτάσεις θεσμικών αλλαγών:</a:t>
            </a:r>
          </a:p>
          <a:p>
            <a:endParaRPr lang="el-GR" dirty="0"/>
          </a:p>
          <a:p>
            <a:pPr marL="285750" indent="-285750">
              <a:buFont typeface="Arial" panose="020B0604020202020204" pitchFamily="34" charset="0"/>
              <a:buChar char="•"/>
            </a:pPr>
            <a:r>
              <a:rPr lang="el-GR" dirty="0"/>
              <a:t>Να δημιουργηθεί μια </a:t>
            </a:r>
            <a:r>
              <a:rPr lang="el-GR" b="1" dirty="0"/>
              <a:t>κουλτούρα συνέχειας της Διοικήσεως </a:t>
            </a:r>
            <a:r>
              <a:rPr lang="el-GR" dirty="0"/>
              <a:t>και ακολουθίας του ΚΣΠ ως βασικού Προγράμματος προς την επίτευξη των στόχων. </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Επειδή το ΚΣΠ αποτελεί μεν τη βάση ενός Μνημονίου Συνεργασίας εντούτοις είναι ένα κείμενο αρχών που </a:t>
            </a:r>
            <a:r>
              <a:rPr lang="el-GR" b="1" dirty="0"/>
              <a:t>πρέπει να δεσμεύει τον Δήμο ως προς την παρακολούθηση </a:t>
            </a:r>
            <a:r>
              <a:rPr lang="el-GR" dirty="0"/>
              <a:t>εκτέλεσης των έργων και την πορεία υλοποίησης.</a:t>
            </a:r>
          </a:p>
          <a:p>
            <a:pPr marL="285750" indent="-285750">
              <a:buFont typeface="Arial" panose="020B0604020202020204" pitchFamily="34" charset="0"/>
              <a:buChar char="•"/>
            </a:pPr>
            <a:endParaRPr lang="el-GR" dirty="0"/>
          </a:p>
          <a:p>
            <a:endParaRPr lang="el-GR" dirty="0"/>
          </a:p>
          <a:p>
            <a:pPr marL="285750" indent="-285750">
              <a:buFont typeface="Arial" panose="020B0604020202020204" pitchFamily="34" charset="0"/>
              <a:buChar char="•"/>
            </a:pPr>
            <a:r>
              <a:rPr lang="el-GR" dirty="0"/>
              <a:t>Εντός του Δήμου πρέπει </a:t>
            </a:r>
            <a:r>
              <a:rPr lang="el-GR" b="1" dirty="0"/>
              <a:t>να υπάρχει διακριτή ομάδα διακυβέρνησης </a:t>
            </a:r>
            <a:r>
              <a:rPr lang="el-GR" dirty="0"/>
              <a:t>που θα παρακολουθεί την πορεία. Ίσως χρειαστεί και η </a:t>
            </a:r>
            <a:r>
              <a:rPr lang="el-GR" b="1" dirty="0"/>
              <a:t>Περιφέρεια να επιβλέπει </a:t>
            </a:r>
            <a:r>
              <a:rPr lang="el-GR" dirty="0"/>
              <a:t>και να παρακολουθεί αυτήν την εξέλιξη, να κάνει παρεμβάσεις ώστε να συσχετιστεί με Ευρωπαϊκά Προγράμματα και αντίστοιχες χρηματοδοτήσεις.</a:t>
            </a:r>
          </a:p>
        </p:txBody>
      </p:sp>
      <p:sp>
        <p:nvSpPr>
          <p:cNvPr id="3" name="Ορθογώνιο 2"/>
          <p:cNvSpPr/>
          <p:nvPr/>
        </p:nvSpPr>
        <p:spPr>
          <a:xfrm>
            <a:off x="413682" y="493183"/>
            <a:ext cx="4164730" cy="369332"/>
          </a:xfrm>
          <a:prstGeom prst="rect">
            <a:avLst/>
          </a:prstGeom>
        </p:spPr>
        <p:txBody>
          <a:bodyPr wrap="none">
            <a:spAutoFit/>
          </a:bodyPr>
          <a:lstStyle/>
          <a:p>
            <a:r>
              <a:rPr lang="el-GR" dirty="0"/>
              <a:t>Ποιες θεσμικές αλλαγές πρέπει να γίνουν;</a:t>
            </a:r>
          </a:p>
        </p:txBody>
      </p:sp>
      <p:sp>
        <p:nvSpPr>
          <p:cNvPr id="4" name="Ορθογώνιο 3">
            <a:extLst>
              <a:ext uri="{FF2B5EF4-FFF2-40B4-BE49-F238E27FC236}">
                <a16:creationId xmlns:a16="http://schemas.microsoft.com/office/drawing/2014/main" id="{09A201B1-C58B-28EF-4DB5-26BD466B726B}"/>
              </a:ext>
            </a:extLst>
          </p:cNvPr>
          <p:cNvSpPr/>
          <p:nvPr/>
        </p:nvSpPr>
        <p:spPr>
          <a:xfrm>
            <a:off x="7745046" y="398585"/>
            <a:ext cx="1774092" cy="765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67709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idx="1"/>
          </p:nvPr>
        </p:nvSpPr>
        <p:spPr>
          <a:xfrm>
            <a:off x="487415" y="1913449"/>
            <a:ext cx="8533606" cy="4603750"/>
          </a:xfrm>
        </p:spPr>
        <p:txBody>
          <a:bodyPr/>
          <a:lstStyle/>
          <a:p>
            <a:pPr marL="0" indent="0" algn="ctr">
              <a:buNone/>
            </a:pPr>
            <a:endParaRPr lang="en-US" dirty="0"/>
          </a:p>
          <a:p>
            <a:pPr marL="0" indent="0" algn="ctr">
              <a:buNone/>
            </a:pPr>
            <a:endParaRPr lang="en-US" dirty="0"/>
          </a:p>
          <a:p>
            <a:pPr marL="0" indent="0" algn="ctr">
              <a:buNone/>
            </a:pPr>
            <a:r>
              <a:rPr lang="el-GR" dirty="0"/>
              <a:t>Σας ευχαριστώ πολύ </a:t>
            </a:r>
          </a:p>
        </p:txBody>
      </p:sp>
      <p:sp>
        <p:nvSpPr>
          <p:cNvPr id="2" name="Ορθογώνιο 1">
            <a:extLst>
              <a:ext uri="{FF2B5EF4-FFF2-40B4-BE49-F238E27FC236}">
                <a16:creationId xmlns:a16="http://schemas.microsoft.com/office/drawing/2014/main" id="{E0BC0081-3889-F500-C664-7FD23B5FA3C2}"/>
              </a:ext>
            </a:extLst>
          </p:cNvPr>
          <p:cNvSpPr/>
          <p:nvPr/>
        </p:nvSpPr>
        <p:spPr>
          <a:xfrm>
            <a:off x="7745046" y="398585"/>
            <a:ext cx="1774092" cy="765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66049657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1419" y="540689"/>
            <a:ext cx="3800724" cy="369332"/>
          </a:xfrm>
          <a:prstGeom prst="rect">
            <a:avLst/>
          </a:prstGeom>
          <a:noFill/>
        </p:spPr>
        <p:txBody>
          <a:bodyPr wrap="square" rtlCol="0">
            <a:spAutoFit/>
          </a:bodyPr>
          <a:lstStyle/>
          <a:p>
            <a:r>
              <a:rPr lang="el-GR" dirty="0"/>
              <a:t>Ειδικά για τις πόλεις</a:t>
            </a:r>
            <a:r>
              <a:rPr lang="en-US" dirty="0"/>
              <a:t>:</a:t>
            </a:r>
            <a:r>
              <a:rPr lang="el-GR" dirty="0"/>
              <a:t> </a:t>
            </a:r>
          </a:p>
        </p:txBody>
      </p:sp>
      <p:sp>
        <p:nvSpPr>
          <p:cNvPr id="3" name="TextBox 2"/>
          <p:cNvSpPr txBox="1"/>
          <p:nvPr/>
        </p:nvSpPr>
        <p:spPr>
          <a:xfrm>
            <a:off x="540689" y="1327868"/>
            <a:ext cx="7688911" cy="646331"/>
          </a:xfrm>
          <a:prstGeom prst="rect">
            <a:avLst/>
          </a:prstGeom>
          <a:noFill/>
        </p:spPr>
        <p:txBody>
          <a:bodyPr wrap="square" rtlCol="0">
            <a:spAutoFit/>
          </a:bodyPr>
          <a:lstStyle/>
          <a:p>
            <a:r>
              <a:rPr lang="el-GR" dirty="0"/>
              <a:t>Μεταξύ των Στόχων Βιώσιμης Ανάπτυξης, είναι και η πρωτοβουλία για Βιώσιμες Πόλεις και Κοινότητες (αρ. 11)</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795" y="2485218"/>
            <a:ext cx="7382123" cy="3460370"/>
          </a:xfrm>
          <a:prstGeom prst="rect">
            <a:avLst/>
          </a:prstGeom>
        </p:spPr>
      </p:pic>
      <p:sp>
        <p:nvSpPr>
          <p:cNvPr id="5" name="Ορθογώνιο 4">
            <a:extLst>
              <a:ext uri="{FF2B5EF4-FFF2-40B4-BE49-F238E27FC236}">
                <a16:creationId xmlns:a16="http://schemas.microsoft.com/office/drawing/2014/main" id="{6BAFDCA8-D2EF-A3F4-9646-FD883193997A}"/>
              </a:ext>
            </a:extLst>
          </p:cNvPr>
          <p:cNvSpPr/>
          <p:nvPr/>
        </p:nvSpPr>
        <p:spPr>
          <a:xfrm>
            <a:off x="7745046" y="398585"/>
            <a:ext cx="1774092" cy="765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550040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124" y="485031"/>
            <a:ext cx="7696862" cy="369332"/>
          </a:xfrm>
          <a:prstGeom prst="rect">
            <a:avLst/>
          </a:prstGeom>
          <a:noFill/>
        </p:spPr>
        <p:txBody>
          <a:bodyPr wrap="square" rtlCol="0">
            <a:spAutoFit/>
          </a:bodyPr>
          <a:lstStyle/>
          <a:p>
            <a:r>
              <a:rPr lang="el-GR" dirty="0"/>
              <a:t>Γιατί επικεντρωνόμαστε στις πόλεις;</a:t>
            </a:r>
          </a:p>
        </p:txBody>
      </p:sp>
      <p:sp>
        <p:nvSpPr>
          <p:cNvPr id="3" name="TextBox 2"/>
          <p:cNvSpPr txBox="1"/>
          <p:nvPr/>
        </p:nvSpPr>
        <p:spPr>
          <a:xfrm>
            <a:off x="405517" y="1327868"/>
            <a:ext cx="8714629" cy="4801314"/>
          </a:xfrm>
          <a:prstGeom prst="rect">
            <a:avLst/>
          </a:prstGeom>
          <a:noFill/>
        </p:spPr>
        <p:txBody>
          <a:bodyPr wrap="square" rtlCol="0">
            <a:spAutoFit/>
          </a:bodyPr>
          <a:lstStyle/>
          <a:p>
            <a:pPr marL="285750" indent="-285750">
              <a:buFont typeface="Arial" panose="020B0604020202020204" pitchFamily="34" charset="0"/>
              <a:buChar char="•"/>
            </a:pPr>
            <a:r>
              <a:rPr lang="el-GR" dirty="0"/>
              <a:t>Οι πόλεις πρέπει να καταστούν ασφαλείς, ανθεκτικές και βιώσιμες, χωρίς</a:t>
            </a:r>
            <a:r>
              <a:rPr lang="en-US" dirty="0"/>
              <a:t> </a:t>
            </a:r>
            <a:r>
              <a:rPr lang="el-GR" dirty="0"/>
              <a:t>αποκλεισμούς. </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Οι πόλεις καλύπτουν περίπου το 3% της επιφάνειας της Γης, ωστόσο παράγουν περίπου το 72% του συνόλου των εκπομπών αερίων του θερμοκηπίου στον πλανήτη. </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Εκτιμάται ότι έως το 2050 σχεδόν το 85% των κατοίκων της Ευρώπης θα ζουν σε πόλεις.</a:t>
            </a:r>
          </a:p>
          <a:p>
            <a:endParaRPr lang="el-GR" dirty="0"/>
          </a:p>
          <a:p>
            <a:pPr marL="285750" indent="-285750">
              <a:buFont typeface="Arial" panose="020B0604020202020204" pitchFamily="34" charset="0"/>
              <a:buChar char="•"/>
            </a:pPr>
            <a:r>
              <a:rPr lang="el-GR" dirty="0"/>
              <a:t>Καθώς η πυκνότητα χρήσης και οι υποδομές είναι πιο εκτεταμένες στις πόλεις, υπάρχει αντίστοιχα μεγαλύτερη δυνατότητα για </a:t>
            </a:r>
            <a:r>
              <a:rPr lang="el-GR" dirty="0" err="1"/>
              <a:t>διατομεακή</a:t>
            </a:r>
            <a:r>
              <a:rPr lang="el-GR" dirty="0"/>
              <a:t> ολοκλήρωση (</a:t>
            </a:r>
            <a:r>
              <a:rPr lang="el-GR" dirty="0" err="1"/>
              <a:t>cross-sectoral</a:t>
            </a:r>
            <a:r>
              <a:rPr lang="el-GR" dirty="0"/>
              <a:t> </a:t>
            </a:r>
            <a:r>
              <a:rPr lang="el-GR" dirty="0" err="1"/>
              <a:t>integration</a:t>
            </a:r>
            <a:r>
              <a:rPr lang="el-GR" dirty="0"/>
              <a:t>) και για σύνθετες υποδομές όπως έξυπνα δίκτυα (</a:t>
            </a:r>
            <a:r>
              <a:rPr lang="el-GR" dirty="0" err="1"/>
              <a:t>smart</a:t>
            </a:r>
            <a:r>
              <a:rPr lang="el-GR" dirty="0"/>
              <a:t> </a:t>
            </a:r>
            <a:r>
              <a:rPr lang="el-GR" dirty="0" err="1"/>
              <a:t>grids</a:t>
            </a:r>
            <a:r>
              <a:rPr lang="el-GR" dirty="0"/>
              <a:t>).  </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Οι πόλεις έχουν πρόσβαση σε περισσότερα κεφάλαια και τεχνογνωσία και μπορούν να δημιουργήσουν τις οικονομίες κλίμακας που απαιτούνται για την πιλοτική δράση και κλιμάκωση νέων ιδεών και εννοιών.</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endParaRPr lang="el-GR" dirty="0"/>
          </a:p>
        </p:txBody>
      </p:sp>
      <p:sp>
        <p:nvSpPr>
          <p:cNvPr id="4" name="Ορθογώνιο 3">
            <a:extLst>
              <a:ext uri="{FF2B5EF4-FFF2-40B4-BE49-F238E27FC236}">
                <a16:creationId xmlns:a16="http://schemas.microsoft.com/office/drawing/2014/main" id="{8D525A0E-338E-3821-894A-9981C48552B5}"/>
              </a:ext>
            </a:extLst>
          </p:cNvPr>
          <p:cNvSpPr/>
          <p:nvPr/>
        </p:nvSpPr>
        <p:spPr>
          <a:xfrm>
            <a:off x="7745046" y="398585"/>
            <a:ext cx="1774092" cy="765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900811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7565" y="1343770"/>
            <a:ext cx="8945218" cy="4247317"/>
          </a:xfrm>
          <a:prstGeom prst="rect">
            <a:avLst/>
          </a:prstGeom>
          <a:noFill/>
        </p:spPr>
        <p:txBody>
          <a:bodyPr wrap="square" rtlCol="0">
            <a:spAutoFit/>
          </a:bodyPr>
          <a:lstStyle/>
          <a:p>
            <a:pPr marL="285750" indent="-285750">
              <a:buFont typeface="Arial" panose="020B0604020202020204" pitchFamily="34" charset="0"/>
              <a:buChar char="•"/>
            </a:pPr>
            <a:r>
              <a:rPr lang="el-GR" dirty="0"/>
              <a:t>Το 2020, η Ευρωπαϊκή Επιτροπή και το Ευρωκοινοβούλιο οριστικοποίησαν τους στόχους του προγράμματος </a:t>
            </a:r>
            <a:r>
              <a:rPr lang="en-US" dirty="0"/>
              <a:t>Horizon Europe</a:t>
            </a:r>
            <a:r>
              <a:rPr lang="el-GR" dirty="0"/>
              <a:t> 2021-2027. </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Ένας από τους στόχους αυτούς είναι και το πρόγραμμα «100 κλιματικά ουδέτερες και έξυπνες πόλεις ως το 2030, από τους πολίτες για τους πολίτες». </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Στόχος της Αποστολής αυτής είναι</a:t>
            </a:r>
            <a:r>
              <a:rPr lang="en-US" dirty="0"/>
              <a:t>:</a:t>
            </a:r>
          </a:p>
          <a:p>
            <a:pPr marL="285750" indent="-285750">
              <a:buFont typeface="Arial" panose="020B0604020202020204" pitchFamily="34" charset="0"/>
              <a:buChar char="•"/>
            </a:pPr>
            <a:endParaRPr lang="en-US" dirty="0"/>
          </a:p>
          <a:p>
            <a:pPr marL="285750" indent="-285750">
              <a:buFont typeface="Wingdings"/>
              <a:buChar char="à"/>
            </a:pPr>
            <a:r>
              <a:rPr lang="el-GR" dirty="0"/>
              <a:t>να υποστηρίξει τον μετασχηματισμό των πόλεων που θα συμμετάσχουν προκειμένου να επιταχυνθεί η συμμόρφωση με τους στόχους που τέθηκαν στη Συμφωνία του Παρισιού και την Ατζέντα 2030, </a:t>
            </a:r>
          </a:p>
          <a:p>
            <a:pPr marL="285750" indent="-285750">
              <a:buFont typeface="Wingdings"/>
              <a:buChar char="à"/>
            </a:pPr>
            <a:endParaRPr lang="en-US" dirty="0"/>
          </a:p>
          <a:p>
            <a:pPr marL="285750" indent="-285750">
              <a:buFont typeface="Wingdings"/>
              <a:buChar char="à"/>
            </a:pPr>
            <a:r>
              <a:rPr lang="el-GR" dirty="0"/>
              <a:t>να επιδράσει με καταλυτικό τρόπο στην εφαρμογή της Ευρωπαϊκής Πράσινης Συμφωνίας και να καταδείξει ότι η κλιματική ουδετερότητα είναι εφικτή </a:t>
            </a:r>
            <a:r>
              <a:rPr lang="el-GR" b="1" dirty="0"/>
              <a:t>πριν </a:t>
            </a:r>
            <a:r>
              <a:rPr lang="el-GR" dirty="0"/>
              <a:t>από το 2050. </a:t>
            </a:r>
          </a:p>
          <a:p>
            <a:pPr marL="285750" indent="-285750">
              <a:buFont typeface="Arial" panose="020B0604020202020204" pitchFamily="34" charset="0"/>
              <a:buChar char="•"/>
            </a:pPr>
            <a:endParaRPr lang="el-GR" dirty="0"/>
          </a:p>
        </p:txBody>
      </p:sp>
      <p:sp>
        <p:nvSpPr>
          <p:cNvPr id="3" name="TextBox 2"/>
          <p:cNvSpPr txBox="1"/>
          <p:nvPr/>
        </p:nvSpPr>
        <p:spPr>
          <a:xfrm>
            <a:off x="294197" y="470912"/>
            <a:ext cx="5684572" cy="369332"/>
          </a:xfrm>
          <a:prstGeom prst="rect">
            <a:avLst/>
          </a:prstGeom>
          <a:noFill/>
        </p:spPr>
        <p:txBody>
          <a:bodyPr wrap="square" rtlCol="0">
            <a:spAutoFit/>
          </a:bodyPr>
          <a:lstStyle/>
          <a:p>
            <a:r>
              <a:rPr lang="el-GR" dirty="0"/>
              <a:t>Πρόγραμμα 100 κλιματικά ουδέτερες και έξυπνες πόλεις</a:t>
            </a:r>
          </a:p>
        </p:txBody>
      </p:sp>
      <p:sp>
        <p:nvSpPr>
          <p:cNvPr id="4" name="Ορθογώνιο 3">
            <a:extLst>
              <a:ext uri="{FF2B5EF4-FFF2-40B4-BE49-F238E27FC236}">
                <a16:creationId xmlns:a16="http://schemas.microsoft.com/office/drawing/2014/main" id="{92F0A22E-B8AB-840A-2F9D-B55DA95E8B46}"/>
              </a:ext>
            </a:extLst>
          </p:cNvPr>
          <p:cNvSpPr/>
          <p:nvPr/>
        </p:nvSpPr>
        <p:spPr>
          <a:xfrm>
            <a:off x="7745046" y="398585"/>
            <a:ext cx="1774092" cy="765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790329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809" y="477078"/>
            <a:ext cx="4762831" cy="369332"/>
          </a:xfrm>
          <a:prstGeom prst="rect">
            <a:avLst/>
          </a:prstGeom>
          <a:noFill/>
        </p:spPr>
        <p:txBody>
          <a:bodyPr wrap="square" rtlCol="0">
            <a:spAutoFit/>
          </a:bodyPr>
          <a:lstStyle/>
          <a:p>
            <a:r>
              <a:rPr lang="el-GR" dirty="0"/>
              <a:t>Το Κλιματικό Σύμφωνο των Πόλεων (ΚΣΠ)</a:t>
            </a:r>
          </a:p>
        </p:txBody>
      </p:sp>
      <p:sp>
        <p:nvSpPr>
          <p:cNvPr id="4" name="TextBox 3"/>
          <p:cNvSpPr txBox="1"/>
          <p:nvPr/>
        </p:nvSpPr>
        <p:spPr>
          <a:xfrm>
            <a:off x="636104" y="1558456"/>
            <a:ext cx="8690776" cy="2862322"/>
          </a:xfrm>
          <a:prstGeom prst="rect">
            <a:avLst/>
          </a:prstGeom>
          <a:noFill/>
        </p:spPr>
        <p:txBody>
          <a:bodyPr wrap="square" rtlCol="0">
            <a:spAutoFit/>
          </a:bodyPr>
          <a:lstStyle/>
          <a:p>
            <a:pPr marL="285750" indent="-285750">
              <a:buFont typeface="Arial" panose="020B0604020202020204" pitchFamily="34" charset="0"/>
              <a:buChar char="•"/>
            </a:pPr>
            <a:r>
              <a:rPr lang="el-GR" dirty="0"/>
              <a:t>Είναι </a:t>
            </a:r>
            <a:r>
              <a:rPr lang="el-GR" b="1" dirty="0"/>
              <a:t>καινοτόμο εργαλείο διακυβέρνησης</a:t>
            </a:r>
            <a:r>
              <a:rPr lang="el-GR" dirty="0"/>
              <a:t> και θα είναι κεντρικής σημασίας τόσο σε εθνικό όσο και σε ευρωπαϊκό επίπεδο.</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Θα αποτελέσει </a:t>
            </a:r>
            <a:r>
              <a:rPr lang="el-GR" b="1" dirty="0"/>
              <a:t>το επίκεντρο του ενδιαφέροντος </a:t>
            </a:r>
            <a:r>
              <a:rPr lang="el-GR" dirty="0"/>
              <a:t>για τις πόλεις που επιδιώκουν να γίνουν κλιματικά ουδέτερες ως το 2030 και η αρχική φάση των εργασιών θα επικεντρωθεί στη βοήθεια των πόλεων να αναπτύξουν αυτές τις συμβάσεις μέσω</a:t>
            </a:r>
            <a:r>
              <a:rPr lang="en-US" dirty="0"/>
              <a:t>:</a:t>
            </a:r>
            <a:endParaRPr lang="el-GR" dirty="0"/>
          </a:p>
          <a:p>
            <a:pPr marL="285750" indent="-285750">
              <a:buFont typeface="Arial" panose="020B0604020202020204" pitchFamily="34" charset="0"/>
              <a:buChar char="•"/>
            </a:pPr>
            <a:endParaRPr lang="en-US" dirty="0"/>
          </a:p>
          <a:p>
            <a:pPr marL="342900" indent="-342900">
              <a:buFont typeface="+mj-lt"/>
              <a:buAutoNum type="arabicPeriod"/>
            </a:pPr>
            <a:r>
              <a:rPr lang="el-GR" dirty="0"/>
              <a:t>Της συνεργασίας μεταξύ τους και </a:t>
            </a:r>
          </a:p>
          <a:p>
            <a:pPr marL="342900" indent="-342900">
              <a:buFont typeface="+mj-lt"/>
              <a:buAutoNum type="arabicPeriod"/>
            </a:pPr>
            <a:r>
              <a:rPr lang="el-GR" dirty="0"/>
              <a:t>Της συνεχούς ανταλλαγής ιδεών και εξελίξεων ώστε η μία να αποτελέσει σημείο αναφοράς για την άλλη   </a:t>
            </a:r>
          </a:p>
        </p:txBody>
      </p:sp>
      <p:sp>
        <p:nvSpPr>
          <p:cNvPr id="2" name="Ορθογώνιο 1">
            <a:extLst>
              <a:ext uri="{FF2B5EF4-FFF2-40B4-BE49-F238E27FC236}">
                <a16:creationId xmlns:a16="http://schemas.microsoft.com/office/drawing/2014/main" id="{D6E02533-A2FF-5F01-E57D-684B37D2DC42}"/>
              </a:ext>
            </a:extLst>
          </p:cNvPr>
          <p:cNvSpPr/>
          <p:nvPr/>
        </p:nvSpPr>
        <p:spPr>
          <a:xfrm>
            <a:off x="7745046" y="398585"/>
            <a:ext cx="1774092" cy="765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680079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5273" y="508883"/>
            <a:ext cx="3609892" cy="369332"/>
          </a:xfrm>
          <a:prstGeom prst="rect">
            <a:avLst/>
          </a:prstGeom>
          <a:noFill/>
        </p:spPr>
        <p:txBody>
          <a:bodyPr wrap="square" rtlCol="0">
            <a:spAutoFit/>
          </a:bodyPr>
          <a:lstStyle/>
          <a:p>
            <a:r>
              <a:rPr lang="el-GR" dirty="0"/>
              <a:t>Αντικείμενο ΚΣΠ </a:t>
            </a:r>
          </a:p>
        </p:txBody>
      </p:sp>
      <p:sp>
        <p:nvSpPr>
          <p:cNvPr id="3" name="TextBox 2"/>
          <p:cNvSpPr txBox="1"/>
          <p:nvPr/>
        </p:nvSpPr>
        <p:spPr>
          <a:xfrm>
            <a:off x="246491" y="1129086"/>
            <a:ext cx="9239415" cy="5909310"/>
          </a:xfrm>
          <a:prstGeom prst="rect">
            <a:avLst/>
          </a:prstGeom>
          <a:noFill/>
        </p:spPr>
        <p:txBody>
          <a:bodyPr wrap="square" rtlCol="0">
            <a:spAutoFit/>
          </a:bodyPr>
          <a:lstStyle/>
          <a:p>
            <a:pPr marL="285750" indent="-285750" algn="just">
              <a:buFont typeface="Arial" panose="020B0604020202020204" pitchFamily="34" charset="0"/>
              <a:buChar char="•"/>
            </a:pPr>
            <a:r>
              <a:rPr lang="el-GR" dirty="0"/>
              <a:t>Αφορά την εκπόνηση σχεδίων προκειμένου η πόλη να επιτύχει την κλιματική ουδετερότητα έως το 2030, και θα σηματοδοτήσει </a:t>
            </a:r>
            <a:r>
              <a:rPr lang="el-GR" b="1" dirty="0"/>
              <a:t>τη σταθερή δέσμευση </a:t>
            </a:r>
            <a:r>
              <a:rPr lang="el-GR" dirty="0"/>
              <a:t>της πόλης να ενσωματώσει αυτά τα σχέδια στις συνολικές διαδικασίες επανασχεδιασμού της. </a:t>
            </a:r>
          </a:p>
          <a:p>
            <a:pPr marL="285750" indent="-285750" algn="just">
              <a:buFont typeface="Arial" panose="020B0604020202020204" pitchFamily="34" charset="0"/>
              <a:buChar char="•"/>
            </a:pPr>
            <a:endParaRPr lang="el-GR" dirty="0"/>
          </a:p>
          <a:p>
            <a:pPr marL="285750" indent="-285750" algn="just">
              <a:buFont typeface="Arial" panose="020B0604020202020204" pitchFamily="34" charset="0"/>
              <a:buChar char="•"/>
            </a:pPr>
            <a:r>
              <a:rPr lang="el-GR" dirty="0"/>
              <a:t>Θα περιλαμβάνει ένα </a:t>
            </a:r>
            <a:r>
              <a:rPr lang="el-GR" b="1" dirty="0"/>
              <a:t>επενδυτικό σχέδιο </a:t>
            </a:r>
            <a:r>
              <a:rPr lang="el-GR" dirty="0"/>
              <a:t>για την κλιμάκωση και την ανάπτυξη καινοτόμων λύσεων για την υλοποίηση των δεσμεύσεων. </a:t>
            </a:r>
          </a:p>
          <a:p>
            <a:pPr marL="285750" indent="-285750" algn="just">
              <a:buFont typeface="Arial" panose="020B0604020202020204" pitchFamily="34" charset="0"/>
              <a:buChar char="•"/>
            </a:pPr>
            <a:endParaRPr lang="el-GR" dirty="0"/>
          </a:p>
          <a:p>
            <a:pPr marL="285750" indent="-285750" algn="just">
              <a:buFont typeface="Arial" panose="020B0604020202020204" pitchFamily="34" charset="0"/>
              <a:buChar char="•"/>
            </a:pPr>
            <a:r>
              <a:rPr lang="el-GR" dirty="0"/>
              <a:t>Θα συν</a:t>
            </a:r>
            <a:r>
              <a:rPr lang="en-US" dirty="0"/>
              <a:t>-</a:t>
            </a:r>
            <a:r>
              <a:rPr lang="el-GR" dirty="0"/>
              <a:t>δημιουργηθεί από τις πόλεις, με τη βοήθεια της Πλατφόρμας Αποστολών (</a:t>
            </a:r>
            <a:r>
              <a:rPr lang="en-US" dirty="0"/>
              <a:t>Mission Board</a:t>
            </a:r>
            <a:r>
              <a:rPr lang="el-GR" dirty="0"/>
              <a:t>)</a:t>
            </a:r>
            <a:r>
              <a:rPr lang="el-GR" dirty="0">
                <a:sym typeface="Wingdings" panose="05000000000000000000" pitchFamily="2" charset="2"/>
              </a:rPr>
              <a:t> το οποίο </a:t>
            </a:r>
            <a:r>
              <a:rPr lang="el-GR" dirty="0"/>
              <a:t>θα παρέχει επίσης την απαραίτητη καινοτόμο τεχνική, ρυθμιστική και οικονομική εμπειρογνωμοσύνη και βοήθεια στις πόλεις για την ανάπτυξη και την εφαρμογή του ΚΣΠ τους. </a:t>
            </a:r>
          </a:p>
          <a:p>
            <a:pPr marL="285750" indent="-285750" algn="just">
              <a:buFont typeface="Arial" panose="020B0604020202020204" pitchFamily="34" charset="0"/>
              <a:buChar char="•"/>
            </a:pPr>
            <a:endParaRPr lang="el-GR" dirty="0"/>
          </a:p>
          <a:p>
            <a:pPr marL="285750" indent="-285750" algn="just">
              <a:buFont typeface="Arial" panose="020B0604020202020204" pitchFamily="34" charset="0"/>
              <a:buChar char="•"/>
            </a:pPr>
            <a:r>
              <a:rPr lang="el-GR" dirty="0"/>
              <a:t>Θα αναπτύξει ένα </a:t>
            </a:r>
            <a:r>
              <a:rPr lang="el-GR" b="1" dirty="0"/>
              <a:t>ευρύ φάσμα υποστηρικτικών δραστηριοτήτων</a:t>
            </a:r>
            <a:r>
              <a:rPr lang="el-GR" dirty="0"/>
              <a:t>, με την </a:t>
            </a:r>
            <a:r>
              <a:rPr lang="el-GR" b="1" dirty="0"/>
              <a:t>πλήρη συμμετοχή </a:t>
            </a:r>
            <a:r>
              <a:rPr lang="el-GR" dirty="0"/>
              <a:t>των κρατών μελών, των περιφερειών, όλων των ενδιαφερομένων και ειδικότερα των πολιτών και των τοπικών οικονομικών παραγόντων. </a:t>
            </a:r>
          </a:p>
          <a:p>
            <a:pPr marL="285750" indent="-285750" algn="just">
              <a:buFont typeface="Arial" panose="020B0604020202020204" pitchFamily="34" charset="0"/>
              <a:buChar char="•"/>
            </a:pPr>
            <a:endParaRPr lang="el-GR" dirty="0"/>
          </a:p>
          <a:p>
            <a:pPr marL="285750" indent="-285750" algn="just">
              <a:buFont typeface="Arial" panose="020B0604020202020204" pitchFamily="34" charset="0"/>
              <a:buChar char="•"/>
            </a:pPr>
            <a:r>
              <a:rPr lang="el-GR" dirty="0"/>
              <a:t>Θα επιτρέψει επίσης στις συμμετέχουσες πόλεις να ενσωματώσουν και να προωθήσουν τις αξίες και τις αρχές της πρωτοβουλίας του Νέου Ευρωπαϊκού </a:t>
            </a:r>
            <a:r>
              <a:rPr lang="el-GR" dirty="0" err="1"/>
              <a:t>Bauhaus</a:t>
            </a:r>
            <a:r>
              <a:rPr lang="el-GR" dirty="0"/>
              <a:t> στα κλιματικά ουδέτερα σχέδιά τους.</a:t>
            </a:r>
          </a:p>
          <a:p>
            <a:pPr algn="just"/>
            <a:r>
              <a:rPr lang="el-GR" dirty="0"/>
              <a:t> </a:t>
            </a:r>
          </a:p>
          <a:p>
            <a:endParaRPr lang="el-GR" dirty="0"/>
          </a:p>
        </p:txBody>
      </p:sp>
      <p:sp>
        <p:nvSpPr>
          <p:cNvPr id="4" name="Ορθογώνιο 3">
            <a:extLst>
              <a:ext uri="{FF2B5EF4-FFF2-40B4-BE49-F238E27FC236}">
                <a16:creationId xmlns:a16="http://schemas.microsoft.com/office/drawing/2014/main" id="{14F86281-42C6-03FC-FFA1-FC24B02E625B}"/>
              </a:ext>
            </a:extLst>
          </p:cNvPr>
          <p:cNvSpPr/>
          <p:nvPr/>
        </p:nvSpPr>
        <p:spPr>
          <a:xfrm>
            <a:off x="7745046" y="398585"/>
            <a:ext cx="1774092" cy="765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413630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4441" y="572493"/>
            <a:ext cx="5645426" cy="369332"/>
          </a:xfrm>
          <a:prstGeom prst="rect">
            <a:avLst/>
          </a:prstGeom>
          <a:noFill/>
        </p:spPr>
        <p:txBody>
          <a:bodyPr wrap="square" rtlCol="0">
            <a:spAutoFit/>
          </a:bodyPr>
          <a:lstStyle/>
          <a:p>
            <a:r>
              <a:rPr lang="el-GR" dirty="0"/>
              <a:t>Σε ποια προβλήματα απαντά το ΚΣΠ;</a:t>
            </a:r>
          </a:p>
        </p:txBody>
      </p:sp>
      <p:sp>
        <p:nvSpPr>
          <p:cNvPr id="3" name="TextBox 2"/>
          <p:cNvSpPr txBox="1"/>
          <p:nvPr/>
        </p:nvSpPr>
        <p:spPr>
          <a:xfrm>
            <a:off x="445273" y="1335819"/>
            <a:ext cx="8945217" cy="4524315"/>
          </a:xfrm>
          <a:prstGeom prst="rect">
            <a:avLst/>
          </a:prstGeom>
          <a:noFill/>
        </p:spPr>
        <p:txBody>
          <a:bodyPr wrap="square" rtlCol="0">
            <a:spAutoFit/>
          </a:bodyPr>
          <a:lstStyle/>
          <a:p>
            <a:pPr marL="266700" indent="-266700"/>
            <a:r>
              <a:rPr lang="el-GR" dirty="0"/>
              <a:t>-    Επειδή οι στόχοι είναι μακροχρόνιοι και πολύ σημαντικοί και έχουν ορίζοντα το 2030 αλλά για κάποιες πόλεις θα έχουν το 2050, θα πρέπει να απαντηθούν πολλά σοβαρά ερωτήματα που αφορούν την διακυβέρνηση των τοπικών οργανισμών και της ελληνικής πολιτείας τόσο σε εθνικό όσο και σε ευρωπαϊκό επίπεδο.</a:t>
            </a:r>
          </a:p>
          <a:p>
            <a:endParaRPr lang="el-GR" dirty="0"/>
          </a:p>
          <a:p>
            <a:r>
              <a:rPr lang="el-GR" dirty="0"/>
              <a:t>Με το ΚΣΠ </a:t>
            </a:r>
            <a:r>
              <a:rPr lang="en-US" dirty="0"/>
              <a:t>: </a:t>
            </a:r>
          </a:p>
          <a:p>
            <a:pPr marL="265113"/>
            <a:endParaRPr lang="en-US" dirty="0"/>
          </a:p>
          <a:p>
            <a:pPr marL="265113" indent="-265113"/>
            <a:r>
              <a:rPr lang="el-GR" dirty="0"/>
              <a:t>-</a:t>
            </a:r>
            <a:r>
              <a:rPr lang="en-US" dirty="0"/>
              <a:t>    </a:t>
            </a:r>
            <a:r>
              <a:rPr lang="el-GR" dirty="0"/>
              <a:t>Αντιμετωπίζεται το ζήτημα της έλλειψης ολιστικού και συνεκτικού σχεδιασμού για το μέλλον (μέσω </a:t>
            </a:r>
            <a:r>
              <a:rPr lang="en-US" dirty="0"/>
              <a:t>roadmap</a:t>
            </a:r>
            <a:r>
              <a:rPr lang="el-GR" dirty="0"/>
              <a:t>-χάρτη πορείας</a:t>
            </a:r>
            <a:r>
              <a:rPr lang="en-US" dirty="0"/>
              <a:t>)</a:t>
            </a:r>
            <a:endParaRPr lang="el-GR" dirty="0"/>
          </a:p>
          <a:p>
            <a:endParaRPr lang="en-US" dirty="0"/>
          </a:p>
          <a:p>
            <a:pPr marL="285750" indent="-285750">
              <a:buFontTx/>
              <a:buChar char="-"/>
            </a:pPr>
            <a:r>
              <a:rPr lang="el-GR" dirty="0"/>
              <a:t>Αντιμετωπίζεται το ζήτημα της συνέχειας της Διοίκησης </a:t>
            </a:r>
          </a:p>
          <a:p>
            <a:pPr marL="285750" indent="-285750">
              <a:buFontTx/>
              <a:buChar char="-"/>
            </a:pPr>
            <a:endParaRPr lang="el-GR" dirty="0"/>
          </a:p>
          <a:p>
            <a:pPr marL="285750" indent="-285750">
              <a:buFontTx/>
              <a:buChar char="-"/>
            </a:pPr>
            <a:r>
              <a:rPr lang="el-GR" dirty="0"/>
              <a:t>Καθίσταται αναγκαία η </a:t>
            </a:r>
            <a:r>
              <a:rPr lang="el-GR" b="1" dirty="0"/>
              <a:t>ουσιαστική συμμετοχή περισσότερων φορέων </a:t>
            </a:r>
            <a:r>
              <a:rPr lang="el-GR" dirty="0"/>
              <a:t>και μονάδων της πόλης </a:t>
            </a:r>
            <a:r>
              <a:rPr lang="el-GR" dirty="0">
                <a:sym typeface="Wingdings" panose="05000000000000000000" pitchFamily="2" charset="2"/>
              </a:rPr>
              <a:t> γι’ αυτό γίνεται λόγος για μνημόνιο συνεργασίας-σύμφωνο  Θα αποτελεί ένα πρόγραμμα ουσιαστικό  Θα γίνει συζήτηση επί του προγράμματος  Θα εφαρμόζει </a:t>
            </a:r>
            <a:r>
              <a:rPr lang="en-US" dirty="0">
                <a:sym typeface="Wingdings" panose="05000000000000000000" pitchFamily="2" charset="2"/>
              </a:rPr>
              <a:t>master plan</a:t>
            </a:r>
            <a:r>
              <a:rPr lang="el-GR" dirty="0">
                <a:sym typeface="Wingdings" panose="05000000000000000000" pitchFamily="2" charset="2"/>
              </a:rPr>
              <a:t> και προτάσεις κοστολογημένες</a:t>
            </a:r>
          </a:p>
        </p:txBody>
      </p:sp>
      <p:sp>
        <p:nvSpPr>
          <p:cNvPr id="4" name="Ορθογώνιο 3">
            <a:extLst>
              <a:ext uri="{FF2B5EF4-FFF2-40B4-BE49-F238E27FC236}">
                <a16:creationId xmlns:a16="http://schemas.microsoft.com/office/drawing/2014/main" id="{3A483A90-B3F5-98FD-A286-0B937A75C2E8}"/>
              </a:ext>
            </a:extLst>
          </p:cNvPr>
          <p:cNvSpPr/>
          <p:nvPr/>
        </p:nvSpPr>
        <p:spPr>
          <a:xfrm>
            <a:off x="7745046" y="398585"/>
            <a:ext cx="1774092" cy="765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149617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59" y="1423282"/>
            <a:ext cx="8682826" cy="4247317"/>
          </a:xfrm>
          <a:prstGeom prst="rect">
            <a:avLst/>
          </a:prstGeom>
          <a:noFill/>
        </p:spPr>
        <p:txBody>
          <a:bodyPr wrap="square" rtlCol="0">
            <a:spAutoFit/>
          </a:bodyPr>
          <a:lstStyle/>
          <a:p>
            <a:pPr marL="285750" indent="-285750" algn="just">
              <a:buFont typeface="Arial" panose="020B0604020202020204" pitchFamily="34" charset="0"/>
              <a:buChar char="•"/>
            </a:pPr>
            <a:r>
              <a:rPr lang="el-GR" dirty="0">
                <a:sym typeface="Wingdings" panose="05000000000000000000" pitchFamily="2" charset="2"/>
              </a:rPr>
              <a:t>Για πρώτη φορά η κοινότητα θέτει σοβαρά το ζήτημα της βασικής συμφωνίας πολλών παραγόντων της πόλης σε κεντρικό επίπεδο και μάλιστα της δημιουργίας σε επίπεδο οργανογράμματος και </a:t>
            </a:r>
            <a:r>
              <a:rPr lang="el-GR" b="1" dirty="0">
                <a:sym typeface="Wingdings" panose="05000000000000000000" pitchFamily="2" charset="2"/>
              </a:rPr>
              <a:t>διακυβέρνησης μια διακριτής ομάδας </a:t>
            </a:r>
            <a:r>
              <a:rPr lang="el-GR" dirty="0">
                <a:sym typeface="Wingdings" panose="05000000000000000000" pitchFamily="2" charset="2"/>
              </a:rPr>
              <a:t>που θα παρακολουθεί το πρόγραμμα.</a:t>
            </a:r>
          </a:p>
          <a:p>
            <a:pPr algn="just"/>
            <a:endParaRPr lang="el-GR" dirty="0"/>
          </a:p>
          <a:p>
            <a:pPr algn="just"/>
            <a:endParaRPr lang="el-GR" dirty="0"/>
          </a:p>
          <a:p>
            <a:pPr marL="285750" indent="-285750" algn="just">
              <a:buFont typeface="Arial" panose="020B0604020202020204" pitchFamily="34" charset="0"/>
              <a:buChar char="•"/>
            </a:pPr>
            <a:r>
              <a:rPr lang="el-GR" dirty="0"/>
              <a:t>Το γεγονός ότι το ΚΣΠ το συζητάμε ως πιλοτικό πρόγραμμα έχει μεγάλο ενδιαφέρον γιατί σημαίνει ότι μπορούμε να </a:t>
            </a:r>
            <a:r>
              <a:rPr lang="el-GR" b="1" dirty="0"/>
              <a:t>προσαρμόσουμε το νομοθετικό μας πλαίσιο </a:t>
            </a:r>
            <a:r>
              <a:rPr lang="el-GR" dirty="0"/>
              <a:t>και τις εξελίξεις σε αυτή τη καινούρια ευκαιρία που αναπτύσσεται μπροστά μας και </a:t>
            </a:r>
            <a:r>
              <a:rPr lang="el-GR" b="1" dirty="0"/>
              <a:t>ίσως να είμαστε πρωτοπόροι</a:t>
            </a:r>
            <a:r>
              <a:rPr lang="el-GR" dirty="0"/>
              <a:t> σε τέτοια θέματα και ζητήματα παρά την έλλειψη κουλτούρας σε ζητήματα συμφωνιών, τις μεγάλες αντιθέσεις που υπάρχουν, τις διαφορετικές απόψεις. </a:t>
            </a:r>
          </a:p>
          <a:p>
            <a:pPr marL="285750" indent="-285750" algn="just">
              <a:buFont typeface="Arial" panose="020B0604020202020204" pitchFamily="34" charset="0"/>
              <a:buChar char="•"/>
            </a:pPr>
            <a:endParaRPr lang="el-GR" dirty="0">
              <a:sym typeface="Wingdings" panose="05000000000000000000" pitchFamily="2" charset="2"/>
            </a:endParaRPr>
          </a:p>
          <a:p>
            <a:pPr algn="just"/>
            <a:r>
              <a:rPr lang="el-GR" dirty="0">
                <a:sym typeface="Wingdings" panose="05000000000000000000" pitchFamily="2" charset="2"/>
              </a:rPr>
              <a:t> Πρέπει όμως να </a:t>
            </a:r>
            <a:r>
              <a:rPr lang="el-GR" b="1" dirty="0">
                <a:sym typeface="Wingdings" panose="05000000000000000000" pitchFamily="2" charset="2"/>
              </a:rPr>
              <a:t>διαμορφώσουμε νομικά τα εργαλεία </a:t>
            </a:r>
            <a:r>
              <a:rPr lang="el-GR" dirty="0">
                <a:sym typeface="Wingdings" panose="05000000000000000000" pitchFamily="2" charset="2"/>
              </a:rPr>
              <a:t>μας που να ανταποκρίνονται σε   ένα εσωτερικό πλαίσιο και δίκαιο για την επόμενη περίοδο. </a:t>
            </a:r>
            <a:endParaRPr lang="el-GR" dirty="0"/>
          </a:p>
        </p:txBody>
      </p:sp>
      <p:sp>
        <p:nvSpPr>
          <p:cNvPr id="3" name="TextBox 2"/>
          <p:cNvSpPr txBox="1"/>
          <p:nvPr/>
        </p:nvSpPr>
        <p:spPr>
          <a:xfrm>
            <a:off x="365759" y="453224"/>
            <a:ext cx="6019137" cy="369332"/>
          </a:xfrm>
          <a:prstGeom prst="rect">
            <a:avLst/>
          </a:prstGeom>
          <a:noFill/>
        </p:spPr>
        <p:txBody>
          <a:bodyPr wrap="square" rtlCol="0">
            <a:spAutoFit/>
          </a:bodyPr>
          <a:lstStyle/>
          <a:p>
            <a:r>
              <a:rPr lang="el-GR" dirty="0"/>
              <a:t>Γιατί είναι σημαντική η πιλοτική εφαρμογή του ΚΣΠ;</a:t>
            </a:r>
          </a:p>
        </p:txBody>
      </p:sp>
      <p:sp>
        <p:nvSpPr>
          <p:cNvPr id="4" name="Ορθογώνιο 3">
            <a:extLst>
              <a:ext uri="{FF2B5EF4-FFF2-40B4-BE49-F238E27FC236}">
                <a16:creationId xmlns:a16="http://schemas.microsoft.com/office/drawing/2014/main" id="{9AD07833-1B31-594B-61C4-639F6E88B73E}"/>
              </a:ext>
            </a:extLst>
          </p:cNvPr>
          <p:cNvSpPr/>
          <p:nvPr/>
        </p:nvSpPr>
        <p:spPr>
          <a:xfrm>
            <a:off x="7745046" y="398585"/>
            <a:ext cx="1774092" cy="765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19013860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2049</TotalTime>
  <Words>2285</Words>
  <Application>Microsoft Office PowerPoint</Application>
  <PresentationFormat>Χαρτί Α4 (210x297 χιλ.)</PresentationFormat>
  <Paragraphs>178</Paragraphs>
  <Slides>22</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2</vt:i4>
      </vt:variant>
      <vt:variant>
        <vt:lpstr>Τίτλοι διαφανειών</vt:lpstr>
      </vt:variant>
      <vt:variant>
        <vt:i4>22</vt:i4>
      </vt:variant>
    </vt:vector>
  </HeadingPairs>
  <TitlesOfParts>
    <vt:vector size="28" baseType="lpstr">
      <vt:lpstr>Arial</vt:lpstr>
      <vt:lpstr>Calibri</vt:lpstr>
      <vt:lpstr>Courier New</vt:lpstr>
      <vt:lpstr>Wingdings</vt:lpstr>
      <vt:lpstr>Custom Design</vt:lpstr>
      <vt:lpstr>1_Custom Design</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Ioanna Vasilopoulou</cp:lastModifiedBy>
  <cp:revision>235</cp:revision>
  <cp:lastPrinted>2023-05-04T10:05:29Z</cp:lastPrinted>
  <dcterms:created xsi:type="dcterms:W3CDTF">2019-02-19T10:56:07Z</dcterms:created>
  <dcterms:modified xsi:type="dcterms:W3CDTF">2024-04-24T13:35:14Z</dcterms:modified>
</cp:coreProperties>
</file>