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6"/>
  </p:notesMasterIdLst>
  <p:sldIdLst>
    <p:sldId id="314" r:id="rId3"/>
    <p:sldId id="346" r:id="rId4"/>
    <p:sldId id="351" r:id="rId5"/>
    <p:sldId id="352" r:id="rId6"/>
    <p:sldId id="353" r:id="rId7"/>
    <p:sldId id="354" r:id="rId8"/>
    <p:sldId id="341" r:id="rId9"/>
    <p:sldId id="343" r:id="rId10"/>
    <p:sldId id="347" r:id="rId11"/>
    <p:sldId id="345" r:id="rId12"/>
    <p:sldId id="349" r:id="rId13"/>
    <p:sldId id="350" r:id="rId14"/>
    <p:sldId id="338" r:id="rId15"/>
  </p:sldIdLst>
  <p:sldSz cx="9906000" cy="6858000" type="A4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pos="3120">
          <p15:clr>
            <a:srgbClr val="A4A3A4"/>
          </p15:clr>
        </p15:guide>
        <p15:guide id="5" pos="32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3EA"/>
    <a:srgbClr val="4750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81"/>
    <p:restoredTop sz="98090" autoAdjust="0"/>
  </p:normalViewPr>
  <p:slideViewPr>
    <p:cSldViewPr snapToGrid="0" snapToObjects="1">
      <p:cViewPr varScale="1">
        <p:scale>
          <a:sx n="120" d="100"/>
          <a:sy n="120" d="100"/>
        </p:scale>
        <p:origin x="774" y="102"/>
      </p:cViewPr>
      <p:guideLst>
        <p:guide orient="horz" pos="2160"/>
        <p:guide pos="3840"/>
        <p:guide pos="3940"/>
        <p:guide pos="3120"/>
        <p:guide pos="3201"/>
      </p:guideLst>
    </p:cSldViewPr>
  </p:slideViewPr>
  <p:outlineViewPr>
    <p:cViewPr>
      <p:scale>
        <a:sx n="33" d="100"/>
        <a:sy n="33" d="100"/>
      </p:scale>
      <p:origin x="-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D91BAE-24E1-4586-A67E-AFD8A09A841F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CF1569A-27BA-4094-A5AC-072EE9B07144}">
      <dgm:prSet phldrT="[Κείμενο]" custT="1"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400" b="1" i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Υποδομές</a:t>
          </a:r>
          <a:endParaRPr lang="el-GR" sz="1200" b="1" dirty="0"/>
        </a:p>
      </dgm:t>
    </dgm:pt>
    <dgm:pt modelId="{31197963-9CAB-4D8C-A1A0-33C70F1ECD94}" type="parTrans" cxnId="{31104984-1BE6-4319-8D3C-6FF41E1DC17B}">
      <dgm:prSet/>
      <dgm:spPr/>
      <dgm:t>
        <a:bodyPr/>
        <a:lstStyle/>
        <a:p>
          <a:endParaRPr lang="el-GR"/>
        </a:p>
      </dgm:t>
    </dgm:pt>
    <dgm:pt modelId="{1FE244E3-65D4-4D48-BF3E-3514AAA22C1E}" type="sibTrans" cxnId="{31104984-1BE6-4319-8D3C-6FF41E1DC17B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2C3E833E-2319-4885-8677-EA5C9B61BE87}">
      <dgm:prSet phldrT="[Κείμενο]"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r>
            <a:rPr lang="el-GR" b="1" dirty="0">
              <a:solidFill>
                <a:schemeClr val="tx1"/>
              </a:solidFill>
            </a:rPr>
            <a:t>Χαρακτηριστικά εγγύτητας</a:t>
          </a:r>
        </a:p>
      </dgm:t>
    </dgm:pt>
    <dgm:pt modelId="{CE7C6DC0-79BE-4B1B-B484-B676BB7C4134}" type="parTrans" cxnId="{D7D170EA-0E05-4043-AC08-C6279A0A8AA2}">
      <dgm:prSet/>
      <dgm:spPr/>
      <dgm:t>
        <a:bodyPr/>
        <a:lstStyle/>
        <a:p>
          <a:endParaRPr lang="el-GR"/>
        </a:p>
      </dgm:t>
    </dgm:pt>
    <dgm:pt modelId="{5B0EA34D-1336-4D13-8893-30E8E69F330C}" type="sibTrans" cxnId="{D7D170EA-0E05-4043-AC08-C6279A0A8AA2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8EA22D79-E1E4-4962-AC2C-55294A432274}">
      <dgm:prSet phldrT="[Κείμενο]" custT="1"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r>
            <a:rPr lang="el-GR" sz="1400" b="1" dirty="0">
              <a:solidFill>
                <a:schemeClr val="tx1"/>
              </a:solidFill>
            </a:rPr>
            <a:t>Περιβαλλοντικά χαρακτηριστικά</a:t>
          </a:r>
        </a:p>
      </dgm:t>
    </dgm:pt>
    <dgm:pt modelId="{21E5C4AF-EC3C-49C2-8746-6C4D3718B0C4}" type="parTrans" cxnId="{2FA6F07D-C0FA-4F02-8953-F1A5F675C4CB}">
      <dgm:prSet/>
      <dgm:spPr/>
      <dgm:t>
        <a:bodyPr/>
        <a:lstStyle/>
        <a:p>
          <a:endParaRPr lang="el-GR"/>
        </a:p>
      </dgm:t>
    </dgm:pt>
    <dgm:pt modelId="{01F855FC-2DC7-4553-94DA-29E0F2A69D75}" type="sibTrans" cxnId="{2FA6F07D-C0FA-4F02-8953-F1A5F675C4CB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D942B6C5-24FE-4309-A115-A785600B2B22}">
      <dgm:prSet phldrT="[Κείμενο]" custT="1"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400" b="1" i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Δημογραφικά χαρακτηριστικά του πληθυσμού</a:t>
          </a:r>
          <a:endParaRPr lang="el-GR" sz="1400" b="1" dirty="0"/>
        </a:p>
      </dgm:t>
    </dgm:pt>
    <dgm:pt modelId="{7D416A3C-A9FE-4693-90BA-1E144DF4C468}" type="parTrans" cxnId="{57B58450-E4C2-4FA9-8386-B2B6D7F54E15}">
      <dgm:prSet/>
      <dgm:spPr/>
      <dgm:t>
        <a:bodyPr/>
        <a:lstStyle/>
        <a:p>
          <a:endParaRPr lang="el-GR"/>
        </a:p>
      </dgm:t>
    </dgm:pt>
    <dgm:pt modelId="{D5720FA7-FA46-46D4-B08B-0D69F994909D}" type="sibTrans" cxnId="{57B58450-E4C2-4FA9-8386-B2B6D7F54E15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4A5CDFDB-298F-4464-9D9F-329DE03331B6}">
      <dgm:prSet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endParaRPr lang="el-GR"/>
        </a:p>
      </dgm:t>
    </dgm:pt>
    <dgm:pt modelId="{87A95ACB-8F25-4A7B-93E8-965D7EB1E581}" type="parTrans" cxnId="{1301513A-0FBE-4795-B5B7-A5CCFFDD25FF}">
      <dgm:prSet/>
      <dgm:spPr/>
      <dgm:t>
        <a:bodyPr/>
        <a:lstStyle/>
        <a:p>
          <a:endParaRPr lang="el-GR"/>
        </a:p>
      </dgm:t>
    </dgm:pt>
    <dgm:pt modelId="{D3381ACA-28C5-43E4-8BAA-1010ED61E131}" type="sibTrans" cxnId="{1301513A-0FBE-4795-B5B7-A5CCFFDD25FF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22B7C16C-5A59-4872-B409-E96F91292377}">
      <dgm:prSet custT="1"/>
      <dgm:spPr>
        <a:noFill/>
        <a:ln w="28575">
          <a:solidFill>
            <a:srgbClr val="00B3EA"/>
          </a:solidFill>
          <a:prstDash val="solid"/>
        </a:ln>
      </dgm:spPr>
      <dgm:t>
        <a:bodyPr/>
        <a:lstStyle/>
        <a:p>
          <a:r>
            <a:rPr lang="el-GR" sz="1400" b="1" i="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Δομικά χαρακτηριστικά κτιρίων</a:t>
          </a:r>
          <a:endParaRPr lang="el-GR" sz="1400" b="1" dirty="0"/>
        </a:p>
      </dgm:t>
    </dgm:pt>
    <dgm:pt modelId="{F8FEFA71-416D-4703-AEAF-8F50B07AC9A8}" type="parTrans" cxnId="{8B65A24E-5871-4A6A-94D5-02ACC99C62A2}">
      <dgm:prSet/>
      <dgm:spPr/>
      <dgm:t>
        <a:bodyPr/>
        <a:lstStyle/>
        <a:p>
          <a:endParaRPr lang="el-GR"/>
        </a:p>
      </dgm:t>
    </dgm:pt>
    <dgm:pt modelId="{C6EE5A87-B366-432F-9780-DD3CD97B5C7B}" type="sibTrans" cxnId="{8B65A24E-5871-4A6A-94D5-02ACC99C62A2}">
      <dgm:prSet/>
      <dgm:spPr>
        <a:ln w="28575">
          <a:solidFill>
            <a:srgbClr val="00B3EA"/>
          </a:solidFill>
        </a:ln>
      </dgm:spPr>
      <dgm:t>
        <a:bodyPr/>
        <a:lstStyle/>
        <a:p>
          <a:endParaRPr lang="el-GR"/>
        </a:p>
      </dgm:t>
    </dgm:pt>
    <dgm:pt modelId="{E2CDEEDE-F77E-4AE9-A022-E92EDB254DAB}" type="pres">
      <dgm:prSet presAssocID="{7DD91BAE-24E1-4586-A67E-AFD8A09A841F}" presName="cycle" presStyleCnt="0">
        <dgm:presLayoutVars>
          <dgm:dir/>
          <dgm:resizeHandles val="exact"/>
        </dgm:presLayoutVars>
      </dgm:prSet>
      <dgm:spPr/>
    </dgm:pt>
    <dgm:pt modelId="{DDD4B199-EB47-4204-AFED-5CB2E5BD9E51}" type="pres">
      <dgm:prSet presAssocID="{1CF1569A-27BA-4094-A5AC-072EE9B07144}" presName="node" presStyleLbl="node1" presStyleIdx="0" presStyleCnt="6" custScaleX="117641" custScaleY="122638">
        <dgm:presLayoutVars>
          <dgm:bulletEnabled val="1"/>
        </dgm:presLayoutVars>
      </dgm:prSet>
      <dgm:spPr/>
    </dgm:pt>
    <dgm:pt modelId="{8293D9A9-05C3-43B6-ABD6-0F1ABD458E1B}" type="pres">
      <dgm:prSet presAssocID="{1CF1569A-27BA-4094-A5AC-072EE9B07144}" presName="spNode" presStyleCnt="0"/>
      <dgm:spPr/>
    </dgm:pt>
    <dgm:pt modelId="{DC6E618C-ABC7-41FD-910C-033EBD0398E5}" type="pres">
      <dgm:prSet presAssocID="{1FE244E3-65D4-4D48-BF3E-3514AAA22C1E}" presName="sibTrans" presStyleLbl="sibTrans1D1" presStyleIdx="0" presStyleCnt="6"/>
      <dgm:spPr/>
    </dgm:pt>
    <dgm:pt modelId="{71136DA0-D1DA-4259-8DEE-BF0C7D6CB0B0}" type="pres">
      <dgm:prSet presAssocID="{4A5CDFDB-298F-4464-9D9F-329DE03331B6}" presName="node" presStyleLbl="node1" presStyleIdx="1" presStyleCnt="6" custScaleX="118861" custScaleY="122172">
        <dgm:presLayoutVars>
          <dgm:bulletEnabled val="1"/>
        </dgm:presLayoutVars>
      </dgm:prSet>
      <dgm:spPr/>
    </dgm:pt>
    <dgm:pt modelId="{D4420272-3205-4C87-B4FF-C028B24CA282}" type="pres">
      <dgm:prSet presAssocID="{4A5CDFDB-298F-4464-9D9F-329DE03331B6}" presName="spNode" presStyleCnt="0"/>
      <dgm:spPr/>
    </dgm:pt>
    <dgm:pt modelId="{9A33784F-B64A-4137-980B-CE4E8D5B71EB}" type="pres">
      <dgm:prSet presAssocID="{D3381ACA-28C5-43E4-8BAA-1010ED61E131}" presName="sibTrans" presStyleLbl="sibTrans1D1" presStyleIdx="1" presStyleCnt="6"/>
      <dgm:spPr/>
    </dgm:pt>
    <dgm:pt modelId="{27499BB6-53D7-42A5-8976-A2CEE93502EF}" type="pres">
      <dgm:prSet presAssocID="{2C3E833E-2319-4885-8677-EA5C9B61BE87}" presName="node" presStyleLbl="node1" presStyleIdx="2" presStyleCnt="6" custScaleX="118861" custScaleY="122172">
        <dgm:presLayoutVars>
          <dgm:bulletEnabled val="1"/>
        </dgm:presLayoutVars>
      </dgm:prSet>
      <dgm:spPr/>
    </dgm:pt>
    <dgm:pt modelId="{FD1649E9-C55A-43BB-9E13-583C761D907A}" type="pres">
      <dgm:prSet presAssocID="{2C3E833E-2319-4885-8677-EA5C9B61BE87}" presName="spNode" presStyleCnt="0"/>
      <dgm:spPr/>
    </dgm:pt>
    <dgm:pt modelId="{C99EC86D-5249-4064-9CE4-7DD7283A1F87}" type="pres">
      <dgm:prSet presAssocID="{5B0EA34D-1336-4D13-8893-30E8E69F330C}" presName="sibTrans" presStyleLbl="sibTrans1D1" presStyleIdx="2" presStyleCnt="6"/>
      <dgm:spPr/>
    </dgm:pt>
    <dgm:pt modelId="{43B9155E-8543-480E-A0FC-D1F5EAAE1113}" type="pres">
      <dgm:prSet presAssocID="{8EA22D79-E1E4-4962-AC2C-55294A432274}" presName="node" presStyleLbl="node1" presStyleIdx="3" presStyleCnt="6" custScaleX="118861" custScaleY="122172">
        <dgm:presLayoutVars>
          <dgm:bulletEnabled val="1"/>
        </dgm:presLayoutVars>
      </dgm:prSet>
      <dgm:spPr/>
    </dgm:pt>
    <dgm:pt modelId="{2BC03372-923C-477C-94D3-B9787624461D}" type="pres">
      <dgm:prSet presAssocID="{8EA22D79-E1E4-4962-AC2C-55294A432274}" presName="spNode" presStyleCnt="0"/>
      <dgm:spPr/>
    </dgm:pt>
    <dgm:pt modelId="{FC74A433-23FB-42DA-A680-F88B24678E45}" type="pres">
      <dgm:prSet presAssocID="{01F855FC-2DC7-4553-94DA-29E0F2A69D75}" presName="sibTrans" presStyleLbl="sibTrans1D1" presStyleIdx="3" presStyleCnt="6"/>
      <dgm:spPr/>
    </dgm:pt>
    <dgm:pt modelId="{5C8FBD11-DD1B-43F4-B95D-87461DE763DA}" type="pres">
      <dgm:prSet presAssocID="{D942B6C5-24FE-4309-A115-A785600B2B22}" presName="node" presStyleLbl="node1" presStyleIdx="4" presStyleCnt="6" custScaleX="118861" custScaleY="122172">
        <dgm:presLayoutVars>
          <dgm:bulletEnabled val="1"/>
        </dgm:presLayoutVars>
      </dgm:prSet>
      <dgm:spPr/>
    </dgm:pt>
    <dgm:pt modelId="{F1E9EE62-28ED-4018-A7D1-54AC0FE52F52}" type="pres">
      <dgm:prSet presAssocID="{D942B6C5-24FE-4309-A115-A785600B2B22}" presName="spNode" presStyleCnt="0"/>
      <dgm:spPr/>
    </dgm:pt>
    <dgm:pt modelId="{CB7C18EB-FD37-4696-9BE3-A9267A5E94D2}" type="pres">
      <dgm:prSet presAssocID="{D5720FA7-FA46-46D4-B08B-0D69F994909D}" presName="sibTrans" presStyleLbl="sibTrans1D1" presStyleIdx="4" presStyleCnt="6"/>
      <dgm:spPr/>
    </dgm:pt>
    <dgm:pt modelId="{668B0BAC-AE45-4AF0-BE04-7EEE88E66F2D}" type="pres">
      <dgm:prSet presAssocID="{22B7C16C-5A59-4872-B409-E96F91292377}" presName="node" presStyleLbl="node1" presStyleIdx="5" presStyleCnt="6" custScaleX="118861" custScaleY="122172">
        <dgm:presLayoutVars>
          <dgm:bulletEnabled val="1"/>
        </dgm:presLayoutVars>
      </dgm:prSet>
      <dgm:spPr/>
    </dgm:pt>
    <dgm:pt modelId="{0A98DB89-2250-4681-A13E-27892C0F1EAC}" type="pres">
      <dgm:prSet presAssocID="{22B7C16C-5A59-4872-B409-E96F91292377}" presName="spNode" presStyleCnt="0"/>
      <dgm:spPr/>
    </dgm:pt>
    <dgm:pt modelId="{8088BCEE-0E68-4CED-B6B3-600046E7C03C}" type="pres">
      <dgm:prSet presAssocID="{C6EE5A87-B366-432F-9780-DD3CD97B5C7B}" presName="sibTrans" presStyleLbl="sibTrans1D1" presStyleIdx="5" presStyleCnt="6"/>
      <dgm:spPr/>
    </dgm:pt>
  </dgm:ptLst>
  <dgm:cxnLst>
    <dgm:cxn modelId="{C441CF2B-26EA-4982-9C0B-8D87DB4C38AC}" type="presOf" srcId="{5B0EA34D-1336-4D13-8893-30E8E69F330C}" destId="{C99EC86D-5249-4064-9CE4-7DD7283A1F87}" srcOrd="0" destOrd="0" presId="urn:microsoft.com/office/officeart/2005/8/layout/cycle6"/>
    <dgm:cxn modelId="{1301513A-0FBE-4795-B5B7-A5CCFFDD25FF}" srcId="{7DD91BAE-24E1-4586-A67E-AFD8A09A841F}" destId="{4A5CDFDB-298F-4464-9D9F-329DE03331B6}" srcOrd="1" destOrd="0" parTransId="{87A95ACB-8F25-4A7B-93E8-965D7EB1E581}" sibTransId="{D3381ACA-28C5-43E4-8BAA-1010ED61E131}"/>
    <dgm:cxn modelId="{D1DC625D-99F7-46D8-91CF-A5F51C6CAF74}" type="presOf" srcId="{D942B6C5-24FE-4309-A115-A785600B2B22}" destId="{5C8FBD11-DD1B-43F4-B95D-87461DE763DA}" srcOrd="0" destOrd="0" presId="urn:microsoft.com/office/officeart/2005/8/layout/cycle6"/>
    <dgm:cxn modelId="{90AC6B5D-281F-464F-AECF-A05CFFF76F77}" type="presOf" srcId="{7DD91BAE-24E1-4586-A67E-AFD8A09A841F}" destId="{E2CDEEDE-F77E-4AE9-A022-E92EDB254DAB}" srcOrd="0" destOrd="0" presId="urn:microsoft.com/office/officeart/2005/8/layout/cycle6"/>
    <dgm:cxn modelId="{4015916E-C42C-490E-9341-D2E6A93175BE}" type="presOf" srcId="{C6EE5A87-B366-432F-9780-DD3CD97B5C7B}" destId="{8088BCEE-0E68-4CED-B6B3-600046E7C03C}" srcOrd="0" destOrd="0" presId="urn:microsoft.com/office/officeart/2005/8/layout/cycle6"/>
    <dgm:cxn modelId="{8B65A24E-5871-4A6A-94D5-02ACC99C62A2}" srcId="{7DD91BAE-24E1-4586-A67E-AFD8A09A841F}" destId="{22B7C16C-5A59-4872-B409-E96F91292377}" srcOrd="5" destOrd="0" parTransId="{F8FEFA71-416D-4703-AEAF-8F50B07AC9A8}" sibTransId="{C6EE5A87-B366-432F-9780-DD3CD97B5C7B}"/>
    <dgm:cxn modelId="{57B58450-E4C2-4FA9-8386-B2B6D7F54E15}" srcId="{7DD91BAE-24E1-4586-A67E-AFD8A09A841F}" destId="{D942B6C5-24FE-4309-A115-A785600B2B22}" srcOrd="4" destOrd="0" parTransId="{7D416A3C-A9FE-4693-90BA-1E144DF4C468}" sibTransId="{D5720FA7-FA46-46D4-B08B-0D69F994909D}"/>
    <dgm:cxn modelId="{25539373-CEB5-485D-A93D-F27B11F610E2}" type="presOf" srcId="{22B7C16C-5A59-4872-B409-E96F91292377}" destId="{668B0BAC-AE45-4AF0-BE04-7EEE88E66F2D}" srcOrd="0" destOrd="0" presId="urn:microsoft.com/office/officeart/2005/8/layout/cycle6"/>
    <dgm:cxn modelId="{180D5654-5CFF-4AD2-81F2-007E37706640}" type="presOf" srcId="{2C3E833E-2319-4885-8677-EA5C9B61BE87}" destId="{27499BB6-53D7-42A5-8976-A2CEE93502EF}" srcOrd="0" destOrd="0" presId="urn:microsoft.com/office/officeart/2005/8/layout/cycle6"/>
    <dgm:cxn modelId="{DBC04E75-59CF-4F2E-AADD-D844E0663918}" type="presOf" srcId="{01F855FC-2DC7-4553-94DA-29E0F2A69D75}" destId="{FC74A433-23FB-42DA-A680-F88B24678E45}" srcOrd="0" destOrd="0" presId="urn:microsoft.com/office/officeart/2005/8/layout/cycle6"/>
    <dgm:cxn modelId="{2FA6F07D-C0FA-4F02-8953-F1A5F675C4CB}" srcId="{7DD91BAE-24E1-4586-A67E-AFD8A09A841F}" destId="{8EA22D79-E1E4-4962-AC2C-55294A432274}" srcOrd="3" destOrd="0" parTransId="{21E5C4AF-EC3C-49C2-8746-6C4D3718B0C4}" sibTransId="{01F855FC-2DC7-4553-94DA-29E0F2A69D75}"/>
    <dgm:cxn modelId="{6A059F7F-1921-4B7D-AF65-D79CCD90F62C}" type="presOf" srcId="{1FE244E3-65D4-4D48-BF3E-3514AAA22C1E}" destId="{DC6E618C-ABC7-41FD-910C-033EBD0398E5}" srcOrd="0" destOrd="0" presId="urn:microsoft.com/office/officeart/2005/8/layout/cycle6"/>
    <dgm:cxn modelId="{31104984-1BE6-4319-8D3C-6FF41E1DC17B}" srcId="{7DD91BAE-24E1-4586-A67E-AFD8A09A841F}" destId="{1CF1569A-27BA-4094-A5AC-072EE9B07144}" srcOrd="0" destOrd="0" parTransId="{31197963-9CAB-4D8C-A1A0-33C70F1ECD94}" sibTransId="{1FE244E3-65D4-4D48-BF3E-3514AAA22C1E}"/>
    <dgm:cxn modelId="{96286195-8396-4119-97B0-38C5E625C2B0}" type="presOf" srcId="{8EA22D79-E1E4-4962-AC2C-55294A432274}" destId="{43B9155E-8543-480E-A0FC-D1F5EAAE1113}" srcOrd="0" destOrd="0" presId="urn:microsoft.com/office/officeart/2005/8/layout/cycle6"/>
    <dgm:cxn modelId="{474D299C-31A1-46EA-A013-04CC56632BB5}" type="presOf" srcId="{4A5CDFDB-298F-4464-9D9F-329DE03331B6}" destId="{71136DA0-D1DA-4259-8DEE-BF0C7D6CB0B0}" srcOrd="0" destOrd="0" presId="urn:microsoft.com/office/officeart/2005/8/layout/cycle6"/>
    <dgm:cxn modelId="{8F3355C6-6592-426B-ABAC-B9E7A420ACCD}" type="presOf" srcId="{1CF1569A-27BA-4094-A5AC-072EE9B07144}" destId="{DDD4B199-EB47-4204-AFED-5CB2E5BD9E51}" srcOrd="0" destOrd="0" presId="urn:microsoft.com/office/officeart/2005/8/layout/cycle6"/>
    <dgm:cxn modelId="{2D4106E0-A7F5-46F7-81EE-8B8656A0154D}" type="presOf" srcId="{D3381ACA-28C5-43E4-8BAA-1010ED61E131}" destId="{9A33784F-B64A-4137-980B-CE4E8D5B71EB}" srcOrd="0" destOrd="0" presId="urn:microsoft.com/office/officeart/2005/8/layout/cycle6"/>
    <dgm:cxn modelId="{D7D170EA-0E05-4043-AC08-C6279A0A8AA2}" srcId="{7DD91BAE-24E1-4586-A67E-AFD8A09A841F}" destId="{2C3E833E-2319-4885-8677-EA5C9B61BE87}" srcOrd="2" destOrd="0" parTransId="{CE7C6DC0-79BE-4B1B-B484-B676BB7C4134}" sibTransId="{5B0EA34D-1336-4D13-8893-30E8E69F330C}"/>
    <dgm:cxn modelId="{24CF28F7-2446-4E5B-98EE-869D9CF0218E}" type="presOf" srcId="{D5720FA7-FA46-46D4-B08B-0D69F994909D}" destId="{CB7C18EB-FD37-4696-9BE3-A9267A5E94D2}" srcOrd="0" destOrd="0" presId="urn:microsoft.com/office/officeart/2005/8/layout/cycle6"/>
    <dgm:cxn modelId="{79D4226F-93E2-4F0D-B0A0-8FB5988D0CA2}" type="presParOf" srcId="{E2CDEEDE-F77E-4AE9-A022-E92EDB254DAB}" destId="{DDD4B199-EB47-4204-AFED-5CB2E5BD9E51}" srcOrd="0" destOrd="0" presId="urn:microsoft.com/office/officeart/2005/8/layout/cycle6"/>
    <dgm:cxn modelId="{0427E36E-6829-4F0E-9ECD-6C54D69B3AAC}" type="presParOf" srcId="{E2CDEEDE-F77E-4AE9-A022-E92EDB254DAB}" destId="{8293D9A9-05C3-43B6-ABD6-0F1ABD458E1B}" srcOrd="1" destOrd="0" presId="urn:microsoft.com/office/officeart/2005/8/layout/cycle6"/>
    <dgm:cxn modelId="{FD350122-FCFD-4B99-9FED-18A94D364B63}" type="presParOf" srcId="{E2CDEEDE-F77E-4AE9-A022-E92EDB254DAB}" destId="{DC6E618C-ABC7-41FD-910C-033EBD0398E5}" srcOrd="2" destOrd="0" presId="urn:microsoft.com/office/officeart/2005/8/layout/cycle6"/>
    <dgm:cxn modelId="{B2098042-4A6B-4544-B238-338FAAA68D66}" type="presParOf" srcId="{E2CDEEDE-F77E-4AE9-A022-E92EDB254DAB}" destId="{71136DA0-D1DA-4259-8DEE-BF0C7D6CB0B0}" srcOrd="3" destOrd="0" presId="urn:microsoft.com/office/officeart/2005/8/layout/cycle6"/>
    <dgm:cxn modelId="{7E87974B-EAF4-4B2E-AE3E-245CECECC5DA}" type="presParOf" srcId="{E2CDEEDE-F77E-4AE9-A022-E92EDB254DAB}" destId="{D4420272-3205-4C87-B4FF-C028B24CA282}" srcOrd="4" destOrd="0" presId="urn:microsoft.com/office/officeart/2005/8/layout/cycle6"/>
    <dgm:cxn modelId="{358DB513-C005-4D8E-B190-01BFD058793F}" type="presParOf" srcId="{E2CDEEDE-F77E-4AE9-A022-E92EDB254DAB}" destId="{9A33784F-B64A-4137-980B-CE4E8D5B71EB}" srcOrd="5" destOrd="0" presId="urn:microsoft.com/office/officeart/2005/8/layout/cycle6"/>
    <dgm:cxn modelId="{631EF884-F2AE-4586-A196-7CCAC5DC02A2}" type="presParOf" srcId="{E2CDEEDE-F77E-4AE9-A022-E92EDB254DAB}" destId="{27499BB6-53D7-42A5-8976-A2CEE93502EF}" srcOrd="6" destOrd="0" presId="urn:microsoft.com/office/officeart/2005/8/layout/cycle6"/>
    <dgm:cxn modelId="{F908B906-FD66-44A2-8801-321F70467832}" type="presParOf" srcId="{E2CDEEDE-F77E-4AE9-A022-E92EDB254DAB}" destId="{FD1649E9-C55A-43BB-9E13-583C761D907A}" srcOrd="7" destOrd="0" presId="urn:microsoft.com/office/officeart/2005/8/layout/cycle6"/>
    <dgm:cxn modelId="{CE49AFC2-D24C-4BAB-872B-7F573B525515}" type="presParOf" srcId="{E2CDEEDE-F77E-4AE9-A022-E92EDB254DAB}" destId="{C99EC86D-5249-4064-9CE4-7DD7283A1F87}" srcOrd="8" destOrd="0" presId="urn:microsoft.com/office/officeart/2005/8/layout/cycle6"/>
    <dgm:cxn modelId="{75D9BBFC-CE7C-49CD-BD4B-199154045A48}" type="presParOf" srcId="{E2CDEEDE-F77E-4AE9-A022-E92EDB254DAB}" destId="{43B9155E-8543-480E-A0FC-D1F5EAAE1113}" srcOrd="9" destOrd="0" presId="urn:microsoft.com/office/officeart/2005/8/layout/cycle6"/>
    <dgm:cxn modelId="{FBF05373-20E7-4586-9723-865C2769990B}" type="presParOf" srcId="{E2CDEEDE-F77E-4AE9-A022-E92EDB254DAB}" destId="{2BC03372-923C-477C-94D3-B9787624461D}" srcOrd="10" destOrd="0" presId="urn:microsoft.com/office/officeart/2005/8/layout/cycle6"/>
    <dgm:cxn modelId="{D1666755-FA09-42F5-9222-F8A34F2B9184}" type="presParOf" srcId="{E2CDEEDE-F77E-4AE9-A022-E92EDB254DAB}" destId="{FC74A433-23FB-42DA-A680-F88B24678E45}" srcOrd="11" destOrd="0" presId="urn:microsoft.com/office/officeart/2005/8/layout/cycle6"/>
    <dgm:cxn modelId="{8B967F51-FFF7-4418-9155-727E04E0ADDB}" type="presParOf" srcId="{E2CDEEDE-F77E-4AE9-A022-E92EDB254DAB}" destId="{5C8FBD11-DD1B-43F4-B95D-87461DE763DA}" srcOrd="12" destOrd="0" presId="urn:microsoft.com/office/officeart/2005/8/layout/cycle6"/>
    <dgm:cxn modelId="{0DD38B57-1D4C-4386-852C-CEB2109F359B}" type="presParOf" srcId="{E2CDEEDE-F77E-4AE9-A022-E92EDB254DAB}" destId="{F1E9EE62-28ED-4018-A7D1-54AC0FE52F52}" srcOrd="13" destOrd="0" presId="urn:microsoft.com/office/officeart/2005/8/layout/cycle6"/>
    <dgm:cxn modelId="{39539553-327B-4E80-A682-70A504D64F8E}" type="presParOf" srcId="{E2CDEEDE-F77E-4AE9-A022-E92EDB254DAB}" destId="{CB7C18EB-FD37-4696-9BE3-A9267A5E94D2}" srcOrd="14" destOrd="0" presId="urn:microsoft.com/office/officeart/2005/8/layout/cycle6"/>
    <dgm:cxn modelId="{6DF082BF-93EB-453A-B4B2-F7D0A229A2C0}" type="presParOf" srcId="{E2CDEEDE-F77E-4AE9-A022-E92EDB254DAB}" destId="{668B0BAC-AE45-4AF0-BE04-7EEE88E66F2D}" srcOrd="15" destOrd="0" presId="urn:microsoft.com/office/officeart/2005/8/layout/cycle6"/>
    <dgm:cxn modelId="{2821C4FC-5120-4BD0-B25E-19E47D2A4A30}" type="presParOf" srcId="{E2CDEEDE-F77E-4AE9-A022-E92EDB254DAB}" destId="{0A98DB89-2250-4681-A13E-27892C0F1EAC}" srcOrd="16" destOrd="0" presId="urn:microsoft.com/office/officeart/2005/8/layout/cycle6"/>
    <dgm:cxn modelId="{368A9D92-4A65-40AA-A356-7F70387DAF96}" type="presParOf" srcId="{E2CDEEDE-F77E-4AE9-A022-E92EDB254DAB}" destId="{8088BCEE-0E68-4CED-B6B3-600046E7C03C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4B199-EB47-4204-AFED-5CB2E5BD9E51}">
      <dsp:nvSpPr>
        <dsp:cNvPr id="0" name=""/>
        <dsp:cNvSpPr/>
      </dsp:nvSpPr>
      <dsp:spPr>
        <a:xfrm>
          <a:off x="3060420" y="-88026"/>
          <a:ext cx="1431633" cy="970089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400" b="1" i="0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Υποδομές</a:t>
          </a:r>
          <a:endParaRPr lang="el-GR" sz="1200" b="1" kern="1200" dirty="0"/>
        </a:p>
      </dsp:txBody>
      <dsp:txXfrm>
        <a:off x="3107776" y="-40670"/>
        <a:ext cx="1336921" cy="875377"/>
      </dsp:txXfrm>
    </dsp:sp>
    <dsp:sp modelId="{DC6E618C-ABC7-41FD-910C-033EBD0398E5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2584671" y="145216"/>
              </a:moveTo>
              <a:arcTo wR="1863472" hR="1863472" stAng="17566147" swAng="1058932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36DA0-D1DA-4259-8DEE-BF0C7D6CB0B0}">
      <dsp:nvSpPr>
        <dsp:cNvPr id="0" name=""/>
        <dsp:cNvSpPr/>
      </dsp:nvSpPr>
      <dsp:spPr>
        <a:xfrm>
          <a:off x="4666811" y="845552"/>
          <a:ext cx="1446480" cy="966403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/>
        </a:p>
      </dsp:txBody>
      <dsp:txXfrm>
        <a:off x="4713987" y="892728"/>
        <a:ext cx="1352128" cy="872051"/>
      </dsp:txXfrm>
    </dsp:sp>
    <dsp:sp modelId="{9A33784F-B64A-4137-980B-CE4E8D5B71EB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3674296" y="1423649"/>
              </a:moveTo>
              <a:arcTo wR="1863472" hR="1863472" stAng="20780884" swAng="1638233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99BB6-53D7-42A5-8976-A2CEE93502EF}">
      <dsp:nvSpPr>
        <dsp:cNvPr id="0" name=""/>
        <dsp:cNvSpPr/>
      </dsp:nvSpPr>
      <dsp:spPr>
        <a:xfrm>
          <a:off x="4666811" y="2709025"/>
          <a:ext cx="1446480" cy="966403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>
              <a:solidFill>
                <a:schemeClr val="tx1"/>
              </a:solidFill>
            </a:rPr>
            <a:t>Χαρακτηριστικά εγγύτητας</a:t>
          </a:r>
        </a:p>
      </dsp:txBody>
      <dsp:txXfrm>
        <a:off x="4713987" y="2756201"/>
        <a:ext cx="1352128" cy="872051"/>
      </dsp:txXfrm>
    </dsp:sp>
    <dsp:sp modelId="{C99EC86D-5249-4064-9CE4-7DD7283A1F87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3071731" y="3282147"/>
              </a:moveTo>
              <a:arcTo wR="1863472" hR="1863472" stAng="2974774" swAng="1044379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9155E-8543-480E-A0FC-D1F5EAAE1113}">
      <dsp:nvSpPr>
        <dsp:cNvPr id="0" name=""/>
        <dsp:cNvSpPr/>
      </dsp:nvSpPr>
      <dsp:spPr>
        <a:xfrm>
          <a:off x="3052997" y="3640761"/>
          <a:ext cx="1446480" cy="966403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>
              <a:solidFill>
                <a:schemeClr val="tx1"/>
              </a:solidFill>
            </a:rPr>
            <a:t>Περιβαλλοντικά χαρακτηριστικά</a:t>
          </a:r>
        </a:p>
      </dsp:txBody>
      <dsp:txXfrm>
        <a:off x="3100173" y="3687937"/>
        <a:ext cx="1352128" cy="872051"/>
      </dsp:txXfrm>
    </dsp:sp>
    <dsp:sp modelId="{FC74A433-23FB-42DA-A680-F88B24678E45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1134933" y="3578628"/>
              </a:moveTo>
              <a:arcTo wR="1863472" hR="1863472" stAng="6780847" swAng="1044379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FBD11-DD1B-43F4-B95D-87461DE763DA}">
      <dsp:nvSpPr>
        <dsp:cNvPr id="0" name=""/>
        <dsp:cNvSpPr/>
      </dsp:nvSpPr>
      <dsp:spPr>
        <a:xfrm>
          <a:off x="1439182" y="2709025"/>
          <a:ext cx="1446480" cy="966403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400" b="1" i="0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Δημογραφικά χαρακτηριστικά του πληθυσμού</a:t>
          </a:r>
          <a:endParaRPr lang="el-GR" sz="1400" b="1" kern="1200" dirty="0"/>
        </a:p>
      </dsp:txBody>
      <dsp:txXfrm>
        <a:off x="1486358" y="2756201"/>
        <a:ext cx="1352128" cy="872051"/>
      </dsp:txXfrm>
    </dsp:sp>
    <dsp:sp modelId="{CB7C18EB-FD37-4696-9BE3-A9267A5E94D2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52647" y="2303294"/>
              </a:moveTo>
              <a:arcTo wR="1863472" hR="1863472" stAng="9980884" swAng="1638233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B0BAC-AE45-4AF0-BE04-7EEE88E66F2D}">
      <dsp:nvSpPr>
        <dsp:cNvPr id="0" name=""/>
        <dsp:cNvSpPr/>
      </dsp:nvSpPr>
      <dsp:spPr>
        <a:xfrm>
          <a:off x="1439182" y="845552"/>
          <a:ext cx="1446480" cy="966403"/>
        </a:xfrm>
        <a:prstGeom prst="roundRect">
          <a:avLst/>
        </a:pr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i="0" kern="1200" dirty="0">
              <a:solidFill>
                <a:srgbClr val="000000"/>
              </a:solidFill>
              <a:effectLst/>
              <a:latin typeface="Calibri" panose="020F0502020204030204" pitchFamily="34" charset="0"/>
            </a:rPr>
            <a:t>Δομικά χαρακτηριστικά κτιρίων</a:t>
          </a:r>
          <a:endParaRPr lang="el-GR" sz="1400" b="1" kern="1200" dirty="0"/>
        </a:p>
      </dsp:txBody>
      <dsp:txXfrm>
        <a:off x="1486358" y="892728"/>
        <a:ext cx="1352128" cy="872051"/>
      </dsp:txXfrm>
    </dsp:sp>
    <dsp:sp modelId="{8088BCEE-0E68-4CED-B6B3-600046E7C03C}">
      <dsp:nvSpPr>
        <dsp:cNvPr id="0" name=""/>
        <dsp:cNvSpPr/>
      </dsp:nvSpPr>
      <dsp:spPr>
        <a:xfrm>
          <a:off x="1912765" y="397018"/>
          <a:ext cx="3726944" cy="3726944"/>
        </a:xfrm>
        <a:custGeom>
          <a:avLst/>
          <a:gdLst/>
          <a:ahLst/>
          <a:cxnLst/>
          <a:rect l="0" t="0" r="0" b="0"/>
          <a:pathLst>
            <a:path>
              <a:moveTo>
                <a:pt x="655273" y="444746"/>
              </a:moveTo>
              <a:arcTo wR="1863472" hR="1863472" stAng="13774921" swAng="1058932"/>
            </a:path>
          </a:pathLst>
        </a:custGeom>
        <a:noFill/>
        <a:ln w="28575" cap="flat" cmpd="sng" algn="ctr">
          <a:solidFill>
            <a:srgbClr val="00B3EA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8B216-4F2A-40BE-92DE-411FC1B0337F}" type="datetimeFigureOut">
              <a:rPr lang="el-GR" smtClean="0"/>
              <a:t>20/10/2023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3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2DB9C-4E7E-4877-8CA8-A7F11C445F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64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2989" y="1153885"/>
            <a:ext cx="7429500" cy="48622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B3EA"/>
                </a:solidFill>
              </a:defRPr>
            </a:lvl1pPr>
          </a:lstStyle>
          <a:p>
            <a:r>
              <a:rPr lang="el-GR" dirty="0"/>
              <a:t>Τίτλος Τίτλος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2988" y="2342469"/>
            <a:ext cx="8711974" cy="381884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1500" dirty="0" err="1"/>
              <a:t>Lorem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adipisici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, </a:t>
            </a:r>
            <a:r>
              <a:rPr lang="en-US" sz="1500" dirty="0" err="1"/>
              <a:t>sed</a:t>
            </a:r>
            <a:r>
              <a:rPr lang="en-US" sz="1500" dirty="0"/>
              <a:t> do </a:t>
            </a:r>
            <a:r>
              <a:rPr lang="en-US" sz="1500" dirty="0" err="1"/>
              <a:t>eiusmod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 </a:t>
            </a:r>
            <a:r>
              <a:rPr lang="en-US" sz="1500" dirty="0" err="1"/>
              <a:t>incididunt</a:t>
            </a:r>
            <a:r>
              <a:rPr lang="en-US" sz="1500" dirty="0"/>
              <a:t>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labore</a:t>
            </a:r>
            <a:r>
              <a:rPr lang="en-US" sz="1500" dirty="0"/>
              <a:t> et </a:t>
            </a:r>
            <a:r>
              <a:rPr lang="en-US" sz="1500" dirty="0" err="1"/>
              <a:t>dolore</a:t>
            </a:r>
            <a:r>
              <a:rPr lang="en-US" sz="1500" dirty="0"/>
              <a:t> magna </a:t>
            </a:r>
            <a:r>
              <a:rPr lang="en-US" sz="1500" dirty="0" err="1"/>
              <a:t>aliqua</a:t>
            </a:r>
            <a:r>
              <a:rPr lang="en-US" sz="1500" dirty="0"/>
              <a:t>.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enim</a:t>
            </a:r>
            <a:r>
              <a:rPr lang="en-US" sz="1500" dirty="0"/>
              <a:t> ad minim </a:t>
            </a:r>
            <a:r>
              <a:rPr lang="en-US" sz="1500" dirty="0" err="1"/>
              <a:t>veniam</a:t>
            </a:r>
            <a:r>
              <a:rPr lang="en-US" sz="1500" dirty="0"/>
              <a:t>, </a:t>
            </a:r>
            <a:r>
              <a:rPr lang="en-US" sz="1500" dirty="0" err="1"/>
              <a:t>quis</a:t>
            </a:r>
            <a:r>
              <a:rPr lang="en-US" sz="1500" dirty="0"/>
              <a:t> </a:t>
            </a:r>
            <a:r>
              <a:rPr lang="en-US" sz="1500" dirty="0" err="1"/>
              <a:t>nostrud</a:t>
            </a:r>
            <a:r>
              <a:rPr lang="en-US" sz="1500" dirty="0"/>
              <a:t> exercitation </a:t>
            </a:r>
            <a:r>
              <a:rPr lang="en-US" sz="1500" dirty="0" err="1"/>
              <a:t>ullamco</a:t>
            </a:r>
            <a:r>
              <a:rPr lang="en-US" sz="1500" dirty="0"/>
              <a:t> </a:t>
            </a:r>
            <a:r>
              <a:rPr lang="en-US" sz="1500" dirty="0" err="1"/>
              <a:t>laboris</a:t>
            </a:r>
            <a:r>
              <a:rPr lang="en-US" sz="1500" dirty="0"/>
              <a:t> nisi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aliquip</a:t>
            </a:r>
            <a:r>
              <a:rPr lang="en-US" sz="1500" dirty="0"/>
              <a:t> ex </a:t>
            </a:r>
            <a:r>
              <a:rPr lang="en-US" sz="1500" dirty="0" err="1"/>
              <a:t>ea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consequat</a:t>
            </a:r>
            <a:r>
              <a:rPr lang="en-US" sz="1500" dirty="0"/>
              <a:t>. </a:t>
            </a:r>
            <a:r>
              <a:rPr lang="en-US" sz="1500" dirty="0" err="1"/>
              <a:t>Duis</a:t>
            </a:r>
            <a:r>
              <a:rPr lang="en-US" sz="1500" dirty="0"/>
              <a:t> </a:t>
            </a:r>
            <a:r>
              <a:rPr lang="en-US" sz="1500" dirty="0" err="1"/>
              <a:t>aute</a:t>
            </a:r>
            <a:r>
              <a:rPr lang="en-US" sz="1500" dirty="0"/>
              <a:t> </a:t>
            </a:r>
            <a:r>
              <a:rPr lang="en-US" sz="1500" dirty="0" err="1"/>
              <a:t>irure</a:t>
            </a:r>
            <a:r>
              <a:rPr lang="en-US" sz="1500" dirty="0"/>
              <a:t> dolor in </a:t>
            </a:r>
            <a:r>
              <a:rPr lang="en-US" sz="1500" dirty="0" err="1"/>
              <a:t>reprehenderit</a:t>
            </a:r>
            <a:r>
              <a:rPr lang="en-US" sz="1500" dirty="0"/>
              <a:t> in </a:t>
            </a:r>
            <a:r>
              <a:rPr lang="en-US" sz="1500" dirty="0" err="1"/>
              <a:t>voluptate</a:t>
            </a:r>
            <a:r>
              <a:rPr lang="en-US" sz="1500" dirty="0"/>
              <a:t> </a:t>
            </a:r>
            <a:r>
              <a:rPr lang="en-US" sz="1500" dirty="0" err="1"/>
              <a:t>velit</a:t>
            </a:r>
            <a:r>
              <a:rPr lang="en-US" sz="1500" dirty="0"/>
              <a:t> </a:t>
            </a:r>
            <a:r>
              <a:rPr lang="en-US" sz="1500" dirty="0" err="1"/>
              <a:t>esse</a:t>
            </a:r>
            <a:r>
              <a:rPr lang="en-US" sz="1500" dirty="0"/>
              <a:t> </a:t>
            </a:r>
            <a:r>
              <a:rPr lang="en-US" sz="1500" dirty="0" err="1"/>
              <a:t>cillum</a:t>
            </a:r>
            <a:r>
              <a:rPr lang="en-US" sz="1500" dirty="0"/>
              <a:t> </a:t>
            </a:r>
            <a:r>
              <a:rPr lang="en-US" sz="1500" dirty="0" err="1"/>
              <a:t>dolore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fugiat</a:t>
            </a:r>
            <a:r>
              <a:rPr lang="en-US" sz="1500" dirty="0"/>
              <a:t> </a:t>
            </a:r>
            <a:r>
              <a:rPr lang="en-US" sz="1500" dirty="0" err="1"/>
              <a:t>nulla</a:t>
            </a:r>
            <a:r>
              <a:rPr lang="en-US" sz="1500" dirty="0"/>
              <a:t> </a:t>
            </a:r>
            <a:r>
              <a:rPr lang="en-US" sz="1500" dirty="0" err="1"/>
              <a:t>pariatur</a:t>
            </a:r>
            <a:r>
              <a:rPr lang="en-US" sz="1500" dirty="0"/>
              <a:t>. </a:t>
            </a:r>
            <a:r>
              <a:rPr lang="en-US" sz="1500" dirty="0" err="1"/>
              <a:t>Excepteur</a:t>
            </a:r>
            <a:r>
              <a:rPr lang="en-US" sz="1500" dirty="0"/>
              <a:t> </a:t>
            </a:r>
            <a:r>
              <a:rPr lang="en-US" sz="1500" dirty="0" err="1"/>
              <a:t>sint</a:t>
            </a:r>
            <a:r>
              <a:rPr lang="en-US" sz="1500" dirty="0"/>
              <a:t> </a:t>
            </a:r>
            <a:r>
              <a:rPr lang="en-US" sz="1500" dirty="0" err="1"/>
              <a:t>occaecat</a:t>
            </a:r>
            <a:r>
              <a:rPr lang="en-US" sz="1500" dirty="0"/>
              <a:t> </a:t>
            </a:r>
            <a:r>
              <a:rPr lang="en-US" sz="1500" dirty="0" err="1"/>
              <a:t>cupidatat</a:t>
            </a:r>
            <a:r>
              <a:rPr lang="en-US" sz="1500" dirty="0"/>
              <a:t> non </a:t>
            </a:r>
            <a:r>
              <a:rPr lang="en-US" sz="1500" dirty="0" err="1"/>
              <a:t>proident</a:t>
            </a:r>
            <a:r>
              <a:rPr lang="en-US" sz="1500" dirty="0"/>
              <a:t>, </a:t>
            </a:r>
            <a:r>
              <a:rPr lang="en-US" sz="1500" dirty="0" err="1"/>
              <a:t>sunt</a:t>
            </a:r>
            <a:r>
              <a:rPr lang="en-US" sz="1500" dirty="0"/>
              <a:t> in culpa qui </a:t>
            </a:r>
            <a:r>
              <a:rPr lang="en-US" sz="1500" dirty="0" err="1"/>
              <a:t>officia</a:t>
            </a:r>
            <a:r>
              <a:rPr lang="en-US" sz="1500" dirty="0"/>
              <a:t> </a:t>
            </a:r>
            <a:r>
              <a:rPr lang="en-US" sz="1500" dirty="0" err="1"/>
              <a:t>deserunt</a:t>
            </a:r>
            <a:r>
              <a:rPr lang="en-US" sz="1500" dirty="0"/>
              <a:t> </a:t>
            </a:r>
            <a:r>
              <a:rPr lang="en-US" sz="1500" dirty="0" err="1"/>
              <a:t>mollit</a:t>
            </a:r>
            <a:r>
              <a:rPr lang="en-US" sz="1500" dirty="0"/>
              <a:t> </a:t>
            </a:r>
            <a:r>
              <a:rPr lang="en-US" sz="1500" dirty="0" err="1"/>
              <a:t>anim</a:t>
            </a:r>
            <a:r>
              <a:rPr lang="en-US" sz="1500" dirty="0"/>
              <a:t> id </a:t>
            </a:r>
            <a:r>
              <a:rPr lang="en-US" sz="1500" dirty="0" err="1"/>
              <a:t>est</a:t>
            </a:r>
            <a:r>
              <a:rPr lang="en-US" sz="1500" dirty="0"/>
              <a:t> </a:t>
            </a:r>
            <a:r>
              <a:rPr lang="en-US" sz="1500" dirty="0" err="1"/>
              <a:t>laborum</a:t>
            </a:r>
            <a:r>
              <a:rPr lang="en-US" sz="1500" dirty="0"/>
              <a:t>.</a:t>
            </a:r>
          </a:p>
          <a:p>
            <a:r>
              <a:rPr lang="en-US" sz="1500" dirty="0"/>
              <a:t>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adipisici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, </a:t>
            </a:r>
            <a:r>
              <a:rPr lang="en-US" sz="1500" dirty="0" err="1"/>
              <a:t>sed</a:t>
            </a:r>
            <a:r>
              <a:rPr lang="en-US" sz="1500" dirty="0"/>
              <a:t> do </a:t>
            </a:r>
            <a:r>
              <a:rPr lang="en-US" sz="1500" dirty="0" err="1"/>
              <a:t>eiusmod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 </a:t>
            </a:r>
            <a:r>
              <a:rPr lang="en-US" sz="1500" dirty="0" err="1"/>
              <a:t>incididunt</a:t>
            </a:r>
            <a:r>
              <a:rPr lang="en-US" sz="1500" dirty="0"/>
              <a:t>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labore</a:t>
            </a:r>
            <a:r>
              <a:rPr lang="en-US" sz="1500" dirty="0"/>
              <a:t> et </a:t>
            </a:r>
            <a:r>
              <a:rPr lang="en-US" sz="1500" dirty="0" err="1"/>
              <a:t>dolore</a:t>
            </a:r>
            <a:r>
              <a:rPr lang="en-US" sz="1500" dirty="0"/>
              <a:t> magna </a:t>
            </a:r>
            <a:r>
              <a:rPr lang="en-US" sz="1500" dirty="0" err="1"/>
              <a:t>aliqua</a:t>
            </a:r>
            <a:r>
              <a:rPr lang="en-US" sz="1500" dirty="0"/>
              <a:t>.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enim</a:t>
            </a:r>
            <a:r>
              <a:rPr lang="en-US" sz="1500" dirty="0"/>
              <a:t> ad minim </a:t>
            </a:r>
            <a:r>
              <a:rPr lang="en-US" sz="1500" dirty="0" err="1"/>
              <a:t>veniam</a:t>
            </a:r>
            <a:r>
              <a:rPr lang="en-US" sz="1500" dirty="0"/>
              <a:t>, </a:t>
            </a:r>
            <a:r>
              <a:rPr lang="en-US" sz="1500" dirty="0" err="1"/>
              <a:t>quis</a:t>
            </a:r>
            <a:r>
              <a:rPr lang="en-US" sz="1500" dirty="0"/>
              <a:t> </a:t>
            </a:r>
            <a:r>
              <a:rPr lang="en-US" sz="1500" dirty="0" err="1"/>
              <a:t>nostrud</a:t>
            </a:r>
            <a:r>
              <a:rPr lang="en-US" sz="1500" dirty="0"/>
              <a:t> exercitation </a:t>
            </a:r>
            <a:r>
              <a:rPr lang="en-US" sz="1500" dirty="0" err="1"/>
              <a:t>ullamco</a:t>
            </a:r>
            <a:r>
              <a:rPr lang="en-US" sz="1500" dirty="0"/>
              <a:t> </a:t>
            </a:r>
            <a:r>
              <a:rPr lang="en-US" sz="1500" dirty="0" err="1"/>
              <a:t>laboris</a:t>
            </a:r>
            <a:r>
              <a:rPr lang="en-US" sz="1500" dirty="0"/>
              <a:t> nisi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aliquip</a:t>
            </a:r>
            <a:r>
              <a:rPr lang="en-US" sz="1500" dirty="0"/>
              <a:t> ex </a:t>
            </a:r>
            <a:r>
              <a:rPr lang="en-US" sz="1500" dirty="0" err="1"/>
              <a:t>ea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consequat</a:t>
            </a:r>
            <a:r>
              <a:rPr lang="en-US" sz="1500" dirty="0"/>
              <a:t>. </a:t>
            </a:r>
            <a:r>
              <a:rPr lang="en-US" sz="1500" dirty="0" err="1"/>
              <a:t>Duis</a:t>
            </a:r>
            <a:r>
              <a:rPr lang="en-US" sz="1500" dirty="0"/>
              <a:t> </a:t>
            </a:r>
            <a:r>
              <a:rPr lang="en-US" sz="1500" dirty="0" err="1"/>
              <a:t>aute</a:t>
            </a:r>
            <a:r>
              <a:rPr lang="en-US" sz="1500" dirty="0"/>
              <a:t> </a:t>
            </a:r>
            <a:r>
              <a:rPr lang="en-US" sz="1500" dirty="0" err="1"/>
              <a:t>irure</a:t>
            </a:r>
            <a:r>
              <a:rPr lang="en-US" sz="1500" dirty="0"/>
              <a:t> dolor in </a:t>
            </a:r>
            <a:r>
              <a:rPr lang="en-US" sz="1500" dirty="0" err="1"/>
              <a:t>reprehenderit</a:t>
            </a:r>
            <a:r>
              <a:rPr lang="en-US" sz="1500" dirty="0"/>
              <a:t> in </a:t>
            </a:r>
            <a:r>
              <a:rPr lang="en-US" sz="1500" dirty="0" err="1"/>
              <a:t>voluptate</a:t>
            </a:r>
            <a:r>
              <a:rPr lang="en-US" sz="1500" dirty="0"/>
              <a:t> </a:t>
            </a:r>
            <a:r>
              <a:rPr lang="en-US" sz="1500" dirty="0" err="1"/>
              <a:t>velit</a:t>
            </a:r>
            <a:r>
              <a:rPr lang="en-US" sz="1500" dirty="0"/>
              <a:t> </a:t>
            </a:r>
            <a:r>
              <a:rPr lang="en-US" sz="1500" dirty="0" err="1"/>
              <a:t>esse</a:t>
            </a:r>
            <a:r>
              <a:rPr lang="en-US" sz="1500" dirty="0"/>
              <a:t> </a:t>
            </a:r>
            <a:r>
              <a:rPr lang="en-US" sz="1500" dirty="0" err="1"/>
              <a:t>cillum</a:t>
            </a:r>
            <a:r>
              <a:rPr lang="en-US" sz="1500" dirty="0"/>
              <a:t> </a:t>
            </a:r>
            <a:r>
              <a:rPr lang="en-US" sz="1500" dirty="0" err="1"/>
              <a:t>dolore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fugiat</a:t>
            </a:r>
            <a:r>
              <a:rPr lang="en-US" sz="1500" dirty="0"/>
              <a:t> </a:t>
            </a:r>
            <a:r>
              <a:rPr lang="en-US" sz="1500" dirty="0" err="1"/>
              <a:t>nulla</a:t>
            </a:r>
            <a:r>
              <a:rPr lang="en-US" sz="1500" dirty="0"/>
              <a:t> </a:t>
            </a:r>
            <a:r>
              <a:rPr lang="en-US" sz="1500" dirty="0" err="1"/>
              <a:t>pariatur</a:t>
            </a:r>
            <a:r>
              <a:rPr lang="en-US" sz="1500" dirty="0"/>
              <a:t>. </a:t>
            </a:r>
            <a:r>
              <a:rPr lang="en-US" sz="1500" dirty="0" err="1"/>
              <a:t>Excepteur</a:t>
            </a:r>
            <a:r>
              <a:rPr lang="en-US" sz="1500" dirty="0"/>
              <a:t> </a:t>
            </a:r>
            <a:r>
              <a:rPr lang="en-US" sz="1500" dirty="0" err="1"/>
              <a:t>sint</a:t>
            </a:r>
            <a:r>
              <a:rPr lang="en-US" sz="1500" dirty="0"/>
              <a:t> </a:t>
            </a:r>
            <a:r>
              <a:rPr lang="en-US" sz="1500" dirty="0" err="1"/>
              <a:t>occaecat</a:t>
            </a:r>
            <a:r>
              <a:rPr lang="en-US" sz="1500" dirty="0"/>
              <a:t> </a:t>
            </a:r>
            <a:r>
              <a:rPr lang="en-US" sz="1500" dirty="0" err="1"/>
              <a:t>cupidatat</a:t>
            </a:r>
            <a:r>
              <a:rPr lang="en-US" sz="1500" dirty="0"/>
              <a:t> non </a:t>
            </a:r>
            <a:r>
              <a:rPr lang="en-US" sz="1500" dirty="0" err="1"/>
              <a:t>proident</a:t>
            </a:r>
            <a:r>
              <a:rPr lang="en-US" sz="1500" dirty="0"/>
              <a:t>, </a:t>
            </a:r>
            <a:r>
              <a:rPr lang="en-US" sz="1500" dirty="0" err="1"/>
              <a:t>sunt</a:t>
            </a:r>
            <a:r>
              <a:rPr lang="en-US" sz="1500" dirty="0"/>
              <a:t> in culpa qui </a:t>
            </a:r>
            <a:r>
              <a:rPr lang="en-US" sz="1500" dirty="0" err="1"/>
              <a:t>officia</a:t>
            </a:r>
            <a:r>
              <a:rPr lang="en-US" sz="1500" dirty="0"/>
              <a:t> </a:t>
            </a:r>
            <a:r>
              <a:rPr lang="en-US" sz="1500" dirty="0" err="1"/>
              <a:t>deserunt</a:t>
            </a:r>
            <a:r>
              <a:rPr lang="en-US" sz="1500" dirty="0"/>
              <a:t> </a:t>
            </a:r>
            <a:r>
              <a:rPr lang="en-US" sz="1500" dirty="0" err="1"/>
              <a:t>mollit</a:t>
            </a:r>
            <a:r>
              <a:rPr lang="en-US" sz="1500" dirty="0"/>
              <a:t> </a:t>
            </a:r>
            <a:r>
              <a:rPr lang="en-US" sz="1500" dirty="0" err="1"/>
              <a:t>anim</a:t>
            </a:r>
            <a:r>
              <a:rPr lang="en-US" sz="1500" dirty="0"/>
              <a:t> id </a:t>
            </a:r>
            <a:r>
              <a:rPr lang="en-US" sz="1500" dirty="0" err="1"/>
              <a:t>est</a:t>
            </a:r>
            <a:r>
              <a:rPr lang="en-US" sz="1500" dirty="0"/>
              <a:t> </a:t>
            </a:r>
            <a:r>
              <a:rPr lang="en-US" sz="1500" dirty="0" err="1"/>
              <a:t>laborum</a:t>
            </a:r>
            <a:r>
              <a:rPr lang="en-US" sz="1500" dirty="0"/>
              <a:t>.</a:t>
            </a:r>
          </a:p>
          <a:p>
            <a:r>
              <a:rPr lang="en-US" sz="1500" dirty="0" err="1"/>
              <a:t>Lorem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 dolor sit </a:t>
            </a:r>
            <a:r>
              <a:rPr lang="en-US" sz="1500" dirty="0" err="1"/>
              <a:t>amet</a:t>
            </a:r>
            <a:r>
              <a:rPr lang="en-US" sz="1500" dirty="0"/>
              <a:t>, </a:t>
            </a:r>
            <a:r>
              <a:rPr lang="en-US" sz="1500" dirty="0" err="1"/>
              <a:t>consectetur</a:t>
            </a:r>
            <a:r>
              <a:rPr lang="en-US" sz="1500" dirty="0"/>
              <a:t> </a:t>
            </a:r>
            <a:r>
              <a:rPr lang="en-US" sz="1500" dirty="0" err="1"/>
              <a:t>adipisici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, </a:t>
            </a:r>
            <a:r>
              <a:rPr lang="en-US" sz="1500" dirty="0" err="1"/>
              <a:t>sed</a:t>
            </a:r>
            <a:r>
              <a:rPr lang="en-US" sz="1500" dirty="0"/>
              <a:t> do </a:t>
            </a:r>
            <a:r>
              <a:rPr lang="en-US" sz="1500" dirty="0" err="1"/>
              <a:t>eiusmod</a:t>
            </a:r>
            <a:r>
              <a:rPr lang="en-US" sz="1500" dirty="0"/>
              <a:t> </a:t>
            </a:r>
            <a:r>
              <a:rPr lang="en-US" sz="1500" dirty="0" err="1"/>
              <a:t>tempor</a:t>
            </a:r>
            <a:r>
              <a:rPr lang="en-US" sz="1500" dirty="0"/>
              <a:t> </a:t>
            </a:r>
            <a:r>
              <a:rPr lang="en-US" sz="1500" dirty="0" err="1"/>
              <a:t>incididunt</a:t>
            </a:r>
            <a:r>
              <a:rPr lang="en-US" sz="1500" dirty="0"/>
              <a:t>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labore</a:t>
            </a:r>
            <a:r>
              <a:rPr lang="en-US" sz="1500" dirty="0"/>
              <a:t> et </a:t>
            </a:r>
            <a:r>
              <a:rPr lang="en-US" sz="1500" dirty="0" err="1"/>
              <a:t>dolore</a:t>
            </a:r>
            <a:r>
              <a:rPr lang="en-US" sz="1500" dirty="0"/>
              <a:t> magna </a:t>
            </a:r>
            <a:r>
              <a:rPr lang="en-US" sz="1500" dirty="0" err="1"/>
              <a:t>aliqua</a:t>
            </a:r>
            <a:r>
              <a:rPr lang="en-US" sz="1500" dirty="0"/>
              <a:t>.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enim</a:t>
            </a:r>
            <a:r>
              <a:rPr lang="en-US" sz="1500" dirty="0"/>
              <a:t> ad minim </a:t>
            </a:r>
            <a:r>
              <a:rPr lang="en-US" sz="1500" dirty="0" err="1"/>
              <a:t>veniam</a:t>
            </a:r>
            <a:r>
              <a:rPr lang="en-US" sz="1500" dirty="0"/>
              <a:t>, </a:t>
            </a:r>
            <a:r>
              <a:rPr lang="en-US" sz="1500" dirty="0" err="1"/>
              <a:t>quis</a:t>
            </a:r>
            <a:r>
              <a:rPr lang="en-US" sz="1500" dirty="0"/>
              <a:t> </a:t>
            </a:r>
            <a:r>
              <a:rPr lang="en-US" sz="1500" dirty="0" err="1"/>
              <a:t>nostrud</a:t>
            </a:r>
            <a:r>
              <a:rPr lang="en-US" sz="1500" dirty="0"/>
              <a:t> exercitation </a:t>
            </a:r>
            <a:r>
              <a:rPr lang="en-US" sz="1500" dirty="0" err="1"/>
              <a:t>ullamco</a:t>
            </a:r>
            <a:r>
              <a:rPr lang="en-US" sz="1500" dirty="0"/>
              <a:t> </a:t>
            </a:r>
            <a:r>
              <a:rPr lang="en-US" sz="1500" dirty="0" err="1"/>
              <a:t>laboris</a:t>
            </a:r>
            <a:r>
              <a:rPr lang="en-US" sz="1500" dirty="0"/>
              <a:t> nisi </a:t>
            </a:r>
            <a:r>
              <a:rPr lang="en-US" sz="1500" dirty="0" err="1"/>
              <a:t>ut</a:t>
            </a:r>
            <a:r>
              <a:rPr lang="en-US" sz="1500" dirty="0"/>
              <a:t> </a:t>
            </a:r>
            <a:r>
              <a:rPr lang="en-US" sz="1500" dirty="0" err="1"/>
              <a:t>aliquip</a:t>
            </a:r>
            <a:r>
              <a:rPr lang="en-US" sz="1500" dirty="0"/>
              <a:t> ex </a:t>
            </a:r>
            <a:r>
              <a:rPr lang="en-US" sz="1500" dirty="0" err="1"/>
              <a:t>ea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consequat</a:t>
            </a:r>
            <a:r>
              <a:rPr lang="en-US" sz="1500" dirty="0"/>
              <a:t>. </a:t>
            </a:r>
            <a:r>
              <a:rPr lang="en-US" sz="1500" dirty="0" err="1"/>
              <a:t>Duis</a:t>
            </a:r>
            <a:r>
              <a:rPr lang="en-US" sz="1500" dirty="0"/>
              <a:t> </a:t>
            </a:r>
            <a:r>
              <a:rPr lang="en-US" sz="1500" dirty="0" err="1"/>
              <a:t>aute</a:t>
            </a:r>
            <a:r>
              <a:rPr lang="en-US" sz="1500" dirty="0"/>
              <a:t> </a:t>
            </a:r>
            <a:r>
              <a:rPr lang="en-US" sz="1500" dirty="0" err="1"/>
              <a:t>irure</a:t>
            </a:r>
            <a:r>
              <a:rPr lang="en-US" sz="1500" dirty="0"/>
              <a:t> dolor in </a:t>
            </a:r>
            <a:r>
              <a:rPr lang="en-US" sz="1500" dirty="0" err="1"/>
              <a:t>reprehenderit</a:t>
            </a:r>
            <a:r>
              <a:rPr lang="en-US" sz="1500" dirty="0"/>
              <a:t> in </a:t>
            </a:r>
            <a:r>
              <a:rPr lang="en-US" sz="1500" dirty="0" err="1"/>
              <a:t>voluptate</a:t>
            </a:r>
            <a:r>
              <a:rPr lang="en-US" sz="1500" dirty="0"/>
              <a:t> </a:t>
            </a:r>
            <a:r>
              <a:rPr lang="en-US" sz="1500" dirty="0" err="1"/>
              <a:t>velit</a:t>
            </a:r>
            <a:r>
              <a:rPr lang="en-US" sz="1500" dirty="0"/>
              <a:t> </a:t>
            </a:r>
            <a:r>
              <a:rPr lang="en-US" sz="1500" dirty="0" err="1"/>
              <a:t>esse</a:t>
            </a:r>
            <a:r>
              <a:rPr lang="en-US" sz="1500" dirty="0"/>
              <a:t> </a:t>
            </a:r>
            <a:r>
              <a:rPr lang="en-US" sz="1500" dirty="0" err="1"/>
              <a:t>cillum</a:t>
            </a:r>
            <a:r>
              <a:rPr lang="en-US" sz="1500" dirty="0"/>
              <a:t> </a:t>
            </a:r>
            <a:r>
              <a:rPr lang="en-US" sz="1500" dirty="0" err="1"/>
              <a:t>dolore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fugiat</a:t>
            </a:r>
            <a:r>
              <a:rPr lang="en-US" sz="1500" dirty="0"/>
              <a:t> </a:t>
            </a:r>
            <a:r>
              <a:rPr lang="en-US" sz="1500" dirty="0" err="1"/>
              <a:t>nulla</a:t>
            </a:r>
            <a:r>
              <a:rPr lang="en-US" sz="1500" dirty="0"/>
              <a:t> </a:t>
            </a:r>
            <a:r>
              <a:rPr lang="en-US" sz="1500" dirty="0" err="1"/>
              <a:t>pariatur</a:t>
            </a:r>
            <a:r>
              <a:rPr lang="en-US" sz="1500" dirty="0"/>
              <a:t>. </a:t>
            </a:r>
            <a:r>
              <a:rPr lang="en-US" sz="1500" dirty="0" err="1"/>
              <a:t>Excepteur</a:t>
            </a:r>
            <a:r>
              <a:rPr lang="en-US" sz="1500" dirty="0"/>
              <a:t> </a:t>
            </a:r>
            <a:r>
              <a:rPr lang="en-US" sz="1500" dirty="0" err="1"/>
              <a:t>sint</a:t>
            </a:r>
            <a:r>
              <a:rPr lang="en-US" sz="1500" dirty="0"/>
              <a:t> </a:t>
            </a:r>
            <a:r>
              <a:rPr lang="en-US" sz="1500" dirty="0" err="1"/>
              <a:t>occaecat</a:t>
            </a:r>
            <a:r>
              <a:rPr lang="en-US" sz="1500" dirty="0"/>
              <a:t> </a:t>
            </a:r>
            <a:r>
              <a:rPr lang="en-US" sz="1500" dirty="0" err="1"/>
              <a:t>cupidatat</a:t>
            </a:r>
            <a:r>
              <a:rPr lang="en-US" sz="1500" dirty="0"/>
              <a:t> non </a:t>
            </a:r>
            <a:r>
              <a:rPr lang="en-US" sz="1500" dirty="0" err="1"/>
              <a:t>proident</a:t>
            </a:r>
            <a:r>
              <a:rPr lang="en-US" sz="1500" dirty="0"/>
              <a:t>, </a:t>
            </a:r>
            <a:r>
              <a:rPr lang="en-US" sz="1500" dirty="0" err="1"/>
              <a:t>sunt</a:t>
            </a:r>
            <a:r>
              <a:rPr lang="en-US" sz="1500" dirty="0"/>
              <a:t> in culpa qui </a:t>
            </a:r>
            <a:r>
              <a:rPr lang="en-US" sz="1500" dirty="0" err="1"/>
              <a:t>officia</a:t>
            </a:r>
            <a:r>
              <a:rPr lang="en-US" sz="1500" dirty="0"/>
              <a:t> </a:t>
            </a:r>
            <a:r>
              <a:rPr lang="en-US" sz="1500" dirty="0" err="1"/>
              <a:t>deserunt</a:t>
            </a:r>
            <a:r>
              <a:rPr lang="en-US" sz="1500" dirty="0"/>
              <a:t> </a:t>
            </a:r>
            <a:r>
              <a:rPr lang="en-US" sz="1500" dirty="0" err="1"/>
              <a:t>mollit</a:t>
            </a:r>
            <a:r>
              <a:rPr lang="en-US" sz="1500" dirty="0"/>
              <a:t> </a:t>
            </a:r>
            <a:r>
              <a:rPr lang="en-US" sz="1500" dirty="0" err="1"/>
              <a:t>anim</a:t>
            </a:r>
            <a:r>
              <a:rPr lang="en-US" sz="1500" dirty="0"/>
              <a:t> id </a:t>
            </a:r>
            <a:r>
              <a:rPr lang="en-US" sz="1500" dirty="0" err="1"/>
              <a:t>est</a:t>
            </a:r>
            <a:r>
              <a:rPr lang="en-US" sz="1500" dirty="0"/>
              <a:t> </a:t>
            </a:r>
            <a:r>
              <a:rPr lang="en-US" sz="1500" dirty="0" err="1"/>
              <a:t>laborum</a:t>
            </a:r>
            <a:r>
              <a:rPr lang="en-US" sz="1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7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03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κουκκίδ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686197" y="476250"/>
            <a:ext cx="8533606" cy="1143000"/>
          </a:xfrm>
          <a:prstGeom prst="rect">
            <a:avLst/>
          </a:prstGeom>
        </p:spPr>
        <p:txBody>
          <a:bodyPr lIns="40234" tIns="20117" rIns="40234" bIns="20117"/>
          <a:lstStyle/>
          <a:p>
            <a:r>
              <a:t>Κείμενο τίτλου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686197" y="1619250"/>
            <a:ext cx="8533606" cy="4603750"/>
          </a:xfrm>
          <a:prstGeom prst="rect">
            <a:avLst/>
          </a:prstGeom>
        </p:spPr>
        <p:txBody>
          <a:bodyPr lIns="40234" tIns="20117" rIns="40234" bIns="20117"/>
          <a:lstStyle/>
          <a:p>
            <a:r>
              <a:t>Επίπεδο κύριου τμήματος ένα</a:t>
            </a:r>
          </a:p>
          <a:p>
            <a:pPr lvl="1"/>
            <a:r>
              <a:t>Επίπεδο κύριου τμήματος δύο</a:t>
            </a:r>
          </a:p>
          <a:p>
            <a:pPr lvl="2"/>
            <a:r>
              <a:t>Επίπεδο κύριου τμήματος τρία</a:t>
            </a:r>
          </a:p>
          <a:p>
            <a:pPr lvl="3"/>
            <a:r>
              <a:t>Επίπεδο κύριου τμήματος τέσσερα</a:t>
            </a:r>
          </a:p>
          <a:p>
            <a:pPr lvl="4"/>
            <a:r>
              <a:t>Επίπεδο κύριου τμήματος πέντε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xfrm>
            <a:off x="4858356" y="6540500"/>
            <a:ext cx="184128" cy="234950"/>
          </a:xfrm>
          <a:prstGeom prst="rect">
            <a:avLst/>
          </a:prstGeom>
        </p:spPr>
        <p:txBody>
          <a:bodyPr lIns="40234" tIns="20117" rIns="40234" bIns="20117"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252834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36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11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22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27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43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55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5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79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1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6FAAF431-68B4-1B41-860C-084325175BC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F7C5E86-7ED6-2244-9F12-5C3FC3AA0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6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277827E-2195-E540-951A-542991277C32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33130D29-5A28-C64C-8F2C-1D0D6E1C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8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11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3972" y="2274072"/>
            <a:ext cx="53750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/>
              <a:t>Γειτονιά – Ομάδες Μηχανικών</a:t>
            </a:r>
          </a:p>
          <a:p>
            <a:pPr algn="ctr"/>
            <a:endParaRPr lang="el-GR" sz="2400" dirty="0"/>
          </a:p>
          <a:p>
            <a:pPr algn="ctr"/>
            <a:endParaRPr lang="el-GR" sz="2400" dirty="0"/>
          </a:p>
          <a:p>
            <a:pPr algn="ctr"/>
            <a:endParaRPr lang="el-GR" sz="2400" dirty="0"/>
          </a:p>
          <a:p>
            <a:pPr algn="ctr"/>
            <a:r>
              <a:rPr lang="el-GR" dirty="0"/>
              <a:t>Κωνσταντίνος</a:t>
            </a:r>
            <a:r>
              <a:rPr lang="en-US" dirty="0"/>
              <a:t> </a:t>
            </a:r>
            <a:r>
              <a:rPr lang="el-GR" dirty="0"/>
              <a:t>Καρατσώλης </a:t>
            </a: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2E77953-3180-0780-5801-B3EF220967C8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2553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278296" y="419915"/>
            <a:ext cx="566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Αρμοδιότητες – Πεδίο Δραστηριοτήτων των Ομάδων 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259789-5C26-B28E-04AE-FD6ADCF46D4A}"/>
              </a:ext>
            </a:extLst>
          </p:cNvPr>
          <p:cNvSpPr txBox="1"/>
          <p:nvPr/>
        </p:nvSpPr>
        <p:spPr>
          <a:xfrm>
            <a:off x="357147" y="1585911"/>
            <a:ext cx="846880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Καταγραφή, κωδικοποίηση και αξιολόγηση </a:t>
            </a: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προτάσεων τεχνικού περιεχομένου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αστικών παρεμβάσεων παρελθόντων ετών αλλά και σύγχρονων για την αλλαγή της γειτονιάς – τομέα ευθύνης.</a:t>
            </a: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Συγκέντρωση προτάσεων πολιτών και συλλογικών φορέων σε επίπεδο γειτονιάς – τομέα ευθύνης.</a:t>
            </a: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Αξιολόγηση - τεχνική περιγραφή και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τελική υποβολή προτάσεων προς το Δήμο.</a:t>
            </a:r>
          </a:p>
          <a:p>
            <a:pPr>
              <a:buClr>
                <a:srgbClr val="00B3EA"/>
              </a:buClr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Επεξεργασία </a:t>
            </a: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λύσεων που βασίζονται στη φύση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NBS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με βάση τους κοινόχρηστους και ελεύθερους χώρους της γειτονιάς – τομέα ευθύνης.</a:t>
            </a: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Στελέχωση </a:t>
            </a: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γραφείου γειτονιάς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σκοπό την παροχή πληροφοριών και την ανταλλαγή απόψεων μεταξύ των ενδιαφερομένων (πολίτες, φορείς, σύλλογοι κ.α.).</a:t>
            </a: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G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5709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278296" y="419915"/>
            <a:ext cx="566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Αρμοδιότητες – Πεδίο Δραστηριοτήτων των Ομάδων (2)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259789-5C26-B28E-04AE-FD6ADCF46D4A}"/>
              </a:ext>
            </a:extLst>
          </p:cNvPr>
          <p:cNvSpPr txBox="1"/>
          <p:nvPr/>
        </p:nvSpPr>
        <p:spPr>
          <a:xfrm>
            <a:off x="421420" y="1443841"/>
            <a:ext cx="848404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Δυνατότητα εκπόνησης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 plan</a:t>
            </a: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ανάπτυξης προτάσεων εντός της γειτονιάς – τομέα 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ευθύνης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σε συνεργασία με τον ιδιωτικό τομέα.</a:t>
            </a: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Δυνατότητα </a:t>
            </a: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διενέργειας αρχιτεκτονικών διαγωνισμών ιδεών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σε συνεργασία με τον ιδιωτικό τομέα για την επιλογή προτάσεων και δράσεων με σκοπό την αλλαγή της γειτονιάς.</a:t>
            </a:r>
          </a:p>
          <a:p>
            <a:pPr marL="7429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Συνεχής ενημέρωση και πληροφόρηση του ΤΕΕ και ανταλλαγή απόψεων και προτάσεων με τις άλλες Ομάδες.</a:t>
            </a:r>
          </a:p>
          <a:p>
            <a:pPr marL="7429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Συνεργασία και συντονισμός όλων των 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Ομάδων </a:t>
            </a: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για τη υποβολή τελικών προτάσεων προς το Δήμο.</a:t>
            </a:r>
          </a:p>
          <a:p>
            <a:pPr marL="457200">
              <a:buClr>
                <a:srgbClr val="00B3EA"/>
              </a:buClr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Ενημέρωση του κοινού για το πιλοτικό πρόγραμμα και τις ωφέλειες της πόλης από την επιτυχή ολοκλήρωσή του.</a:t>
            </a:r>
          </a:p>
        </p:txBody>
      </p:sp>
    </p:spTree>
    <p:extLst>
      <p:ext uri="{BB962C8B-B14F-4D97-AF65-F5344CB8AC3E}">
        <p14:creationId xmlns:p14="http://schemas.microsoft.com/office/powerpoint/2010/main" val="383246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278296" y="419915"/>
            <a:ext cx="566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Αρμοδιότητες – Πεδίο Δραστηριοτήτων των Ομάδων (3)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259789-5C26-B28E-04AE-FD6ADCF46D4A}"/>
              </a:ext>
            </a:extLst>
          </p:cNvPr>
          <p:cNvSpPr txBox="1"/>
          <p:nvPr/>
        </p:nvSpPr>
        <p:spPr>
          <a:xfrm>
            <a:off x="421420" y="1443841"/>
            <a:ext cx="8484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DADCBE-E71F-CE51-32FE-819B3F805A75}"/>
              </a:ext>
            </a:extLst>
          </p:cNvPr>
          <p:cNvSpPr txBox="1"/>
          <p:nvPr/>
        </p:nvSpPr>
        <p:spPr>
          <a:xfrm>
            <a:off x="532738" y="1609467"/>
            <a:ext cx="7887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Στην πράξη, θα εξεταστεί η δυνατότητα συνεργασίας των Ομάδων και με άλλους φορείς, όπως είναι το Πολυτεχνείο, με σκοπό την ανάπτυξη καινοτόμων δράσεων για αστικές παρεμβάσεις βιωσιμότητας. </a:t>
            </a:r>
          </a:p>
          <a:p>
            <a:endParaRPr lang="el-GR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7A0ADA05-7515-88FE-3880-7C9CE4AA1A6E}"/>
              </a:ext>
            </a:extLst>
          </p:cNvPr>
          <p:cNvSpPr/>
          <p:nvPr/>
        </p:nvSpPr>
        <p:spPr>
          <a:xfrm>
            <a:off x="858741" y="3710044"/>
            <a:ext cx="2790908" cy="1200329"/>
          </a:xfrm>
          <a:prstGeom prst="roundRect">
            <a:avLst/>
          </a:prstGeom>
          <a:noFill/>
          <a:ln w="38100">
            <a:solidFill>
              <a:srgbClr val="00B3EA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7D12B5D-7975-FCA7-934C-B964CBDA52A2}"/>
              </a:ext>
            </a:extLst>
          </p:cNvPr>
          <p:cNvSpPr/>
          <p:nvPr/>
        </p:nvSpPr>
        <p:spPr>
          <a:xfrm>
            <a:off x="4954138" y="3710043"/>
            <a:ext cx="2790908" cy="1200329"/>
          </a:xfrm>
          <a:prstGeom prst="roundRect">
            <a:avLst/>
          </a:prstGeom>
          <a:noFill/>
          <a:ln w="38100">
            <a:solidFill>
              <a:srgbClr val="00B3EA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0E02E2-9BDE-6A48-8760-A02E22C2630D}"/>
              </a:ext>
            </a:extLst>
          </p:cNvPr>
          <p:cNvSpPr txBox="1"/>
          <p:nvPr/>
        </p:nvSpPr>
        <p:spPr>
          <a:xfrm>
            <a:off x="978010" y="3797508"/>
            <a:ext cx="2671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dirty="0"/>
              <a:t>Λέξη – κλειδί για την δράση των Ομάδων  </a:t>
            </a:r>
          </a:p>
          <a:p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34D8F4-E655-2E4C-FB11-6E20BAC347D0}"/>
              </a:ext>
            </a:extLst>
          </p:cNvPr>
          <p:cNvSpPr txBox="1"/>
          <p:nvPr/>
        </p:nvSpPr>
        <p:spPr>
          <a:xfrm>
            <a:off x="5494352" y="4105421"/>
            <a:ext cx="1852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err="1"/>
              <a:t>Συμμετοχικότητα</a:t>
            </a:r>
            <a:endParaRPr lang="el-GR" b="1" dirty="0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4DD1C6AB-DD11-C67B-EB24-07358807B15F}"/>
              </a:ext>
            </a:extLst>
          </p:cNvPr>
          <p:cNvCxnSpPr>
            <a:cxnSpLocks/>
          </p:cNvCxnSpPr>
          <p:nvPr/>
        </p:nvCxnSpPr>
        <p:spPr>
          <a:xfrm flipV="1">
            <a:off x="3649649" y="4310209"/>
            <a:ext cx="1304489" cy="1"/>
          </a:xfrm>
          <a:prstGeom prst="line">
            <a:avLst/>
          </a:prstGeom>
          <a:ln w="38100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Γραφικό 16" descr="Συγχαρητήρια περίγραμμα">
            <a:extLst>
              <a:ext uri="{FF2B5EF4-FFF2-40B4-BE49-F238E27FC236}">
                <a16:creationId xmlns:a16="http://schemas.microsoft.com/office/drawing/2014/main" id="{07676402-8A15-B0FF-0EEB-6008E2DD4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06908" y="5176972"/>
            <a:ext cx="1117821" cy="111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53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87415" y="1913449"/>
            <a:ext cx="8533606" cy="460375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l-GR" dirty="0"/>
              <a:t>Σας ευχαριστώ πολύ 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0BC0081-3889-F500-C664-7FD23B5FA3C2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049657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564543" y="445031"/>
            <a:ext cx="4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Γειτονιά – Έννοια (1)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A2D45A-7069-9460-FAF3-E802111EEB54}"/>
              </a:ext>
            </a:extLst>
          </p:cNvPr>
          <p:cNvSpPr txBox="1"/>
          <p:nvPr/>
        </p:nvSpPr>
        <p:spPr>
          <a:xfrm>
            <a:off x="485030" y="2019631"/>
            <a:ext cx="83091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εωγραφική μονάδα περιορισμένου μεγέθους, με σχετική ομοιογένεια στη στέγαση και στον πληθυσμό, καθώς και σε κάποιο επίπεδο κοινωνικής αλληλεπίδρασης και συμβολικής σημασίας για τους κατοίκους (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Weiss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2007)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Επίκεντρο της χωρικής οργάνωσης όλων των πλευρών της καθημερινής ζωής, όπως η κατοικία, η εργασία, η εκπαίδευση και η αναψυχή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(Ανδρικοπούλου, 2014)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Συλλογή ανθρώπων που μοιράζονται υπηρεσίες και κάποιο επίπεδο συνοχής σε ένα γεωγραφικά οριοθετημένο μέρος (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Park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Rogers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2015)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157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564543" y="445031"/>
            <a:ext cx="4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Γειτονιά – Έννοια (2)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61B8D48-6C5A-B1E1-72C0-96B1958769D7}"/>
              </a:ext>
            </a:extLst>
          </p:cNvPr>
          <p:cNvSpPr/>
          <p:nvPr/>
        </p:nvSpPr>
        <p:spPr>
          <a:xfrm>
            <a:off x="826935" y="2970806"/>
            <a:ext cx="2679590" cy="916388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39131FE-F7E1-0A6D-61CB-5237617499BB}"/>
              </a:ext>
            </a:extLst>
          </p:cNvPr>
          <p:cNvSpPr/>
          <p:nvPr/>
        </p:nvSpPr>
        <p:spPr>
          <a:xfrm>
            <a:off x="4953000" y="1818860"/>
            <a:ext cx="3165282" cy="3220279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2E372-3169-1748-B709-8A753260D1AA}"/>
              </a:ext>
            </a:extLst>
          </p:cNvPr>
          <p:cNvSpPr txBox="1"/>
          <p:nvPr/>
        </p:nvSpPr>
        <p:spPr>
          <a:xfrm>
            <a:off x="787178" y="3244334"/>
            <a:ext cx="2679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Τι είναι γειτονιά;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241AD6-F2F7-C79D-CE03-E9A9C9F414E1}"/>
              </a:ext>
            </a:extLst>
          </p:cNvPr>
          <p:cNvSpPr txBox="1"/>
          <p:nvPr/>
        </p:nvSpPr>
        <p:spPr>
          <a:xfrm>
            <a:off x="5025223" y="2162755"/>
            <a:ext cx="300559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/>
              <a:t>Δεν υπάρχει ενιαίος ορισμός ή κοινή απάντηση στην ερώτηση. </a:t>
            </a:r>
          </a:p>
          <a:p>
            <a:pPr>
              <a:buClr>
                <a:srgbClr val="00B3EA"/>
              </a:buClr>
            </a:pPr>
            <a:endParaRPr lang="el-GR" sz="1600" dirty="0"/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Βασικά ζητήματα για την κατανόηση της έννοιας της γειτονιάς είναι τα </a:t>
            </a:r>
            <a:r>
              <a:rPr lang="el-GR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χαρακτηριστικά </a:t>
            </a:r>
            <a:r>
              <a:rPr lang="el-GR" sz="16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της</a:t>
            </a:r>
            <a:r>
              <a:rPr lang="el-GR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</a:p>
          <a:p>
            <a:pPr>
              <a:buClr>
                <a:srgbClr val="00B3EA"/>
              </a:buClr>
            </a:pPr>
            <a:r>
              <a:rPr lang="el-GR" sz="1600" dirty="0">
                <a:solidFill>
                  <a:srgbClr val="000000"/>
                </a:solidFill>
                <a:latin typeface="Calibri" panose="020F0502020204030204" pitchFamily="34" charset="0"/>
              </a:rPr>
              <a:t>      </a:t>
            </a:r>
            <a:r>
              <a:rPr lang="el-GR" sz="16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η</a:t>
            </a:r>
            <a:r>
              <a:rPr lang="el-GR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κλίμακά </a:t>
            </a:r>
            <a:r>
              <a:rPr lang="el-GR" sz="16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της</a:t>
            </a:r>
            <a:r>
              <a:rPr lang="el-GR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και </a:t>
            </a:r>
          </a:p>
          <a:p>
            <a:pPr>
              <a:buClr>
                <a:srgbClr val="00B3EA"/>
              </a:buClr>
            </a:pPr>
            <a:r>
              <a:rPr lang="el-GR" sz="1600" dirty="0">
                <a:solidFill>
                  <a:srgbClr val="000000"/>
                </a:solidFill>
                <a:latin typeface="Calibri" panose="020F0502020204030204" pitchFamily="34" charset="0"/>
              </a:rPr>
              <a:t>      </a:t>
            </a:r>
            <a:r>
              <a:rPr lang="el-GR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η </a:t>
            </a:r>
            <a:r>
              <a:rPr lang="el-GR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δυναμική</a:t>
            </a:r>
            <a:r>
              <a:rPr lang="el-GR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της</a:t>
            </a:r>
            <a:r>
              <a:rPr lang="el-GR" sz="1600" dirty="0"/>
              <a:t>.</a:t>
            </a:r>
            <a:br>
              <a:rPr lang="el-GR" dirty="0"/>
            </a:br>
            <a:endParaRPr lang="el-GR" dirty="0"/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5CB5195B-3111-01EB-A1DD-CF8F0E0C41C3}"/>
              </a:ext>
            </a:extLst>
          </p:cNvPr>
          <p:cNvCxnSpPr/>
          <p:nvPr/>
        </p:nvCxnSpPr>
        <p:spPr>
          <a:xfrm>
            <a:off x="3689405" y="3428999"/>
            <a:ext cx="1121134" cy="0"/>
          </a:xfrm>
          <a:prstGeom prst="line">
            <a:avLst/>
          </a:prstGeom>
          <a:ln w="28575">
            <a:solidFill>
              <a:srgbClr val="00B3E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14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386862" y="445031"/>
            <a:ext cx="4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Χαρακτηριστικά γειτονιάς – ενδεικτικά  </a:t>
            </a:r>
          </a:p>
        </p:txBody>
      </p:sp>
      <p:graphicFrame>
        <p:nvGraphicFramePr>
          <p:cNvPr id="26" name="Διάγραμμα 25">
            <a:extLst>
              <a:ext uri="{FF2B5EF4-FFF2-40B4-BE49-F238E27FC236}">
                <a16:creationId xmlns:a16="http://schemas.microsoft.com/office/drawing/2014/main" id="{41C203B2-731A-7338-20EC-BD50B70319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5296000"/>
              </p:ext>
            </p:extLst>
          </p:nvPr>
        </p:nvGraphicFramePr>
        <p:xfrm>
          <a:off x="974003" y="1546403"/>
          <a:ext cx="7552475" cy="4519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C7156000-6EB0-27C0-AEDC-C5EE6EF8DA1D}"/>
              </a:ext>
            </a:extLst>
          </p:cNvPr>
          <p:cNvSpPr txBox="1"/>
          <p:nvPr/>
        </p:nvSpPr>
        <p:spPr>
          <a:xfrm>
            <a:off x="5588225" y="2609043"/>
            <a:ext cx="1512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Συναισθηματικά χαρακτηριστικά</a:t>
            </a:r>
            <a:endParaRPr lang="el-GR" sz="1400" b="1" dirty="0"/>
          </a:p>
        </p:txBody>
      </p:sp>
      <p:cxnSp>
        <p:nvCxnSpPr>
          <p:cNvPr id="3" name="Ευθύγραμμο βέλος σύνδεσης 2">
            <a:extLst>
              <a:ext uri="{FF2B5EF4-FFF2-40B4-BE49-F238E27FC236}">
                <a16:creationId xmlns:a16="http://schemas.microsoft.com/office/drawing/2014/main" id="{E3337141-54B0-F17A-81AF-91089D60E368}"/>
              </a:ext>
            </a:extLst>
          </p:cNvPr>
          <p:cNvCxnSpPr/>
          <p:nvPr/>
        </p:nvCxnSpPr>
        <p:spPr>
          <a:xfrm>
            <a:off x="5480673" y="1661823"/>
            <a:ext cx="1620498" cy="0"/>
          </a:xfrm>
          <a:prstGeom prst="straightConnector1">
            <a:avLst/>
          </a:prstGeom>
          <a:ln w="6350">
            <a:solidFill>
              <a:srgbClr val="00B3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024C425-AC03-5756-D024-2FDB314E283B}"/>
              </a:ext>
            </a:extLst>
          </p:cNvPr>
          <p:cNvSpPr/>
          <p:nvPr/>
        </p:nvSpPr>
        <p:spPr>
          <a:xfrm>
            <a:off x="7109732" y="1365496"/>
            <a:ext cx="1100748" cy="649452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id="{C1CEBA11-1597-C311-AC1B-4C8AFCD4CC7C}"/>
              </a:ext>
            </a:extLst>
          </p:cNvPr>
          <p:cNvCxnSpPr/>
          <p:nvPr/>
        </p:nvCxnSpPr>
        <p:spPr>
          <a:xfrm>
            <a:off x="7100934" y="2953621"/>
            <a:ext cx="911109" cy="0"/>
          </a:xfrm>
          <a:prstGeom prst="line">
            <a:avLst/>
          </a:prstGeom>
          <a:ln w="6350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EB4DCFE-B44C-13DF-8C8E-1DA77444EDD7}"/>
              </a:ext>
            </a:extLst>
          </p:cNvPr>
          <p:cNvSpPr/>
          <p:nvPr/>
        </p:nvSpPr>
        <p:spPr>
          <a:xfrm>
            <a:off x="8012044" y="2511711"/>
            <a:ext cx="1624477" cy="1001695"/>
          </a:xfrm>
          <a:prstGeom prst="roundRect">
            <a:avLst/>
          </a:prstGeom>
          <a:noFill/>
          <a:ln w="1905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32056EDD-B8E1-0DF2-9228-B1E9175372D8}"/>
              </a:ext>
            </a:extLst>
          </p:cNvPr>
          <p:cNvCxnSpPr/>
          <p:nvPr/>
        </p:nvCxnSpPr>
        <p:spPr>
          <a:xfrm>
            <a:off x="7100935" y="4789476"/>
            <a:ext cx="911109" cy="0"/>
          </a:xfrm>
          <a:prstGeom prst="line">
            <a:avLst/>
          </a:prstGeom>
          <a:ln w="6350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A90923B5-9B58-D05A-9D25-8AED92279106}"/>
              </a:ext>
            </a:extLst>
          </p:cNvPr>
          <p:cNvSpPr/>
          <p:nvPr/>
        </p:nvSpPr>
        <p:spPr>
          <a:xfrm>
            <a:off x="8024227" y="4373977"/>
            <a:ext cx="1429183" cy="783427"/>
          </a:xfrm>
          <a:prstGeom prst="roundRect">
            <a:avLst/>
          </a:prstGeom>
          <a:noFill/>
          <a:ln w="1905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B31E17-5695-A605-6189-1C05FCF2F7AC}"/>
              </a:ext>
            </a:extLst>
          </p:cNvPr>
          <p:cNvSpPr txBox="1"/>
          <p:nvPr/>
        </p:nvSpPr>
        <p:spPr>
          <a:xfrm>
            <a:off x="132012" y="2506282"/>
            <a:ext cx="16129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.χ. τύπος, κλίμακα, υλικά, σχεδιασμός, κατάσταση</a:t>
            </a:r>
            <a:r>
              <a:rPr lang="en-US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επισκευής, πυκνότητα </a:t>
            </a:r>
            <a:endParaRPr lang="el-GR" sz="10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40FAFB-BE0F-BE0B-7D4A-1F58A977B8C5}"/>
              </a:ext>
            </a:extLst>
          </p:cNvPr>
          <p:cNvSpPr txBox="1"/>
          <p:nvPr/>
        </p:nvSpPr>
        <p:spPr>
          <a:xfrm>
            <a:off x="7944469" y="2589491"/>
            <a:ext cx="1729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π.χ. 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αίσθηση της ταυτότητας των κατοίκων με τον τόπο, η ιστορική σημασία των κτιρίων </a:t>
            </a:r>
            <a:endParaRPr lang="el-GR" sz="10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3C8D29-FAD1-FA91-73D5-4393BFEDB5EB}"/>
              </a:ext>
            </a:extLst>
          </p:cNvPr>
          <p:cNvSpPr txBox="1"/>
          <p:nvPr/>
        </p:nvSpPr>
        <p:spPr>
          <a:xfrm>
            <a:off x="8039358" y="4392772"/>
            <a:ext cx="1396719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π.χ. </a:t>
            </a:r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π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ρόσβασ</a:t>
            </a:r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 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σε προορισμούς απασχόλησης,</a:t>
            </a:r>
            <a:endParaRPr lang="el-G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διασκέδασης</a:t>
            </a:r>
            <a:endParaRPr lang="el-GR" sz="1050" dirty="0"/>
          </a:p>
        </p:txBody>
      </p:sp>
      <p:cxnSp>
        <p:nvCxnSpPr>
          <p:cNvPr id="20" name="Ευθεία γραμμή σύνδεσης 19">
            <a:extLst>
              <a:ext uri="{FF2B5EF4-FFF2-40B4-BE49-F238E27FC236}">
                <a16:creationId xmlns:a16="http://schemas.microsoft.com/office/drawing/2014/main" id="{B3D8C746-75C9-1593-76D1-30379F3CCD02}"/>
              </a:ext>
            </a:extLst>
          </p:cNvPr>
          <p:cNvCxnSpPr/>
          <p:nvPr/>
        </p:nvCxnSpPr>
        <p:spPr>
          <a:xfrm flipH="1">
            <a:off x="1694983" y="2848774"/>
            <a:ext cx="691763" cy="0"/>
          </a:xfrm>
          <a:prstGeom prst="line">
            <a:avLst/>
          </a:prstGeom>
          <a:ln w="6350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85D2160-CDC8-C554-D3DD-C45E9522FE27}"/>
              </a:ext>
            </a:extLst>
          </p:cNvPr>
          <p:cNvCxnSpPr/>
          <p:nvPr/>
        </p:nvCxnSpPr>
        <p:spPr>
          <a:xfrm flipH="1">
            <a:off x="1694983" y="4718656"/>
            <a:ext cx="691763" cy="0"/>
          </a:xfrm>
          <a:prstGeom prst="line">
            <a:avLst/>
          </a:prstGeom>
          <a:ln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>
            <a:extLst>
              <a:ext uri="{FF2B5EF4-FFF2-40B4-BE49-F238E27FC236}">
                <a16:creationId xmlns:a16="http://schemas.microsoft.com/office/drawing/2014/main" id="{F129E22C-4FBB-E1D6-B995-EC7F602AC8D7}"/>
              </a:ext>
            </a:extLst>
          </p:cNvPr>
          <p:cNvCxnSpPr>
            <a:cxnSpLocks/>
          </p:cNvCxnSpPr>
          <p:nvPr/>
        </p:nvCxnSpPr>
        <p:spPr>
          <a:xfrm flipH="1">
            <a:off x="2009793" y="5928444"/>
            <a:ext cx="1992760" cy="0"/>
          </a:xfrm>
          <a:prstGeom prst="line">
            <a:avLst/>
          </a:prstGeom>
          <a:ln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Ορθογώνιο: Στρογγύλεμα γωνιών 24">
            <a:extLst>
              <a:ext uri="{FF2B5EF4-FFF2-40B4-BE49-F238E27FC236}">
                <a16:creationId xmlns:a16="http://schemas.microsoft.com/office/drawing/2014/main" id="{B9948DAC-29BC-FDE3-2F3D-7DF63F1AE910}"/>
              </a:ext>
            </a:extLst>
          </p:cNvPr>
          <p:cNvSpPr/>
          <p:nvPr/>
        </p:nvSpPr>
        <p:spPr>
          <a:xfrm>
            <a:off x="182037" y="2482430"/>
            <a:ext cx="1512946" cy="742321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Ορθογώνιο: Στρογγύλεμα γωνιών 27">
            <a:extLst>
              <a:ext uri="{FF2B5EF4-FFF2-40B4-BE49-F238E27FC236}">
                <a16:creationId xmlns:a16="http://schemas.microsoft.com/office/drawing/2014/main" id="{A32743CB-EE72-90FA-F43F-1BBA462062BD}"/>
              </a:ext>
            </a:extLst>
          </p:cNvPr>
          <p:cNvSpPr/>
          <p:nvPr/>
        </p:nvSpPr>
        <p:spPr>
          <a:xfrm>
            <a:off x="572884" y="4440138"/>
            <a:ext cx="1122099" cy="561852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Ορθογώνιο: Στρογγύλεμα γωνιών 28">
            <a:extLst>
              <a:ext uri="{FF2B5EF4-FFF2-40B4-BE49-F238E27FC236}">
                <a16:creationId xmlns:a16="http://schemas.microsoft.com/office/drawing/2014/main" id="{AA958F7C-3531-92C9-B216-0AE8A51C3EA7}"/>
              </a:ext>
            </a:extLst>
          </p:cNvPr>
          <p:cNvSpPr/>
          <p:nvPr/>
        </p:nvSpPr>
        <p:spPr>
          <a:xfrm>
            <a:off x="427791" y="5464925"/>
            <a:ext cx="1582002" cy="846698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CA48F89-EACE-7594-C8D4-5BC0EF3B8E5F}"/>
              </a:ext>
            </a:extLst>
          </p:cNvPr>
          <p:cNvSpPr txBox="1"/>
          <p:nvPr/>
        </p:nvSpPr>
        <p:spPr>
          <a:xfrm>
            <a:off x="7100935" y="1456806"/>
            <a:ext cx="11007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π.χ. δρόμοι, πεζοδρόμια </a:t>
            </a:r>
            <a:endParaRPr lang="el-GR" sz="105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B698CC-CD02-DE95-DE03-DFBACF919491}"/>
              </a:ext>
            </a:extLst>
          </p:cNvPr>
          <p:cNvSpPr txBox="1"/>
          <p:nvPr/>
        </p:nvSpPr>
        <p:spPr>
          <a:xfrm>
            <a:off x="555551" y="4505623"/>
            <a:ext cx="1122099" cy="430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.χ. ηλικιακή κατανομή</a:t>
            </a:r>
            <a:endParaRPr lang="el-GR" sz="105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057A10-FD60-338C-AFE8-458765FCEDCB}"/>
              </a:ext>
            </a:extLst>
          </p:cNvPr>
          <p:cNvSpPr txBox="1"/>
          <p:nvPr/>
        </p:nvSpPr>
        <p:spPr>
          <a:xfrm>
            <a:off x="387604" y="5541855"/>
            <a:ext cx="16532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</a:t>
            </a:r>
            <a:r>
              <a:rPr lang="el-GR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.χ. βαθμός χερσαίας, ατμοσφαιρικής, θαλάσσιας και ηχητικής ρύπανσης</a:t>
            </a:r>
            <a:endParaRPr lang="el-GR" sz="1050" dirty="0"/>
          </a:p>
        </p:txBody>
      </p:sp>
    </p:spTree>
    <p:extLst>
      <p:ext uri="{BB962C8B-B14F-4D97-AF65-F5344CB8AC3E}">
        <p14:creationId xmlns:p14="http://schemas.microsoft.com/office/powerpoint/2010/main" val="34831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485030" y="448904"/>
            <a:ext cx="5966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Πλεονεκτήματα σχεδιασμού σε επίπεδο γειτονιάς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A2D45A-7069-9460-FAF3-E802111EEB54}"/>
              </a:ext>
            </a:extLst>
          </p:cNvPr>
          <p:cNvSpPr txBox="1"/>
          <p:nvPr/>
        </p:nvSpPr>
        <p:spPr>
          <a:xfrm>
            <a:off x="485030" y="1896944"/>
            <a:ext cx="830911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/>
              <a:t>Δυνατότητα άμεσης συμμετοχής των ενδιαφερομένων (κατοίκων, φορέων)</a:t>
            </a:r>
          </a:p>
          <a:p>
            <a:pPr marL="285750" indent="-285750">
              <a:spcBef>
                <a:spcPts val="1200"/>
              </a:spcBef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/>
              <a:t>Γνώση και κατανόηση των τοπικών προβλημάτων</a:t>
            </a:r>
          </a:p>
          <a:p>
            <a:pPr marL="285750" indent="-285750">
              <a:spcBef>
                <a:spcPts val="1200"/>
              </a:spcBef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/>
              <a:t>Άμεση επαφή με τα προβλήματα και τις ανάγκες</a:t>
            </a:r>
          </a:p>
          <a:p>
            <a:pPr marL="285750" indent="-285750">
              <a:spcBef>
                <a:spcPts val="1200"/>
              </a:spcBef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/>
              <a:t>Λύσεις από τους πολίτες για τους πολίτες</a:t>
            </a:r>
          </a:p>
          <a:p>
            <a:pPr marL="285750" indent="-285750">
              <a:spcBef>
                <a:spcPts val="1200"/>
              </a:spcBef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dirty="0"/>
              <a:t>Εντονότερο και δικαιολογημένο ενδιαφέρον εξεύρεσης λύσεων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264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485030" y="448904"/>
            <a:ext cx="5966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Η περίπτωση των Ιωαννίνων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A2D45A-7069-9460-FAF3-E802111EEB54}"/>
              </a:ext>
            </a:extLst>
          </p:cNvPr>
          <p:cNvSpPr txBox="1"/>
          <p:nvPr/>
        </p:nvSpPr>
        <p:spPr>
          <a:xfrm>
            <a:off x="485030" y="1896944"/>
            <a:ext cx="830911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800"/>
              </a:spcBef>
              <a:buClr>
                <a:srgbClr val="00B3EA"/>
              </a:buClr>
              <a:buFont typeface="Wingdings" panose="05000000000000000000" pitchFamily="2" charset="2"/>
              <a:buChar char="Ø"/>
            </a:pPr>
            <a:r>
              <a:rPr lang="el-GR" dirty="0"/>
              <a:t>Ο Δήμος Ιωαννιτών έχει επιλεγεί από την Ευρωπαϊκή Επιτροπή να συμμετάσχει στην Αποστολή «100 Κλιματικά Ουδέτερες και Έξυπνες Πόλεις έως το 2030».</a:t>
            </a:r>
          </a:p>
          <a:p>
            <a:pPr>
              <a:spcBef>
                <a:spcPts val="1800"/>
              </a:spcBef>
              <a:buClr>
                <a:srgbClr val="00B3EA"/>
              </a:buClr>
            </a:pPr>
            <a:endParaRPr lang="el-GR" dirty="0"/>
          </a:p>
          <a:p>
            <a:pPr marL="285750" indent="-285750">
              <a:spcBef>
                <a:spcPts val="1800"/>
              </a:spcBef>
              <a:buClr>
                <a:srgbClr val="00B3EA"/>
              </a:buClr>
              <a:buFont typeface="Wingdings" panose="05000000000000000000" pitchFamily="2" charset="2"/>
              <a:buChar char="Ø"/>
            </a:pPr>
            <a:r>
              <a:rPr lang="el-GR" dirty="0"/>
              <a:t>Στην παρούσα φάση έχει καταρτισθεί το Κλιματικό Σύμφωνο Πόλης από τον Δήμο με την υποστήριξη επιστημονικής ομάδας, το οποίο βρίσκεται σε διαδικασία ελέγχου και έγκρισης από την Ευρωπαϊκή Επιτροπή.</a:t>
            </a:r>
          </a:p>
          <a:p>
            <a:pPr>
              <a:spcBef>
                <a:spcPts val="1200"/>
              </a:spcBef>
              <a:buClr>
                <a:srgbClr val="00B3EA"/>
              </a:buClr>
            </a:pP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913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563591" y="445031"/>
            <a:ext cx="6838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Τεχνικές Ομάδες Γειτονιάς Δήμου Ιωαννιτών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5AD4316-104A-1936-2E1F-04641B7C3DE9}"/>
              </a:ext>
            </a:extLst>
          </p:cNvPr>
          <p:cNvSpPr/>
          <p:nvPr/>
        </p:nvSpPr>
        <p:spPr>
          <a:xfrm>
            <a:off x="421418" y="2204499"/>
            <a:ext cx="1836752" cy="1224501"/>
          </a:xfrm>
          <a:prstGeom prst="roundRect">
            <a:avLst/>
          </a:prstGeom>
          <a:noFill/>
          <a:ln w="3810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252B8D8-BB8E-0294-2B0E-E0D6B69DA72A}"/>
              </a:ext>
            </a:extLst>
          </p:cNvPr>
          <p:cNvSpPr/>
          <p:nvPr/>
        </p:nvSpPr>
        <p:spPr>
          <a:xfrm>
            <a:off x="2918128" y="2204499"/>
            <a:ext cx="1836752" cy="1224501"/>
          </a:xfrm>
          <a:prstGeom prst="roundRect">
            <a:avLst/>
          </a:prstGeom>
          <a:noFill/>
          <a:ln w="3810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CC473891-873D-4A65-B9FA-D8694F5ABF72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2258170" y="2816750"/>
            <a:ext cx="659958" cy="0"/>
          </a:xfrm>
          <a:prstGeom prst="line">
            <a:avLst/>
          </a:prstGeom>
          <a:ln w="38100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FDF3452A-8E21-E7F4-FE19-23274CE59B38}"/>
              </a:ext>
            </a:extLst>
          </p:cNvPr>
          <p:cNvSpPr/>
          <p:nvPr/>
        </p:nvSpPr>
        <p:spPr>
          <a:xfrm>
            <a:off x="5972754" y="1866568"/>
            <a:ext cx="2073966" cy="1959989"/>
          </a:xfrm>
          <a:prstGeom prst="roundRect">
            <a:avLst/>
          </a:prstGeom>
          <a:noFill/>
          <a:ln w="3810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C1C3AA16-E4B7-A848-71B5-59510EC36637}"/>
              </a:ext>
            </a:extLst>
          </p:cNvPr>
          <p:cNvCxnSpPr/>
          <p:nvPr/>
        </p:nvCxnSpPr>
        <p:spPr>
          <a:xfrm>
            <a:off x="4953000" y="2816750"/>
            <a:ext cx="922352" cy="0"/>
          </a:xfrm>
          <a:prstGeom prst="straightConnector1">
            <a:avLst/>
          </a:prstGeom>
          <a:ln w="38100">
            <a:solidFill>
              <a:srgbClr val="00B3E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07950B0-3304-84D6-BAB8-F958257056E1}"/>
              </a:ext>
            </a:extLst>
          </p:cNvPr>
          <p:cNvSpPr txBox="1"/>
          <p:nvPr/>
        </p:nvSpPr>
        <p:spPr>
          <a:xfrm>
            <a:off x="612292" y="2632082"/>
            <a:ext cx="1532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ΤΕΕ Ηπείρου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1B58F3-3174-CDCF-A785-2DFC4819EFE1}"/>
              </a:ext>
            </a:extLst>
          </p:cNvPr>
          <p:cNvSpPr txBox="1"/>
          <p:nvPr/>
        </p:nvSpPr>
        <p:spPr>
          <a:xfrm>
            <a:off x="3084110" y="2493584"/>
            <a:ext cx="1532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Δήμος Ιωαννιτών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98F3C5-C950-7B66-4B0C-6353FABDCF33}"/>
              </a:ext>
            </a:extLst>
          </p:cNvPr>
          <p:cNvSpPr txBox="1"/>
          <p:nvPr/>
        </p:nvSpPr>
        <p:spPr>
          <a:xfrm>
            <a:off x="6073472" y="2181453"/>
            <a:ext cx="1892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Ομάδες Μηχανικών ανά τομέα (γειτονιά) της πόλης </a:t>
            </a:r>
          </a:p>
        </p:txBody>
      </p:sp>
      <p:cxnSp>
        <p:nvCxnSpPr>
          <p:cNvPr id="21" name="Ευθύγραμμο βέλος σύνδεσης 20">
            <a:extLst>
              <a:ext uri="{FF2B5EF4-FFF2-40B4-BE49-F238E27FC236}">
                <a16:creationId xmlns:a16="http://schemas.microsoft.com/office/drawing/2014/main" id="{346F15EB-EF02-990E-446F-A1E0AEC68C80}"/>
              </a:ext>
            </a:extLst>
          </p:cNvPr>
          <p:cNvCxnSpPr>
            <a:cxnSpLocks/>
          </p:cNvCxnSpPr>
          <p:nvPr/>
        </p:nvCxnSpPr>
        <p:spPr>
          <a:xfrm>
            <a:off x="7009737" y="3886196"/>
            <a:ext cx="10603" cy="812305"/>
          </a:xfrm>
          <a:prstGeom prst="straightConnector1">
            <a:avLst/>
          </a:prstGeom>
          <a:ln w="38100">
            <a:solidFill>
              <a:srgbClr val="00B3EA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Ορθογώνιο: Στρογγύλεμα γωνιών 23">
            <a:extLst>
              <a:ext uri="{FF2B5EF4-FFF2-40B4-BE49-F238E27FC236}">
                <a16:creationId xmlns:a16="http://schemas.microsoft.com/office/drawing/2014/main" id="{23798F50-7849-3037-5C96-D2291886D31C}"/>
              </a:ext>
            </a:extLst>
          </p:cNvPr>
          <p:cNvSpPr/>
          <p:nvPr/>
        </p:nvSpPr>
        <p:spPr>
          <a:xfrm>
            <a:off x="6112567" y="4783266"/>
            <a:ext cx="1883790" cy="1224501"/>
          </a:xfrm>
          <a:prstGeom prst="roundRect">
            <a:avLst/>
          </a:prstGeom>
          <a:noFill/>
          <a:ln w="38100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3B0FCF6-FFAC-2CAE-E9FD-B30BD90A6320}"/>
              </a:ext>
            </a:extLst>
          </p:cNvPr>
          <p:cNvSpPr txBox="1"/>
          <p:nvPr/>
        </p:nvSpPr>
        <p:spPr>
          <a:xfrm>
            <a:off x="6272917" y="5008537"/>
            <a:ext cx="14948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/>
              <a:t>συγκεκριμένοι σκοποί και αρμοδιότητες</a:t>
            </a:r>
          </a:p>
        </p:txBody>
      </p:sp>
    </p:spTree>
    <p:extLst>
      <p:ext uri="{BB962C8B-B14F-4D97-AF65-F5344CB8AC3E}">
        <p14:creationId xmlns:p14="http://schemas.microsoft.com/office/powerpoint/2010/main" val="10074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E87961-CC9E-0A54-BBF3-2E0AFC1286A6}"/>
              </a:ext>
            </a:extLst>
          </p:cNvPr>
          <p:cNvSpPr txBox="1"/>
          <p:nvPr/>
        </p:nvSpPr>
        <p:spPr>
          <a:xfrm>
            <a:off x="563591" y="445031"/>
            <a:ext cx="6838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Τεχνικές Ομάδες Γειτονιάς Δήμου Ιωαννιτών 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CC213620-2EA9-0371-F273-4403CF98CD41}"/>
              </a:ext>
            </a:extLst>
          </p:cNvPr>
          <p:cNvSpPr/>
          <p:nvPr/>
        </p:nvSpPr>
        <p:spPr>
          <a:xfrm>
            <a:off x="563591" y="2261519"/>
            <a:ext cx="2560320" cy="2835268"/>
          </a:xfrm>
          <a:prstGeom prst="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CF93281D-BBBE-B86E-5B0D-F1B277EFA82A}"/>
              </a:ext>
            </a:extLst>
          </p:cNvPr>
          <p:cNvSpPr/>
          <p:nvPr/>
        </p:nvSpPr>
        <p:spPr>
          <a:xfrm>
            <a:off x="3982651" y="2261519"/>
            <a:ext cx="2560319" cy="2835268"/>
          </a:xfrm>
          <a:prstGeom prst="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3BF788BF-89CE-4CE2-3100-ACA9889FB08C}"/>
              </a:ext>
            </a:extLst>
          </p:cNvPr>
          <p:cNvSpPr/>
          <p:nvPr/>
        </p:nvSpPr>
        <p:spPr>
          <a:xfrm>
            <a:off x="841887" y="1738298"/>
            <a:ext cx="2059388" cy="523221"/>
          </a:xfrm>
          <a:prstGeom prst="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F79629-FF70-F67E-EA78-81C1F3A9A46F}"/>
              </a:ext>
            </a:extLst>
          </p:cNvPr>
          <p:cNvSpPr txBox="1"/>
          <p:nvPr/>
        </p:nvSpPr>
        <p:spPr>
          <a:xfrm>
            <a:off x="1183793" y="1812157"/>
            <a:ext cx="131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/>
              <a:t>ΣΤΟΧΟΣ</a:t>
            </a:r>
            <a:endParaRPr lang="el-GR" b="1" dirty="0"/>
          </a:p>
        </p:txBody>
      </p:sp>
      <p:sp>
        <p:nvSpPr>
          <p:cNvPr id="18" name="Ορθογώνιο 17">
            <a:extLst>
              <a:ext uri="{FF2B5EF4-FFF2-40B4-BE49-F238E27FC236}">
                <a16:creationId xmlns:a16="http://schemas.microsoft.com/office/drawing/2014/main" id="{8ABA5462-0052-B5CB-8B2C-1FF11149A2EB}"/>
              </a:ext>
            </a:extLst>
          </p:cNvPr>
          <p:cNvSpPr/>
          <p:nvPr/>
        </p:nvSpPr>
        <p:spPr>
          <a:xfrm>
            <a:off x="4225166" y="1726240"/>
            <a:ext cx="2059388" cy="526550"/>
          </a:xfrm>
          <a:prstGeom prst="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D5744-8234-FE37-0070-266CB052F5E6}"/>
              </a:ext>
            </a:extLst>
          </p:cNvPr>
          <p:cNvSpPr txBox="1"/>
          <p:nvPr/>
        </p:nvSpPr>
        <p:spPr>
          <a:xfrm>
            <a:off x="4497167" y="1683714"/>
            <a:ext cx="1515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/>
              <a:t>ΤΡΟΠΟΣ ΕΠΙΤΕΥΞΗΣ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5D694-1B87-8CA0-5812-704CF6AA6B45}"/>
              </a:ext>
            </a:extLst>
          </p:cNvPr>
          <p:cNvSpPr txBox="1"/>
          <p:nvPr/>
        </p:nvSpPr>
        <p:spPr>
          <a:xfrm>
            <a:off x="646420" y="2746549"/>
            <a:ext cx="24410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/>
              <a:t>διατήρηση βιωσιμότητας αστικών περιοχών </a:t>
            </a: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/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/>
              <a:t>ανανέωση και αναβάθμιση υποβαθμισμένων τμημάτων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F163BD-6273-C8D6-5D51-2E86269DB074}"/>
              </a:ext>
            </a:extLst>
          </p:cNvPr>
          <p:cNvSpPr txBox="1"/>
          <p:nvPr/>
        </p:nvSpPr>
        <p:spPr>
          <a:xfrm>
            <a:off x="3982651" y="2770611"/>
            <a:ext cx="2560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 err="1"/>
              <a:t>στοχευμένες</a:t>
            </a:r>
            <a:r>
              <a:rPr lang="el-GR" sz="1600" dirty="0"/>
              <a:t> για κάθε γειτονιά πρωτοβουλίες και δράσεις</a:t>
            </a:r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endParaRPr lang="el-GR" sz="1600" dirty="0"/>
          </a:p>
          <a:p>
            <a:pPr marL="285750" indent="-285750">
              <a:buClr>
                <a:srgbClr val="00B3EA"/>
              </a:buClr>
              <a:buFont typeface="Wingdings" panose="05000000000000000000" pitchFamily="2" charset="2"/>
              <a:buChar char="§"/>
            </a:pPr>
            <a:r>
              <a:rPr lang="el-GR" sz="1600" dirty="0"/>
              <a:t>συμμετοχή/συμβολή των κατοίκων</a:t>
            </a:r>
          </a:p>
        </p:txBody>
      </p:sp>
      <p:sp>
        <p:nvSpPr>
          <p:cNvPr id="26" name="Ορθογώνιο: Στρογγύλεμα γωνιών 25">
            <a:extLst>
              <a:ext uri="{FF2B5EF4-FFF2-40B4-BE49-F238E27FC236}">
                <a16:creationId xmlns:a16="http://schemas.microsoft.com/office/drawing/2014/main" id="{BF7AB8CC-6F69-E7B2-F795-860307C103D4}"/>
              </a:ext>
            </a:extLst>
          </p:cNvPr>
          <p:cNvSpPr/>
          <p:nvPr/>
        </p:nvSpPr>
        <p:spPr>
          <a:xfrm>
            <a:off x="7331104" y="2838616"/>
            <a:ext cx="2123470" cy="1625367"/>
          </a:xfrm>
          <a:prstGeom prst="roundRect">
            <a:avLst/>
          </a:prstGeom>
          <a:noFill/>
          <a:ln w="19050">
            <a:solidFill>
              <a:srgbClr val="00B3EA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933DE1A-20AC-8033-579D-A7DA2400FCAD}"/>
              </a:ext>
            </a:extLst>
          </p:cNvPr>
          <p:cNvSpPr txBox="1"/>
          <p:nvPr/>
        </p:nvSpPr>
        <p:spPr>
          <a:xfrm>
            <a:off x="7439105" y="3037446"/>
            <a:ext cx="18204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/>
              <a:t>Απώτατος σκοπός η κλιματική βιωσιμότητα και η ανανέωση της πόλης των Ιωαννίνων </a:t>
            </a:r>
          </a:p>
        </p:txBody>
      </p:sp>
      <p:cxnSp>
        <p:nvCxnSpPr>
          <p:cNvPr id="31" name="Ευθεία γραμμή σύνδεσης 30">
            <a:extLst>
              <a:ext uri="{FF2B5EF4-FFF2-40B4-BE49-F238E27FC236}">
                <a16:creationId xmlns:a16="http://schemas.microsoft.com/office/drawing/2014/main" id="{767D0CBC-8BE6-97FA-48B3-4CAEE35E487F}"/>
              </a:ext>
            </a:extLst>
          </p:cNvPr>
          <p:cNvCxnSpPr>
            <a:stCxn id="12" idx="3"/>
          </p:cNvCxnSpPr>
          <p:nvPr/>
        </p:nvCxnSpPr>
        <p:spPr>
          <a:xfrm>
            <a:off x="3123911" y="3679153"/>
            <a:ext cx="858740" cy="0"/>
          </a:xfrm>
          <a:prstGeom prst="line">
            <a:avLst/>
          </a:prstGeom>
          <a:ln w="28575">
            <a:solidFill>
              <a:srgbClr val="00B3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Ευθύγραμμο βέλος σύνδεσης 32">
            <a:extLst>
              <a:ext uri="{FF2B5EF4-FFF2-40B4-BE49-F238E27FC236}">
                <a16:creationId xmlns:a16="http://schemas.microsoft.com/office/drawing/2014/main" id="{16A2489C-EADC-5A55-5C45-E93F6CEE6D33}"/>
              </a:ext>
            </a:extLst>
          </p:cNvPr>
          <p:cNvCxnSpPr>
            <a:cxnSpLocks/>
          </p:cNvCxnSpPr>
          <p:nvPr/>
        </p:nvCxnSpPr>
        <p:spPr>
          <a:xfrm>
            <a:off x="6630436" y="3679153"/>
            <a:ext cx="605251" cy="0"/>
          </a:xfrm>
          <a:prstGeom prst="straightConnector1">
            <a:avLst/>
          </a:prstGeom>
          <a:ln w="28575">
            <a:solidFill>
              <a:srgbClr val="00B3E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392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323CFC2D-98A3-8F7D-00E0-9562C869B6A1}"/>
              </a:ext>
            </a:extLst>
          </p:cNvPr>
          <p:cNvSpPr/>
          <p:nvPr/>
        </p:nvSpPr>
        <p:spPr>
          <a:xfrm>
            <a:off x="7745046" y="398585"/>
            <a:ext cx="1774092" cy="765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97633-7F7E-8C78-B0DF-481E52AB1989}"/>
              </a:ext>
            </a:extLst>
          </p:cNvPr>
          <p:cNvSpPr txBox="1"/>
          <p:nvPr/>
        </p:nvSpPr>
        <p:spPr>
          <a:xfrm>
            <a:off x="564543" y="445031"/>
            <a:ext cx="4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Τι προβλέπεται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630F2F2-1923-BAD2-EE53-5AEA1F585619}"/>
              </a:ext>
            </a:extLst>
          </p:cNvPr>
          <p:cNvSpPr/>
          <p:nvPr/>
        </p:nvSpPr>
        <p:spPr>
          <a:xfrm>
            <a:off x="771276" y="1701578"/>
            <a:ext cx="2584173" cy="1542553"/>
          </a:xfrm>
          <a:prstGeom prst="round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3895A2-F795-7C12-CCCB-BFFB6FFDAB2A}"/>
              </a:ext>
            </a:extLst>
          </p:cNvPr>
          <p:cNvSpPr txBox="1"/>
          <p:nvPr/>
        </p:nvSpPr>
        <p:spPr>
          <a:xfrm>
            <a:off x="878617" y="1987828"/>
            <a:ext cx="2369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Δημιουργία 5 </a:t>
            </a:r>
          </a:p>
          <a:p>
            <a:pPr algn="ctr"/>
            <a:r>
              <a:rPr lang="el-GR" dirty="0"/>
              <a:t>τομέων – γειτονιών </a:t>
            </a:r>
          </a:p>
          <a:p>
            <a:pPr algn="ctr"/>
            <a:r>
              <a:rPr lang="el-GR" dirty="0"/>
              <a:t>της πόλης 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1C6B01B9-2070-F065-A850-41A5EC414500}"/>
              </a:ext>
            </a:extLst>
          </p:cNvPr>
          <p:cNvSpPr/>
          <p:nvPr/>
        </p:nvSpPr>
        <p:spPr>
          <a:xfrm>
            <a:off x="4810539" y="1701576"/>
            <a:ext cx="2584173" cy="1542553"/>
          </a:xfrm>
          <a:prstGeom prst="roundRect">
            <a:avLst/>
          </a:prstGeom>
          <a:noFill/>
          <a:ln w="28575"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31538E-3236-0AA8-24F1-C80436C0414A}"/>
              </a:ext>
            </a:extLst>
          </p:cNvPr>
          <p:cNvSpPr txBox="1"/>
          <p:nvPr/>
        </p:nvSpPr>
        <p:spPr>
          <a:xfrm>
            <a:off x="4917880" y="1987828"/>
            <a:ext cx="2369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Δημιουργία 5 </a:t>
            </a:r>
          </a:p>
          <a:p>
            <a:pPr algn="ctr"/>
            <a:r>
              <a:rPr lang="el-GR" dirty="0"/>
              <a:t>Ομάδων Μηχανικών –Μελών του ΤΕΕ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3AFA9643-5397-5F89-4712-76FF33663644}"/>
              </a:ext>
            </a:extLst>
          </p:cNvPr>
          <p:cNvSpPr/>
          <p:nvPr/>
        </p:nvSpPr>
        <p:spPr>
          <a:xfrm>
            <a:off x="824945" y="4092148"/>
            <a:ext cx="2423161" cy="1784425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E24C54-02FD-1672-FE27-4C91D0AE95A4}"/>
              </a:ext>
            </a:extLst>
          </p:cNvPr>
          <p:cNvSpPr txBox="1"/>
          <p:nvPr/>
        </p:nvSpPr>
        <p:spPr>
          <a:xfrm>
            <a:off x="1001864" y="4259994"/>
            <a:ext cx="2035534" cy="1448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200" dirty="0"/>
              <a:t>Για την επιλογή θα ληφθούν υπόψη τα κοινά χαρακτηριστικά της περιοχής </a:t>
            </a:r>
          </a:p>
          <a:p>
            <a:pPr algn="ctr">
              <a:lnSpc>
                <a:spcPct val="150000"/>
              </a:lnSpc>
            </a:pPr>
            <a:r>
              <a:rPr lang="el-GR" sz="1200" dirty="0"/>
              <a:t>(αστικός σχεδιασμός, φυσικό και πολιτιστικό περιβάλλον)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5A78F716-E8D6-CEC1-6D06-A947C78B65D1}"/>
              </a:ext>
            </a:extLst>
          </p:cNvPr>
          <p:cNvSpPr/>
          <p:nvPr/>
        </p:nvSpPr>
        <p:spPr>
          <a:xfrm>
            <a:off x="4953000" y="4092147"/>
            <a:ext cx="2423161" cy="1784425"/>
          </a:xfrm>
          <a:prstGeom prst="roundRect">
            <a:avLst/>
          </a:prstGeom>
          <a:noFill/>
          <a:ln>
            <a:solidFill>
              <a:srgbClr val="00B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E1A1A-3E43-1CDF-0995-B035565D0479}"/>
              </a:ext>
            </a:extLst>
          </p:cNvPr>
          <p:cNvSpPr txBox="1"/>
          <p:nvPr/>
        </p:nvSpPr>
        <p:spPr>
          <a:xfrm>
            <a:off x="4953000" y="4131346"/>
            <a:ext cx="2441712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200" dirty="0"/>
              <a:t>Σε κάθε ομάδα προτείνεται η συμμετοχή 3 Μηχανικών διαφορετικών ειδικοτήτων (Αρχιτέκτονες, Πολιτικοί Μηχανικοί, Μηχανικοί Περιβάλλοντος/Πολεοδόμοι)</a:t>
            </a:r>
          </a:p>
        </p:txBody>
      </p: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BCFC0FD1-A393-0F92-E897-33D9C593BB29}"/>
              </a:ext>
            </a:extLst>
          </p:cNvPr>
          <p:cNvCxnSpPr>
            <a:cxnSpLocks/>
          </p:cNvCxnSpPr>
          <p:nvPr/>
        </p:nvCxnSpPr>
        <p:spPr>
          <a:xfrm>
            <a:off x="3450866" y="2472855"/>
            <a:ext cx="1256306" cy="0"/>
          </a:xfrm>
          <a:prstGeom prst="straightConnector1">
            <a:avLst/>
          </a:prstGeom>
          <a:ln w="28575">
            <a:solidFill>
              <a:srgbClr val="00B3EA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43B7CFE3-6003-0BE9-026F-2D45080BB3B2}"/>
              </a:ext>
            </a:extLst>
          </p:cNvPr>
          <p:cNvCxnSpPr/>
          <p:nvPr/>
        </p:nvCxnSpPr>
        <p:spPr>
          <a:xfrm>
            <a:off x="1963972" y="3347499"/>
            <a:ext cx="0" cy="620202"/>
          </a:xfrm>
          <a:prstGeom prst="line">
            <a:avLst/>
          </a:prstGeom>
          <a:ln w="28575">
            <a:solidFill>
              <a:srgbClr val="00B3EA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>
            <a:extLst>
              <a:ext uri="{FF2B5EF4-FFF2-40B4-BE49-F238E27FC236}">
                <a16:creationId xmlns:a16="http://schemas.microsoft.com/office/drawing/2014/main" id="{0B7BC448-238A-70C0-1A6A-50425D030322}"/>
              </a:ext>
            </a:extLst>
          </p:cNvPr>
          <p:cNvCxnSpPr/>
          <p:nvPr/>
        </p:nvCxnSpPr>
        <p:spPr>
          <a:xfrm>
            <a:off x="6099975" y="3347499"/>
            <a:ext cx="0" cy="620202"/>
          </a:xfrm>
          <a:prstGeom prst="line">
            <a:avLst/>
          </a:prstGeom>
          <a:ln w="28575">
            <a:solidFill>
              <a:srgbClr val="00B3EA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80097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</TotalTime>
  <Words>716</Words>
  <Application>Microsoft Office PowerPoint</Application>
  <PresentationFormat>Χαρτί Α4 (210x297 χιλ.)</PresentationFormat>
  <Paragraphs>98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Custom Design</vt:lpstr>
      <vt:lpstr>1_Custom Design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Ioanna Vasilopoulou</cp:lastModifiedBy>
  <cp:revision>234</cp:revision>
  <cp:lastPrinted>2023-05-04T10:05:29Z</cp:lastPrinted>
  <dcterms:created xsi:type="dcterms:W3CDTF">2019-02-19T10:56:07Z</dcterms:created>
  <dcterms:modified xsi:type="dcterms:W3CDTF">2023-10-20T11:10:47Z</dcterms:modified>
</cp:coreProperties>
</file>