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65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8288000" cy="10287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Fira Sans" panose="020B0503050000020004" pitchFamily="34" charset="0"/>
      <p:regular r:id="rId21"/>
      <p:bold r:id="rId22"/>
      <p:italic r:id="rId23"/>
      <p:boldItalic r:id="rId24"/>
    </p:embeddedFont>
    <p:embeddedFont>
      <p:font typeface="Fira Sans Bold" panose="020B0803050000020004" pitchFamily="34" charset="0"/>
      <p:regular r:id="rId25"/>
      <p:bold r:id="rId26"/>
    </p:embeddedFont>
    <p:embeddedFont>
      <p:font typeface="Fira Sans Light" panose="020B0403050000020004" pitchFamily="34" charset="0"/>
      <p:regular r:id="rId27"/>
      <p: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 autoAdjust="0"/>
    <p:restoredTop sz="94574" autoAdjust="0"/>
  </p:normalViewPr>
  <p:slideViewPr>
    <p:cSldViewPr>
      <p:cViewPr varScale="1">
        <p:scale>
          <a:sx n="80" d="100"/>
          <a:sy n="80" d="100"/>
        </p:scale>
        <p:origin x="4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mitro@env.aegean.gr" TargetMode="External"/><Relationship Id="rId2" Type="http://schemas.openxmlformats.org/officeDocument/2006/relationships/hyperlink" Target="mailto:mitropoulou.a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419850" cy="10287000"/>
            <a:chOff x="0" y="0"/>
            <a:chExt cx="1690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0825" cy="2709333"/>
            </a:xfrm>
            <a:custGeom>
              <a:avLst/>
              <a:gdLst/>
              <a:ahLst/>
              <a:cxnLst/>
              <a:rect l="l" t="t" r="r" b="b"/>
              <a:pathLst>
                <a:path w="1690825" h="2709333">
                  <a:moveTo>
                    <a:pt x="0" y="0"/>
                  </a:moveTo>
                  <a:lnTo>
                    <a:pt x="1690825" y="0"/>
                  </a:lnTo>
                  <a:lnTo>
                    <a:pt x="1690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5F5F0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90825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66750"/>
            <a:ext cx="7191375" cy="8966200"/>
            <a:chOff x="0" y="0"/>
            <a:chExt cx="1614733" cy="2013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4733" cy="2013248"/>
            </a:xfrm>
            <a:custGeom>
              <a:avLst/>
              <a:gdLst/>
              <a:ahLst/>
              <a:cxnLst/>
              <a:rect l="l" t="t" r="r" b="b"/>
              <a:pathLst>
                <a:path w="1614733" h="2013248">
                  <a:moveTo>
                    <a:pt x="0" y="0"/>
                  </a:moveTo>
                  <a:lnTo>
                    <a:pt x="1614733" y="0"/>
                  </a:lnTo>
                  <a:lnTo>
                    <a:pt x="1614733" y="2013248"/>
                  </a:lnTo>
                  <a:lnTo>
                    <a:pt x="0" y="2013248"/>
                  </a:lnTo>
                  <a:close/>
                </a:path>
              </a:pathLst>
            </a:custGeom>
            <a:blipFill>
              <a:blip r:embed="rId2"/>
              <a:stretch>
                <a:fillRect l="-417" r="-417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097862" y="0"/>
            <a:ext cx="190138" cy="10287000"/>
            <a:chOff x="0" y="0"/>
            <a:chExt cx="50077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077" cy="2709333"/>
            </a:xfrm>
            <a:custGeom>
              <a:avLst/>
              <a:gdLst/>
              <a:ahLst/>
              <a:cxnLst/>
              <a:rect l="l" t="t" r="r" b="b"/>
              <a:pathLst>
                <a:path w="50077" h="2709333">
                  <a:moveTo>
                    <a:pt x="0" y="0"/>
                  </a:moveTo>
                  <a:lnTo>
                    <a:pt x="50077" y="0"/>
                  </a:lnTo>
                  <a:lnTo>
                    <a:pt x="5007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5F5F0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5007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391684" y="718218"/>
            <a:ext cx="9229565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l-GR" sz="44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Arial Hebrew" pitchFamily="2" charset="-79"/>
                <a:sym typeface="Helios Extended"/>
              </a:rPr>
              <a:t>Ευρήματα ποσοτικής πανελλαδικής έρευνας σχετικά με την </a:t>
            </a:r>
            <a:br>
              <a:rPr lang="el-GR" sz="44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Arial Hebrew" pitchFamily="2" charset="-79"/>
                <a:sym typeface="Helios Extended"/>
              </a:rPr>
            </a:br>
            <a:r>
              <a:rPr lang="el-GR" sz="44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Arial Hebrew" pitchFamily="2" charset="-79"/>
                <a:sym typeface="Helios Extended"/>
              </a:rPr>
              <a:t>θερμική καταπόνηση στην </a:t>
            </a:r>
            <a:br>
              <a:rPr lang="el-GR" sz="44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Arial Hebrew" pitchFamily="2" charset="-79"/>
                <a:sym typeface="Helios Extended"/>
              </a:rPr>
            </a:br>
            <a:r>
              <a:rPr lang="el-GR" sz="44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Arial Hebrew" pitchFamily="2" charset="-79"/>
                <a:sym typeface="Helios Extended"/>
              </a:rPr>
              <a:t>Μητροπολιτική Αθήνα</a:t>
            </a:r>
            <a:endParaRPr lang="en-US" sz="4400" dirty="0">
              <a:solidFill>
                <a:srgbClr val="F5F5F0"/>
              </a:solidFill>
              <a:latin typeface="Fira Sans" panose="020B0503050000020004" pitchFamily="34" charset="0"/>
              <a:ea typeface="Helios Extended"/>
              <a:cs typeface="Arial Hebrew" pitchFamily="2" charset="-79"/>
              <a:sym typeface="Helios Extende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44015" y="7691807"/>
            <a:ext cx="688657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l-GR" sz="2499" b="1" dirty="0">
                <a:solidFill>
                  <a:srgbClr val="F5F5F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ΜΑΡΤΙΟΣ </a:t>
            </a:r>
            <a:r>
              <a:rPr lang="en-US" sz="2499" b="1" dirty="0">
                <a:solidFill>
                  <a:srgbClr val="F5F5F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2026</a:t>
            </a:r>
          </a:p>
        </p:txBody>
      </p: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E0D0F275-15D2-722F-47A7-1880965964AC}"/>
              </a:ext>
            </a:extLst>
          </p:cNvPr>
          <p:cNvGrpSpPr>
            <a:grpSpLocks/>
          </p:cNvGrpSpPr>
          <p:nvPr/>
        </p:nvGrpSpPr>
        <p:grpSpPr>
          <a:xfrm>
            <a:off x="8246986" y="8885306"/>
            <a:ext cx="9374264" cy="709544"/>
            <a:chOff x="0" y="0"/>
            <a:chExt cx="7237440" cy="550080"/>
          </a:xfrm>
        </p:grpSpPr>
        <p:pic>
          <p:nvPicPr>
            <p:cNvPr id="16" name="Picture 1" descr="A red circle with a person in the middle&#10;&#10;AI-generated content may be incorrect.">
              <a:extLst>
                <a:ext uri="{FF2B5EF4-FFF2-40B4-BE49-F238E27FC236}">
                  <a16:creationId xmlns:a16="http://schemas.microsoft.com/office/drawing/2014/main" id="{A8757507-C4F8-16D4-F7B5-EEC0D65E120D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0" y="85680"/>
              <a:ext cx="522720" cy="462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169988D2-D05D-F3E6-D3FA-5F771B29277C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590400" y="114840"/>
              <a:ext cx="762120" cy="3808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F2459D9F-1FBC-B6C9-5F3B-A2E34E9AEF64}"/>
                </a:ext>
              </a:extLst>
            </p:cNvPr>
            <p:cNvPicPr/>
            <p:nvPr/>
          </p:nvPicPr>
          <p:blipFill>
            <a:blip r:embed="rId5"/>
            <a:srcRect l="14411" t="15615" b="23199"/>
            <a:stretch/>
          </p:blipFill>
          <p:spPr>
            <a:xfrm>
              <a:off x="5146560" y="0"/>
              <a:ext cx="767160" cy="5500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FF598AA2-7BD4-817B-4059-9E4B7ECE5E6C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2496240" y="57240"/>
              <a:ext cx="1416600" cy="4075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35E1B66A-427B-56D9-8746-D5826A0F4A37}"/>
                </a:ext>
              </a:extLst>
            </p:cNvPr>
            <p:cNvPicPr/>
            <p:nvPr/>
          </p:nvPicPr>
          <p:blipFill>
            <a:blip r:embed="rId7"/>
            <a:srcRect t="38993" b="38514"/>
            <a:stretch/>
          </p:blipFill>
          <p:spPr>
            <a:xfrm>
              <a:off x="4021920" y="133200"/>
              <a:ext cx="1055880" cy="237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1" name="Graphic 1">
              <a:extLst>
                <a:ext uri="{FF2B5EF4-FFF2-40B4-BE49-F238E27FC236}">
                  <a16:creationId xmlns:a16="http://schemas.microsoft.com/office/drawing/2014/main" id="{4ABF3B77-AB56-5E4E-3AC8-B98D21FC98A0}"/>
                </a:ext>
              </a:extLst>
            </p:cNvPr>
            <p:cNvPicPr/>
            <p:nvPr/>
          </p:nvPicPr>
          <p:blipFill>
            <a:blip r:embed="rId8"/>
            <a:stretch/>
          </p:blipFill>
          <p:spPr>
            <a:xfrm>
              <a:off x="5899320" y="66600"/>
              <a:ext cx="1338120" cy="325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8F15BAA5-9CE1-459A-63D7-5B2B0305CB2A}"/>
                </a:ext>
              </a:extLst>
            </p:cNvPr>
            <p:cNvPicPr/>
            <p:nvPr/>
          </p:nvPicPr>
          <p:blipFill>
            <a:blip r:embed="rId9"/>
            <a:stretch/>
          </p:blipFill>
          <p:spPr>
            <a:xfrm>
              <a:off x="1380600" y="28440"/>
              <a:ext cx="1053360" cy="46116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93F4C3A-6F50-D690-F664-F844E2993CA4}"/>
              </a:ext>
            </a:extLst>
          </p:cNvPr>
          <p:cNvSpPr txBox="1"/>
          <p:nvPr/>
        </p:nvSpPr>
        <p:spPr>
          <a:xfrm>
            <a:off x="8176900" y="8466594"/>
            <a:ext cx="95350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1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Έργο </a:t>
            </a:r>
            <a:r>
              <a:rPr lang="en" sz="1400" b="1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GRID (Green Routes Intelligent Districts) </a:t>
            </a:r>
            <a:r>
              <a:rPr lang="el-GR" sz="1400" b="1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με αριθμό έργου (</a:t>
            </a:r>
            <a:r>
              <a:rPr lang="en" sz="1400" b="1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Project Number) EUI03-236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E82ADE81-06A1-94BA-3C8B-0FF8FBF25749}"/>
              </a:ext>
            </a:extLst>
          </p:cNvPr>
          <p:cNvSpPr txBox="1"/>
          <p:nvPr/>
        </p:nvSpPr>
        <p:spPr>
          <a:xfrm>
            <a:off x="10734675" y="3707877"/>
            <a:ext cx="6886575" cy="870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499"/>
              </a:lnSpc>
              <a:spcBef>
                <a:spcPct val="0"/>
              </a:spcBef>
            </a:pPr>
            <a:r>
              <a:rPr lang="el-GR" sz="2499" b="1" dirty="0">
                <a:solidFill>
                  <a:srgbClr val="F5F5F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Αγγελική Μητροπούλου, </a:t>
            </a:r>
            <a:r>
              <a:rPr lang="en-US" sz="2499" b="1" dirty="0">
                <a:solidFill>
                  <a:srgbClr val="F5F5F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PhD</a:t>
            </a:r>
          </a:p>
          <a:p>
            <a:pPr marL="0" lvl="0" indent="0" algn="r">
              <a:lnSpc>
                <a:spcPts val="3499"/>
              </a:lnSpc>
              <a:spcBef>
                <a:spcPct val="0"/>
              </a:spcBef>
            </a:pPr>
            <a:r>
              <a:rPr lang="el-GR" sz="2499" b="1" dirty="0" err="1">
                <a:solidFill>
                  <a:srgbClr val="F5F5F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Επιστημονικ</a:t>
            </a:r>
            <a:r>
              <a:rPr lang="en-US" sz="2499" b="1" dirty="0" err="1">
                <a:solidFill>
                  <a:srgbClr val="F5F5F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ή</a:t>
            </a:r>
            <a:r>
              <a:rPr lang="el-GR" sz="2499" b="1" dirty="0">
                <a:solidFill>
                  <a:srgbClr val="F5F5F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συνεργάτιδα Ινστιτούτου ΕΝΑ</a:t>
            </a:r>
            <a:endParaRPr lang="en-US" sz="2499" b="1" dirty="0">
              <a:solidFill>
                <a:srgbClr val="F5F5F0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695325"/>
            <a:ext cx="1120140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4800" dirty="0" err="1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Γεωγρ</a:t>
            </a:r>
            <a:r>
              <a:rPr lang="en-US" sz="48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α</a:t>
            </a:r>
            <a:r>
              <a:rPr lang="en-US" sz="4800" dirty="0" err="1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φικές</a:t>
            </a:r>
            <a:r>
              <a:rPr lang="en-US" sz="48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 </a:t>
            </a:r>
            <a:r>
              <a:rPr lang="en-US" sz="4800" dirty="0" err="1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Ανισότητες</a:t>
            </a:r>
            <a:r>
              <a:rPr lang="en-US" sz="48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 </a:t>
            </a:r>
            <a:r>
              <a:rPr lang="en-US" sz="4800" dirty="0" err="1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στην</a:t>
            </a:r>
            <a:r>
              <a:rPr lang="en-US" sz="48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 </a:t>
            </a:r>
            <a:r>
              <a:rPr lang="en-US" sz="4800" dirty="0" err="1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Αττική</a:t>
            </a:r>
            <a:endParaRPr lang="en-US" sz="4800" dirty="0">
              <a:solidFill>
                <a:srgbClr val="F5F5F0"/>
              </a:solidFill>
              <a:latin typeface="Fira Sans" panose="020B0503050000020004" pitchFamily="34" charset="0"/>
              <a:ea typeface="Helios Extended"/>
              <a:cs typeface="Helios Extended"/>
              <a:sym typeface="Helios Extended"/>
            </a:endParaRPr>
          </a:p>
        </p:txBody>
      </p:sp>
      <p:grpSp>
        <p:nvGrpSpPr>
          <p:cNvPr id="9" name="Group 9"/>
          <p:cNvGrpSpPr/>
          <p:nvPr/>
        </p:nvGrpSpPr>
        <p:grpSpPr>
          <a:xfrm rot="5400000">
            <a:off x="9068162" y="1029062"/>
            <a:ext cx="189775" cy="18326100"/>
            <a:chOff x="0" y="0"/>
            <a:chExt cx="49982" cy="48266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982" cy="4826627"/>
            </a:xfrm>
            <a:custGeom>
              <a:avLst/>
              <a:gdLst/>
              <a:ahLst/>
              <a:cxnLst/>
              <a:rect l="l" t="t" r="r" b="b"/>
              <a:pathLst>
                <a:path w="49982" h="4826627">
                  <a:moveTo>
                    <a:pt x="0" y="0"/>
                  </a:moveTo>
                  <a:lnTo>
                    <a:pt x="49982" y="0"/>
                  </a:lnTo>
                  <a:lnTo>
                    <a:pt x="49982" y="4826627"/>
                  </a:lnTo>
                  <a:lnTo>
                    <a:pt x="0" y="4826627"/>
                  </a:lnTo>
                  <a:close/>
                </a:path>
              </a:pathLst>
            </a:custGeom>
            <a:solidFill>
              <a:srgbClr val="F5F5F0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9982" cy="4874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aphicFrame>
        <p:nvGraphicFramePr>
          <p:cNvPr id="12" name="Πίνακας 11">
            <a:extLst>
              <a:ext uri="{FF2B5EF4-FFF2-40B4-BE49-F238E27FC236}">
                <a16:creationId xmlns:a16="http://schemas.microsoft.com/office/drawing/2014/main" id="{B27EE206-02BA-3120-3675-D72507F94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193313"/>
              </p:ext>
            </p:extLst>
          </p:nvPr>
        </p:nvGraphicFramePr>
        <p:xfrm>
          <a:off x="457200" y="2765901"/>
          <a:ext cx="5562600" cy="2377440"/>
        </p:xfrm>
        <a:graphic>
          <a:graphicData uri="http://schemas.openxmlformats.org/drawingml/2006/table">
            <a:tbl>
              <a:tblPr/>
              <a:tblGrid>
                <a:gridCol w="2781300">
                  <a:extLst>
                    <a:ext uri="{9D8B030D-6E8A-4147-A177-3AD203B41FA5}">
                      <a16:colId xmlns:a16="http://schemas.microsoft.com/office/drawing/2014/main" val="3504917301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5457902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Τομέας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730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Δυτικός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solidFill>
                            <a:schemeClr val="bg1"/>
                          </a:solidFill>
                        </a:rPr>
                        <a:t>89% 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326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Πειραιάς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87%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145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Νότιος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86%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15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solidFill>
                            <a:schemeClr val="bg1"/>
                          </a:solidFill>
                        </a:rPr>
                        <a:t>Κεντρικός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85%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230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solidFill>
                            <a:schemeClr val="bg1"/>
                          </a:solidFill>
                        </a:rPr>
                        <a:t>Βόρειος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78% 🟢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88005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AD6A7FC-DC30-9314-1050-C7B3E99B6ED2}"/>
              </a:ext>
            </a:extLst>
          </p:cNvPr>
          <p:cNvSpPr txBox="1"/>
          <p:nvPr/>
        </p:nvSpPr>
        <p:spPr>
          <a:xfrm>
            <a:off x="457200" y="2171700"/>
            <a:ext cx="9253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800" b="1" dirty="0">
                <a:solidFill>
                  <a:schemeClr val="bg1"/>
                </a:solidFill>
              </a:rPr>
              <a:t>Ανεπαρκής σκίαση ανά τομέα:</a:t>
            </a:r>
            <a:endParaRPr lang="el-GR" sz="2800" dirty="0">
              <a:solidFill>
                <a:schemeClr val="bg1"/>
              </a:solidFill>
            </a:endParaRPr>
          </a:p>
        </p:txBody>
      </p:sp>
      <p:graphicFrame>
        <p:nvGraphicFramePr>
          <p:cNvPr id="15" name="Πίνακας 14">
            <a:extLst>
              <a:ext uri="{FF2B5EF4-FFF2-40B4-BE49-F238E27FC236}">
                <a16:creationId xmlns:a16="http://schemas.microsoft.com/office/drawing/2014/main" id="{FD77BA50-7995-5371-2F7B-9100BD33D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532090"/>
              </p:ext>
            </p:extLst>
          </p:nvPr>
        </p:nvGraphicFramePr>
        <p:xfrm>
          <a:off x="7543800" y="2851147"/>
          <a:ext cx="6172200" cy="2377440"/>
        </p:xfrm>
        <a:graphic>
          <a:graphicData uri="http://schemas.openxmlformats.org/drawingml/2006/table">
            <a:tbl>
              <a:tblPr/>
              <a:tblGrid>
                <a:gridCol w="3086100">
                  <a:extLst>
                    <a:ext uri="{9D8B030D-6E8A-4147-A177-3AD203B41FA5}">
                      <a16:colId xmlns:a16="http://schemas.microsoft.com/office/drawing/2014/main" val="129677968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40485781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Τομέας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538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Βόρειος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solidFill>
                            <a:schemeClr val="bg1"/>
                          </a:solidFill>
                        </a:rPr>
                        <a:t>43% 🟢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038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Νότιος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43%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516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solidFill>
                            <a:schemeClr val="bg1"/>
                          </a:solidFill>
                        </a:rPr>
                        <a:t>Πειραιάς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34%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084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solidFill>
                            <a:schemeClr val="bg1"/>
                          </a:solidFill>
                        </a:rPr>
                        <a:t>Κεντρικός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18%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231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Δυτικός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9% 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1186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412EA76-EDEE-DA0C-A837-91D18A5AEBD8}"/>
              </a:ext>
            </a:extLst>
          </p:cNvPr>
          <p:cNvSpPr txBox="1"/>
          <p:nvPr/>
        </p:nvSpPr>
        <p:spPr>
          <a:xfrm>
            <a:off x="7543800" y="2254526"/>
            <a:ext cx="9253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800" b="1" dirty="0">
                <a:solidFill>
                  <a:schemeClr val="bg1"/>
                </a:solidFill>
              </a:rPr>
              <a:t>Χώροι πρασίνου που καλύπτουν ανάγκες:</a:t>
            </a:r>
            <a:endParaRPr lang="el-GR" sz="2800" dirty="0">
              <a:solidFill>
                <a:schemeClr val="bg1"/>
              </a:solidFill>
            </a:endParaRPr>
          </a:p>
        </p:txBody>
      </p:sp>
      <p:graphicFrame>
        <p:nvGraphicFramePr>
          <p:cNvPr id="18" name="Πίνακας 17">
            <a:extLst>
              <a:ext uri="{FF2B5EF4-FFF2-40B4-BE49-F238E27FC236}">
                <a16:creationId xmlns:a16="http://schemas.microsoft.com/office/drawing/2014/main" id="{26CA65EF-490C-66B6-4E9E-477BC7CFA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78184"/>
              </p:ext>
            </p:extLst>
          </p:nvPr>
        </p:nvGraphicFramePr>
        <p:xfrm>
          <a:off x="457200" y="6206509"/>
          <a:ext cx="5715000" cy="2377440"/>
        </p:xfrm>
        <a:graphic>
          <a:graphicData uri="http://schemas.openxmlformats.org/drawingml/2006/table">
            <a:tbl>
              <a:tblPr/>
              <a:tblGrid>
                <a:gridCol w="2857500">
                  <a:extLst>
                    <a:ext uri="{9D8B030D-6E8A-4147-A177-3AD203B41FA5}">
                      <a16:colId xmlns:a16="http://schemas.microsoft.com/office/drawing/2014/main" val="35717958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17243861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Τομέας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48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Νότιος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solidFill>
                            <a:schemeClr val="bg1"/>
                          </a:solidFill>
                        </a:rPr>
                        <a:t>56% 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625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Δυτικός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solidFill>
                            <a:schemeClr val="bg1"/>
                          </a:solidFill>
                        </a:rPr>
                        <a:t>55%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478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Κεντρικός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48%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495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solidFill>
                            <a:schemeClr val="bg1"/>
                          </a:solidFill>
                        </a:rPr>
                        <a:t>Πειραιάς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47%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099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>
                          <a:solidFill>
                            <a:schemeClr val="bg1"/>
                          </a:solidFill>
                        </a:rPr>
                        <a:t>Βόρειος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solidFill>
                            <a:schemeClr val="bg1"/>
                          </a:solidFill>
                        </a:rPr>
                        <a:t>40% 🟢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74185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CC8FCE7-86AC-454B-CF09-18DBBEB3F989}"/>
              </a:ext>
            </a:extLst>
          </p:cNvPr>
          <p:cNvSpPr txBox="1"/>
          <p:nvPr/>
        </p:nvSpPr>
        <p:spPr>
          <a:xfrm>
            <a:off x="448056" y="5524500"/>
            <a:ext cx="9253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b="1" dirty="0">
                <a:solidFill>
                  <a:schemeClr val="bg1"/>
                </a:solidFill>
              </a:rPr>
              <a:t>Επίδραση ζέστης στην υγεία (μεγάλο βαθμό):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F88173-5702-D440-AE9B-B6BA2B53899C}"/>
              </a:ext>
            </a:extLst>
          </p:cNvPr>
          <p:cNvSpPr txBox="1"/>
          <p:nvPr/>
        </p:nvSpPr>
        <p:spPr>
          <a:xfrm>
            <a:off x="7010400" y="6721272"/>
            <a:ext cx="92537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Ο </a:t>
            </a:r>
            <a:r>
              <a:rPr lang="el-GR" b="1" dirty="0">
                <a:solidFill>
                  <a:schemeClr val="bg1"/>
                </a:solidFill>
              </a:rPr>
              <a:t>Δυτικός τομέας</a:t>
            </a:r>
            <a:r>
              <a:rPr lang="el-GR" dirty="0">
                <a:solidFill>
                  <a:schemeClr val="bg1"/>
                </a:solidFill>
              </a:rPr>
              <a:t> συνδυάζει τη χειρότερη σκίαση ΚΑΙ το λιγότερο πράσινο — </a:t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πρώτη προτεραιότητα παρέμβασης. </a:t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Ο </a:t>
            </a:r>
            <a:r>
              <a:rPr lang="el-GR" b="1" dirty="0">
                <a:solidFill>
                  <a:schemeClr val="bg1"/>
                </a:solidFill>
              </a:rPr>
              <a:t>Νότιος</a:t>
            </a:r>
            <a:r>
              <a:rPr lang="el-GR" dirty="0">
                <a:solidFill>
                  <a:schemeClr val="bg1"/>
                </a:solidFill>
              </a:rPr>
              <a:t> εμφανίζει υψηλή επίδραση στην υγεία παρά την καλύτερη πρόσβαση σε πράσινο.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E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72950" y="0"/>
            <a:ext cx="6115050" cy="10287000"/>
          </a:xfrm>
          <a:prstGeom prst="rect">
            <a:avLst/>
          </a:prstGeom>
          <a:solidFill>
            <a:srgbClr val="F5F5F0"/>
          </a:solid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10734675" y="666750"/>
            <a:ext cx="6886575" cy="8953500"/>
            <a:chOff x="0" y="0"/>
            <a:chExt cx="1799687" cy="23398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99687" cy="2339842"/>
            </a:xfrm>
            <a:custGeom>
              <a:avLst/>
              <a:gdLst/>
              <a:ahLst/>
              <a:cxnLst/>
              <a:rect l="l" t="t" r="r" b="b"/>
              <a:pathLst>
                <a:path w="1799687" h="2339842">
                  <a:moveTo>
                    <a:pt x="0" y="0"/>
                  </a:moveTo>
                  <a:lnTo>
                    <a:pt x="1799687" y="0"/>
                  </a:lnTo>
                  <a:lnTo>
                    <a:pt x="1799687" y="2339842"/>
                  </a:lnTo>
                  <a:lnTo>
                    <a:pt x="0" y="2339842"/>
                  </a:lnTo>
                  <a:close/>
                </a:path>
              </a:pathLst>
            </a:custGeom>
            <a:blipFill>
              <a:blip r:embed="rId2"/>
              <a:stretch>
                <a:fillRect t="-189" b="-189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88181"/>
            <a:ext cx="8324850" cy="5312569"/>
            <a:chOff x="0" y="28575"/>
            <a:chExt cx="11099800" cy="7083425"/>
          </a:xfrm>
        </p:grpSpPr>
        <p:sp>
          <p:nvSpPr>
            <p:cNvPr id="6" name="TextBox 6"/>
            <p:cNvSpPr txBox="1"/>
            <p:nvPr/>
          </p:nvSpPr>
          <p:spPr>
            <a:xfrm>
              <a:off x="0" y="5576782"/>
              <a:ext cx="9182100" cy="1535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Οι γυναίκες </a:t>
              </a:r>
              <a:r>
                <a:rPr lang="en-US" sz="2199" b="1">
                  <a:solidFill>
                    <a:srgbClr val="F5F5F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υποφέρουν</a:t>
              </a:r>
              <a:r>
                <a:rPr lang="en-US" sz="2199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περισσότερο από τις θερμικές συνθήκες, με το 43% να αναφέρει σοβαρές επιπτώσεις στην υγεία τους.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232150"/>
              <a:ext cx="9182100" cy="1195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l-GR" sz="2600" b="1" dirty="0">
                  <a:solidFill>
                    <a:srgbClr val="F5F5F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Οι γυναίκες επηρεάζονται περισσότερο από τη ζέστη</a:t>
              </a:r>
              <a:endParaRPr lang="en-US" sz="2600" b="1" dirty="0">
                <a:solidFill>
                  <a:srgbClr val="F5F5F0"/>
                </a:solidFill>
                <a:latin typeface="Fira Sans Bold"/>
                <a:ea typeface="Fira Sans Bold"/>
                <a:cs typeface="Fira Sans Bold"/>
                <a:sym typeface="Fira Sans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11099800" cy="1454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  <a:spcBef>
                  <a:spcPct val="0"/>
                </a:spcBef>
              </a:pPr>
              <a:r>
                <a:rPr lang="en-US" sz="7200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Ανισότητες</a:t>
              </a:r>
              <a:r>
                <a:rPr lang="en-US" sz="7200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 </a:t>
              </a:r>
              <a:r>
                <a:rPr lang="en-US" sz="7200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Φύλου</a:t>
              </a:r>
              <a:endParaRPr lang="en-US" sz="72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0" y="0"/>
            <a:ext cx="189775" cy="10287000"/>
            <a:chOff x="0" y="0"/>
            <a:chExt cx="49982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982" cy="2709333"/>
            </a:xfrm>
            <a:custGeom>
              <a:avLst/>
              <a:gdLst/>
              <a:ahLst/>
              <a:cxnLst/>
              <a:rect l="l" t="t" r="r" b="b"/>
              <a:pathLst>
                <a:path w="49982" h="2709333">
                  <a:moveTo>
                    <a:pt x="0" y="0"/>
                  </a:moveTo>
                  <a:lnTo>
                    <a:pt x="49982" y="0"/>
                  </a:lnTo>
                  <a:lnTo>
                    <a:pt x="499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5F5F0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998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88181"/>
            <a:ext cx="8324850" cy="6244114"/>
            <a:chOff x="0" y="28575"/>
            <a:chExt cx="11099800" cy="8325484"/>
          </a:xfrm>
        </p:grpSpPr>
        <p:sp>
          <p:nvSpPr>
            <p:cNvPr id="3" name="TextBox 3"/>
            <p:cNvSpPr txBox="1"/>
            <p:nvPr/>
          </p:nvSpPr>
          <p:spPr>
            <a:xfrm>
              <a:off x="0" y="28575"/>
              <a:ext cx="11099800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sz="4800" u="none" strike="noStrike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Εργ</a:t>
              </a:r>
              <a:r>
                <a:rPr lang="en-US" sz="4800" u="none" strike="noStrike" dirty="0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  <a:r>
                <a:rPr lang="en-US" sz="4800" u="none" strike="noStrike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σι</a:t>
              </a:r>
              <a:r>
                <a:rPr lang="en-US" sz="4800" u="none" strike="noStrike" dirty="0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  <a:r>
                <a:rPr lang="en-US" sz="4800" u="none" strike="noStrike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κή</a:t>
              </a:r>
              <a:r>
                <a:rPr lang="en-US" sz="4800" u="none" strike="noStrike" dirty="0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 </a:t>
              </a:r>
              <a:r>
                <a:rPr lang="en-US" sz="4800" u="none" strike="noStrike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Έκθεση</a:t>
              </a:r>
              <a:r>
                <a:rPr lang="en-US" sz="4800" u="none" strike="noStrike" dirty="0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 </a:t>
              </a:r>
              <a:r>
                <a:rPr lang="en-US" sz="4800" u="none" strike="noStrike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Υ</a:t>
              </a:r>
              <a:r>
                <a:rPr lang="en-US" sz="4800" u="none" strike="noStrike" dirty="0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πα</a:t>
              </a:r>
              <a:r>
                <a:rPr lang="en-US" sz="4800" u="none" strike="noStrike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ίθριοι</a:t>
              </a:r>
              <a:r>
                <a:rPr lang="en-US" sz="4800" u="none" strike="noStrike" dirty="0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 </a:t>
              </a:r>
              <a:r>
                <a:rPr lang="en-US" sz="4800" u="none" strike="noStrike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Εργ</a:t>
              </a:r>
              <a:r>
                <a:rPr lang="en-US" sz="4800" u="none" strike="noStrike" dirty="0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  <a:r>
                <a:rPr lang="en-US" sz="4800" u="none" strike="noStrike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ζόμενοι</a:t>
              </a:r>
              <a:endParaRPr lang="en-US" sz="4800" u="none" strike="noStrike" dirty="0">
                <a:solidFill>
                  <a:srgbClr val="1B6B77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057775"/>
              <a:ext cx="11099800" cy="530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2E9E8F"/>
                  </a:solidFill>
                  <a:latin typeface="Fira Sans"/>
                  <a:ea typeface="Fira Sans"/>
                  <a:cs typeface="Fira Sans"/>
                  <a:sym typeface="Fira Sans"/>
                </a:rPr>
                <a:t>Κίνδυνοι Θερμικής Καταπόνησης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175375"/>
              <a:ext cx="9182100" cy="2178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>
                  <a:solidFill>
                    <a:srgbClr val="1C2B2D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41% αισθάνονται συχνά δυσφορία</a:t>
              </a:r>
            </a:p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>
                  <a:solidFill>
                    <a:srgbClr val="1C2B2D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Μεταφορές και κατασκευές σε κίνδυνο</a:t>
              </a:r>
            </a:p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>
                  <a:solidFill>
                    <a:srgbClr val="1C2B2D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7% εργάζονται κυρίως υπαίθρια</a:t>
              </a:r>
            </a:p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>
                  <a:solidFill>
                    <a:srgbClr val="1C2B2D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50% ανεπαρκή μέτρα εργοδότη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2172950" y="0"/>
            <a:ext cx="6115050" cy="10287000"/>
          </a:xfrm>
          <a:prstGeom prst="rect">
            <a:avLst/>
          </a:prstGeom>
          <a:solidFill>
            <a:srgbClr val="1B6B77"/>
          </a:solidFill>
        </p:spPr>
        <p:txBody>
          <a:bodyPr/>
          <a:lstStyle/>
          <a:p>
            <a:endParaRPr lang="el-GR"/>
          </a:p>
        </p:txBody>
      </p:sp>
      <p:grpSp>
        <p:nvGrpSpPr>
          <p:cNvPr id="7" name="Group 7"/>
          <p:cNvGrpSpPr/>
          <p:nvPr/>
        </p:nvGrpSpPr>
        <p:grpSpPr>
          <a:xfrm>
            <a:off x="10734675" y="666750"/>
            <a:ext cx="6886575" cy="8966200"/>
            <a:chOff x="0" y="0"/>
            <a:chExt cx="1546294" cy="2013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46294" cy="2013248"/>
            </a:xfrm>
            <a:custGeom>
              <a:avLst/>
              <a:gdLst/>
              <a:ahLst/>
              <a:cxnLst/>
              <a:rect l="l" t="t" r="r" b="b"/>
              <a:pathLst>
                <a:path w="1546294" h="2013248">
                  <a:moveTo>
                    <a:pt x="0" y="0"/>
                  </a:moveTo>
                  <a:lnTo>
                    <a:pt x="1546294" y="0"/>
                  </a:lnTo>
                  <a:lnTo>
                    <a:pt x="1546294" y="2013248"/>
                  </a:lnTo>
                  <a:lnTo>
                    <a:pt x="0" y="2013248"/>
                  </a:lnTo>
                  <a:close/>
                </a:path>
              </a:pathLst>
            </a:custGeom>
            <a:blipFill>
              <a:blip r:embed="rId2"/>
              <a:stretch>
                <a:fillRect t="-118" b="-118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0" y="0"/>
            <a:ext cx="189775" cy="10287000"/>
            <a:chOff x="0" y="0"/>
            <a:chExt cx="49982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982" cy="2709333"/>
            </a:xfrm>
            <a:custGeom>
              <a:avLst/>
              <a:gdLst/>
              <a:ahLst/>
              <a:cxnLst/>
              <a:rect l="l" t="t" r="r" b="b"/>
              <a:pathLst>
                <a:path w="49982" h="2709333">
                  <a:moveTo>
                    <a:pt x="0" y="0"/>
                  </a:moveTo>
                  <a:lnTo>
                    <a:pt x="49982" y="0"/>
                  </a:lnTo>
                  <a:lnTo>
                    <a:pt x="499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B6B77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998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88181"/>
            <a:ext cx="8324850" cy="5129689"/>
            <a:chOff x="0" y="28575"/>
            <a:chExt cx="11099800" cy="6839584"/>
          </a:xfrm>
        </p:grpSpPr>
        <p:sp>
          <p:nvSpPr>
            <p:cNvPr id="3" name="TextBox 3"/>
            <p:cNvSpPr txBox="1"/>
            <p:nvPr/>
          </p:nvSpPr>
          <p:spPr>
            <a:xfrm>
              <a:off x="0" y="28575"/>
              <a:ext cx="11099800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sz="4800" u="none" strike="noStrike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Προτερ</a:t>
              </a:r>
              <a:r>
                <a:rPr lang="en-US" sz="4800" u="none" strike="noStrike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  <a:r>
                <a:rPr lang="en-US" sz="4800" u="none" strike="noStrike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ιότητες</a:t>
              </a:r>
              <a:r>
                <a:rPr lang="en-US" sz="4800" u="none" strike="noStrike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 </a:t>
              </a:r>
              <a:r>
                <a:rPr lang="en-US" sz="4800" u="none" strike="noStrike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Π</a:t>
              </a:r>
              <a:r>
                <a:rPr lang="en-US" sz="4800" u="none" strike="noStrike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  <a:r>
                <a:rPr lang="en-US" sz="4800" u="none" strike="noStrike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ρέμ</a:t>
              </a:r>
              <a:r>
                <a:rPr lang="en-US" sz="4800" u="none" strike="noStrike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βα</a:t>
              </a:r>
              <a:r>
                <a:rPr lang="en-US" sz="4800" u="none" strike="noStrike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σης</a:t>
              </a:r>
              <a:endParaRPr lang="en-US" sz="4800" u="none" strike="noStrike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571875"/>
              <a:ext cx="11099800" cy="530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600" dirty="0" err="1">
                  <a:solidFill>
                    <a:srgbClr val="F5F5F0"/>
                  </a:solidFill>
                  <a:latin typeface="Fira Sans"/>
                  <a:ea typeface="Fira Sans"/>
                  <a:cs typeface="Fira Sans"/>
                  <a:sym typeface="Fira Sans"/>
                </a:rPr>
                <a:t>Στρ</a:t>
              </a:r>
              <a:r>
                <a:rPr lang="en-US" sz="2600" dirty="0">
                  <a:solidFill>
                    <a:srgbClr val="F5F5F0"/>
                  </a:solidFill>
                  <a:latin typeface="Fira Sans"/>
                  <a:ea typeface="Fira Sans"/>
                  <a:cs typeface="Fira Sans"/>
                  <a:sym typeface="Fira Sans"/>
                </a:rPr>
                <a:t>α</a:t>
              </a:r>
              <a:r>
                <a:rPr lang="en-US" sz="2600" dirty="0" err="1">
                  <a:solidFill>
                    <a:srgbClr val="F5F5F0"/>
                  </a:solidFill>
                  <a:latin typeface="Fira Sans"/>
                  <a:ea typeface="Fira Sans"/>
                  <a:cs typeface="Fira Sans"/>
                  <a:sym typeface="Fira Sans"/>
                </a:rPr>
                <a:t>τηγικές</a:t>
              </a:r>
              <a:r>
                <a:rPr lang="en-US" sz="2600" dirty="0">
                  <a:solidFill>
                    <a:srgbClr val="F5F5F0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l-GR" sz="2600" dirty="0">
                  <a:solidFill>
                    <a:srgbClr val="F5F5F0"/>
                  </a:solidFill>
                  <a:latin typeface="Fira Sans"/>
                  <a:ea typeface="Fira Sans"/>
                  <a:cs typeface="Fira Sans"/>
                  <a:sym typeface="Fira Sans"/>
                </a:rPr>
                <a:t>κατευθύνσεις προς συζήτηση</a:t>
              </a:r>
              <a:endParaRPr lang="en-US" sz="2600" dirty="0">
                <a:solidFill>
                  <a:srgbClr val="F5F5F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689475"/>
              <a:ext cx="9182100" cy="2178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3360"/>
                </a:lnSpc>
                <a:buAutoNum type="arabicPeriod"/>
              </a:pPr>
              <a:r>
                <a:rPr lang="en-US" sz="210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Σχεδίαση Σκίασης Δημοσίων Χώρων</a:t>
              </a:r>
            </a:p>
            <a:p>
              <a:pPr marL="453392" lvl="1" indent="-226696" algn="l">
                <a:lnSpc>
                  <a:spcPts val="3360"/>
                </a:lnSpc>
                <a:buAutoNum type="arabicPeriod"/>
              </a:pPr>
              <a:r>
                <a:rPr lang="en-US" sz="210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Αναβάθμιση Κτηριακού Αποθέματος</a:t>
              </a:r>
            </a:p>
            <a:p>
              <a:pPr marL="453392" lvl="1" indent="-226696" algn="l">
                <a:lnSpc>
                  <a:spcPts val="3360"/>
                </a:lnSpc>
                <a:buAutoNum type="arabicPeriod"/>
              </a:pPr>
              <a:r>
                <a:rPr lang="en-US" sz="210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Δημιουργία Δικτύων Πρασίνου</a:t>
              </a:r>
            </a:p>
            <a:p>
              <a:pPr marL="453392" lvl="1" indent="-226696" algn="l">
                <a:lnSpc>
                  <a:spcPts val="3360"/>
                </a:lnSpc>
                <a:buAutoNum type="arabicPeriod"/>
              </a:pPr>
              <a:r>
                <a:rPr lang="en-US" sz="210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Κοινωνικά Δίκαιες Υποδομές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2172950" y="0"/>
            <a:ext cx="6115050" cy="10287000"/>
          </a:xfrm>
          <a:prstGeom prst="rect">
            <a:avLst/>
          </a:prstGeom>
          <a:solidFill>
            <a:srgbClr val="2E9E8F"/>
          </a:solidFill>
        </p:spPr>
        <p:txBody>
          <a:bodyPr/>
          <a:lstStyle/>
          <a:p>
            <a:endParaRPr lang="el-GR"/>
          </a:p>
        </p:txBody>
      </p:sp>
      <p:grpSp>
        <p:nvGrpSpPr>
          <p:cNvPr id="7" name="Group 7"/>
          <p:cNvGrpSpPr/>
          <p:nvPr/>
        </p:nvGrpSpPr>
        <p:grpSpPr>
          <a:xfrm>
            <a:off x="10734675" y="666750"/>
            <a:ext cx="6886575" cy="8966200"/>
            <a:chOff x="0" y="0"/>
            <a:chExt cx="1546294" cy="2013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46294" cy="2013248"/>
            </a:xfrm>
            <a:custGeom>
              <a:avLst/>
              <a:gdLst/>
              <a:ahLst/>
              <a:cxnLst/>
              <a:rect l="l" t="t" r="r" b="b"/>
              <a:pathLst>
                <a:path w="1546294" h="2013248">
                  <a:moveTo>
                    <a:pt x="0" y="0"/>
                  </a:moveTo>
                  <a:lnTo>
                    <a:pt x="1546294" y="0"/>
                  </a:lnTo>
                  <a:lnTo>
                    <a:pt x="1546294" y="2013248"/>
                  </a:lnTo>
                  <a:lnTo>
                    <a:pt x="0" y="2013248"/>
                  </a:lnTo>
                  <a:close/>
                </a:path>
              </a:pathLst>
            </a:custGeom>
            <a:blipFill>
              <a:blip r:embed="rId2"/>
              <a:stretch>
                <a:fillRect t="-118" b="-118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0" y="0"/>
            <a:ext cx="189775" cy="10287000"/>
            <a:chOff x="0" y="0"/>
            <a:chExt cx="49982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982" cy="2709333"/>
            </a:xfrm>
            <a:custGeom>
              <a:avLst/>
              <a:gdLst/>
              <a:ahLst/>
              <a:cxnLst/>
              <a:rect l="l" t="t" r="r" b="b"/>
              <a:pathLst>
                <a:path w="49982" h="2709333">
                  <a:moveTo>
                    <a:pt x="0" y="0"/>
                  </a:moveTo>
                  <a:lnTo>
                    <a:pt x="49982" y="0"/>
                  </a:lnTo>
                  <a:lnTo>
                    <a:pt x="499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9E8F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998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>
            <a:extLst>
              <a:ext uri="{FF2B5EF4-FFF2-40B4-BE49-F238E27FC236}">
                <a16:creationId xmlns:a16="http://schemas.microsoft.com/office/drawing/2014/main" id="{25A7B7F8-1AB1-612E-D84D-A8CB698F125F}"/>
              </a:ext>
            </a:extLst>
          </p:cNvPr>
          <p:cNvSpPr/>
          <p:nvPr/>
        </p:nvSpPr>
        <p:spPr>
          <a:xfrm>
            <a:off x="12172950" y="0"/>
            <a:ext cx="6115050" cy="10287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l-GR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DC202B3-3220-62CB-BFFE-81668641919F}"/>
              </a:ext>
            </a:extLst>
          </p:cNvPr>
          <p:cNvSpPr txBox="1"/>
          <p:nvPr/>
        </p:nvSpPr>
        <p:spPr>
          <a:xfrm>
            <a:off x="666750" y="688181"/>
            <a:ext cx="10306050" cy="1323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" sz="5400" dirty="0">
                <a:solidFill>
                  <a:srgbClr val="F5F5F0"/>
                </a:solidFill>
                <a:latin typeface="Fira Sans" panose="020B0503050000020004" pitchFamily="34" charset="0"/>
              </a:rPr>
              <a:t>GRID</a:t>
            </a:r>
            <a:endParaRPr lang="el-GR" sz="5400" dirty="0">
              <a:solidFill>
                <a:srgbClr val="F5F5F0"/>
              </a:solidFill>
              <a:latin typeface="Fira Sans" panose="020B0503050000020004" pitchFamily="34" charset="0"/>
            </a:endParaRPr>
          </a:p>
          <a:p>
            <a:pPr lvl="0">
              <a:spcBef>
                <a:spcPct val="0"/>
              </a:spcBef>
            </a:pPr>
            <a:r>
              <a:rPr lang="en" sz="3200" dirty="0">
                <a:solidFill>
                  <a:srgbClr val="F5F5F0"/>
                </a:solidFill>
                <a:latin typeface="Fira Sans" panose="020B0503050000020004" pitchFamily="34" charset="0"/>
              </a:rPr>
              <a:t>Green Routes Intelligent Districts</a:t>
            </a:r>
            <a:endParaRPr lang="en-US" sz="3200" dirty="0">
              <a:solidFill>
                <a:srgbClr val="F5F5F0"/>
              </a:solidFill>
              <a:latin typeface="Fira Sans" panose="020B0503050000020004" pitchFamily="34" charset="0"/>
              <a:sym typeface="Helios Extende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2E9C2-DD9A-8B95-83B8-4AE3614F2787}"/>
              </a:ext>
            </a:extLst>
          </p:cNvPr>
          <p:cNvSpPr txBox="1"/>
          <p:nvPr/>
        </p:nvSpPr>
        <p:spPr>
          <a:xfrm>
            <a:off x="666750" y="3467100"/>
            <a:ext cx="112966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Τι είναι:</a:t>
            </a:r>
            <a:r>
              <a:rPr lang="el-GR" sz="2400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r>
              <a:rPr lang="en" sz="2400" dirty="0">
                <a:solidFill>
                  <a:schemeClr val="bg1"/>
                </a:solidFill>
                <a:latin typeface="Fira Sans" panose="020B0503050000020004" pitchFamily="34" charset="0"/>
              </a:rPr>
              <a:t>Green Routes Intelligent Districts (EUI03-236) — </a:t>
            </a:r>
            <a:r>
              <a:rPr lang="el-GR" sz="2400" dirty="0">
                <a:solidFill>
                  <a:schemeClr val="bg1"/>
                </a:solidFill>
                <a:latin typeface="Fira Sans" panose="020B0503050000020004" pitchFamily="34" charset="0"/>
              </a:rPr>
              <a:t>έργο </a:t>
            </a:r>
            <a:r>
              <a:rPr lang="en" sz="2400" dirty="0">
                <a:solidFill>
                  <a:schemeClr val="bg1"/>
                </a:solidFill>
                <a:latin typeface="Fira Sans" panose="020B0503050000020004" pitchFamily="34" charset="0"/>
              </a:rPr>
              <a:t>European Urban Initiative, </a:t>
            </a:r>
            <a:r>
              <a:rPr lang="el-GR" sz="2400" dirty="0">
                <a:solidFill>
                  <a:schemeClr val="bg1"/>
                </a:solidFill>
                <a:latin typeface="Fira Sans" panose="020B0503050000020004" pitchFamily="34" charset="0"/>
              </a:rPr>
              <a:t>εγκεκριμένο από την Ευρωπαϊκή Επιτροπή </a:t>
            </a:r>
          </a:p>
          <a:p>
            <a:endParaRPr lang="el-GR" sz="2400" b="1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r>
              <a:rPr lang="el-G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Πού:</a:t>
            </a:r>
            <a:r>
              <a:rPr lang="el-GR" sz="2400" dirty="0">
                <a:solidFill>
                  <a:schemeClr val="bg1"/>
                </a:solidFill>
                <a:latin typeface="Fira Sans" panose="020B0503050000020004" pitchFamily="34" charset="0"/>
              </a:rPr>
              <a:t> Δήμοι Καλλιθέας και Μοσχάτου-Ταύρου </a:t>
            </a:r>
          </a:p>
          <a:p>
            <a:endParaRPr lang="el-GR" sz="2400" b="1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r>
              <a:rPr lang="el-G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Φάση:</a:t>
            </a:r>
            <a:r>
              <a:rPr lang="el-GR" sz="2400" dirty="0">
                <a:solidFill>
                  <a:schemeClr val="bg1"/>
                </a:solidFill>
                <a:latin typeface="Fira Sans" panose="020B0503050000020004" pitchFamily="34" charset="0"/>
              </a:rPr>
              <a:t> Από Οκτώβριο 2025 σε φάση υλοποίησης </a:t>
            </a:r>
          </a:p>
          <a:p>
            <a:endParaRPr lang="el-GR" sz="2400" b="1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r>
              <a:rPr lang="el-G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Τι κάνει:</a:t>
            </a:r>
            <a:r>
              <a:rPr lang="el-GR" sz="2400" dirty="0">
                <a:solidFill>
                  <a:schemeClr val="bg1"/>
                </a:solidFill>
                <a:latin typeface="Fira Sans" panose="020B0503050000020004" pitchFamily="34" charset="0"/>
              </a:rPr>
              <a:t> Συνδυάζει δίκτυο αισθητήρων </a:t>
            </a:r>
            <a:r>
              <a:rPr lang="en" sz="2400" dirty="0">
                <a:solidFill>
                  <a:schemeClr val="bg1"/>
                </a:solidFill>
                <a:latin typeface="Fira Sans" panose="020B0503050000020004" pitchFamily="34" charset="0"/>
              </a:rPr>
              <a:t>IoT, </a:t>
            </a:r>
            <a:r>
              <a:rPr lang="el-GR" sz="2400" dirty="0">
                <a:solidFill>
                  <a:schemeClr val="bg1"/>
                </a:solidFill>
                <a:latin typeface="Fira Sans" panose="020B0503050000020004" pitchFamily="34" charset="0"/>
              </a:rPr>
              <a:t>ψηφιακή </a:t>
            </a:r>
            <a:r>
              <a:rPr lang="el-GR" sz="2400" dirty="0" err="1">
                <a:solidFill>
                  <a:schemeClr val="bg1"/>
                </a:solidFill>
                <a:latin typeface="Fira Sans" panose="020B0503050000020004" pitchFamily="34" charset="0"/>
              </a:rPr>
              <a:t>μοντελοποίηση</a:t>
            </a:r>
            <a:r>
              <a:rPr lang="el-GR" sz="2400" dirty="0">
                <a:solidFill>
                  <a:schemeClr val="bg1"/>
                </a:solidFill>
                <a:latin typeface="Fira Sans" panose="020B0503050000020004" pitchFamily="34" charset="0"/>
              </a:rPr>
              <a:t> θερμικού κινδύνου, εργαλεία </a:t>
            </a:r>
            <a:r>
              <a:rPr lang="en" sz="2400" dirty="0">
                <a:solidFill>
                  <a:schemeClr val="bg1"/>
                </a:solidFill>
                <a:latin typeface="Fira Sans" panose="020B0503050000020004" pitchFamily="34" charset="0"/>
              </a:rPr>
              <a:t>AR/VR </a:t>
            </a:r>
            <a:r>
              <a:rPr lang="el-GR" sz="2400" dirty="0">
                <a:solidFill>
                  <a:schemeClr val="bg1"/>
                </a:solidFill>
                <a:latin typeface="Fira Sans" panose="020B0503050000020004" pitchFamily="34" charset="0"/>
              </a:rPr>
              <a:t>και συμμετοχικές διαδικασίες </a:t>
            </a:r>
          </a:p>
          <a:p>
            <a:endParaRPr lang="el-GR" sz="2400" b="1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r>
              <a:rPr lang="el-G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3 πυλώνες:</a:t>
            </a:r>
            <a:r>
              <a:rPr lang="el-GR" sz="2400" dirty="0">
                <a:solidFill>
                  <a:schemeClr val="bg1"/>
                </a:solidFill>
                <a:latin typeface="Fira Sans" panose="020B0503050000020004" pitchFamily="34" charset="0"/>
              </a:rPr>
              <a:t> Πράσινες &amp; Δροσερές Διαδρομές / Αναπλάσεις περιοχών / Ψηφιακές τεχνολογίες </a:t>
            </a:r>
            <a:r>
              <a:rPr lang="el-G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Στόχος:</a:t>
            </a:r>
            <a:r>
              <a:rPr lang="el-GR" sz="2400" dirty="0">
                <a:solidFill>
                  <a:schemeClr val="bg1"/>
                </a:solidFill>
                <a:latin typeface="Fira Sans" panose="020B0503050000020004" pitchFamily="34" charset="0"/>
              </a:rPr>
              <a:t> Μείωση αστικής θερμότητας, βελτίωση θερμικής άνεσης, ενίσχυση αστικής ανθεκτικότητας </a:t>
            </a:r>
          </a:p>
          <a:p>
            <a:endParaRPr lang="el-GR" sz="2400" b="1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r>
              <a:rPr lang="el-GR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Όραμα:</a:t>
            </a:r>
            <a:r>
              <a:rPr lang="el-GR" sz="2400" dirty="0">
                <a:solidFill>
                  <a:schemeClr val="bg1"/>
                </a:solidFill>
                <a:latin typeface="Fira Sans" panose="020B0503050000020004" pitchFamily="34" charset="0"/>
              </a:rPr>
              <a:t> Επεκτάσιμο μοντέλο για προσαρμογή στην κλιματική αλλαγή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4B24B4F-7C13-0818-6CE3-E72162373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545" y="3719072"/>
            <a:ext cx="5311859" cy="30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52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71525"/>
            <a:ext cx="8324850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</a:pPr>
            <a:r>
              <a:rPr lang="el-GR" sz="80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Σας ευχαριστούμε πολύ για την προσοχή σας.</a:t>
            </a:r>
            <a:endParaRPr lang="en-US" sz="8000" dirty="0">
              <a:solidFill>
                <a:srgbClr val="F5F5F0"/>
              </a:solidFill>
              <a:latin typeface="Fira Sans" panose="020B0503050000020004" pitchFamily="34" charset="0"/>
              <a:ea typeface="Helios Extended"/>
              <a:cs typeface="Helios Extended"/>
              <a:sym typeface="Helios Extende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6750" y="5100638"/>
            <a:ext cx="8324850" cy="3639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</a:pPr>
            <a:r>
              <a:rPr lang="el-GR" sz="2600" b="1" dirty="0">
                <a:solidFill>
                  <a:schemeClr val="bg1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Αγγελική Μητροπούλου, </a:t>
            </a:r>
            <a:r>
              <a:rPr lang="en-US" sz="2600" b="1" dirty="0">
                <a:solidFill>
                  <a:schemeClr val="bg1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PhD</a:t>
            </a:r>
            <a:endParaRPr lang="el-GR" sz="2600" b="1" dirty="0">
              <a:solidFill>
                <a:schemeClr val="bg1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marL="0" lvl="0" indent="0" algn="l">
              <a:lnSpc>
                <a:spcPts val="3640"/>
              </a:lnSpc>
            </a:pPr>
            <a:endParaRPr lang="el-GR" sz="2600" b="1" dirty="0">
              <a:solidFill>
                <a:schemeClr val="bg1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lvl="0">
              <a:lnSpc>
                <a:spcPts val="3640"/>
              </a:lnSpc>
            </a:pPr>
            <a:br>
              <a:rPr lang="en" sz="2800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Research &amp; Policy Advisor  </a:t>
            </a:r>
            <a:br>
              <a:rPr lang="en" sz="2800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Island studies | Sustainable development | Place branding  </a:t>
            </a:r>
            <a:br>
              <a:rPr lang="en" sz="2800" dirty="0">
                <a:solidFill>
                  <a:schemeClr val="bg1"/>
                </a:solidFill>
              </a:rPr>
            </a:br>
            <a:br>
              <a:rPr lang="en" sz="2800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Email: </a:t>
            </a:r>
            <a:r>
              <a:rPr lang="en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mitropoulou.a@gmail.com</a:t>
            </a:r>
            <a:r>
              <a:rPr lang="en" dirty="0">
                <a:solidFill>
                  <a:schemeClr val="bg1"/>
                </a:solidFill>
              </a:rPr>
              <a:t> &amp; </a:t>
            </a:r>
            <a:r>
              <a:rPr lang="en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amitro@env.aegean.gr</a:t>
            </a:r>
            <a:r>
              <a:rPr lang="en" dirty="0">
                <a:solidFill>
                  <a:schemeClr val="bg1"/>
                </a:solidFill>
              </a:rPr>
              <a:t> </a:t>
            </a:r>
            <a:br>
              <a:rPr lang="en" sz="2800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Τ: +30 6977369982</a:t>
            </a:r>
            <a:endParaRPr lang="en-US" sz="2600" b="1" dirty="0">
              <a:solidFill>
                <a:schemeClr val="bg1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8096128" y="0"/>
            <a:ext cx="191872" cy="10287000"/>
            <a:chOff x="0" y="0"/>
            <a:chExt cx="50534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0534" cy="2709333"/>
            </a:xfrm>
            <a:custGeom>
              <a:avLst/>
              <a:gdLst/>
              <a:ahLst/>
              <a:cxnLst/>
              <a:rect l="l" t="t" r="r" b="b"/>
              <a:pathLst>
                <a:path w="50534" h="2709333">
                  <a:moveTo>
                    <a:pt x="0" y="0"/>
                  </a:moveTo>
                  <a:lnTo>
                    <a:pt x="50534" y="0"/>
                  </a:lnTo>
                  <a:lnTo>
                    <a:pt x="5053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5F5F0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50534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3040" y="487789"/>
            <a:ext cx="7236804" cy="74802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l-GR" sz="4200" dirty="0">
                <a:latin typeface="Century Gothic" panose="020B0502020202020204" pitchFamily="34" charset="0"/>
              </a:rPr>
              <a:t> η ταυτότητα της έρευνας</a:t>
            </a:r>
            <a:endParaRPr lang="en-US" sz="4200" dirty="0">
              <a:latin typeface="Century Gothic" panose="020B050202020202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3667126" y="361235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l-GR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966915" y="3847357"/>
            <a:ext cx="7310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800" b="1" dirty="0">
                <a:latin typeface="Century Gothic" panose="020B0502020202020204" pitchFamily="34" charset="0"/>
                <a:cs typeface="Arial" charset="0"/>
              </a:rPr>
              <a:t>Ποσοτική Έρευνα με OnLine συμπλήρωση δομημένου ερωτηματολογίου (</a:t>
            </a:r>
            <a:r>
              <a:rPr lang="en-US" sz="1800" b="1" dirty="0">
                <a:latin typeface="Century Gothic" panose="020B0502020202020204" pitchFamily="34" charset="0"/>
                <a:cs typeface="Arial" charset="0"/>
              </a:rPr>
              <a:t>CAWI)</a:t>
            </a:r>
            <a:endParaRPr lang="el-GR" sz="1800" b="1" dirty="0"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14" name="Picture 24" descr="people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367225"/>
            <a:ext cx="964407" cy="96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1955876" y="2466284"/>
            <a:ext cx="8581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800" b="1" dirty="0" err="1">
                <a:latin typeface="Century Gothic" panose="020B0502020202020204" pitchFamily="34" charset="0"/>
                <a:cs typeface="Arial" charset="0"/>
              </a:rPr>
              <a:t>ProRata</a:t>
            </a:r>
            <a:r>
              <a:rPr lang="el-GR" sz="1800" b="1" dirty="0">
                <a:latin typeface="Century Gothic" panose="020B0502020202020204" pitchFamily="34" charset="0"/>
                <a:cs typeface="Arial" charset="0"/>
              </a:rPr>
              <a:t> A.E. Εταιρεία Ερευνών Κοινής Γνώμης και Εφαρμογών Επικοινωνίας (Αριθμός Μητρώου ΕΣΡ: 56)</a:t>
            </a:r>
          </a:p>
          <a:p>
            <a:pPr eaLnBrk="1" hangingPunct="1"/>
            <a:r>
              <a:rPr lang="el-GR" sz="1800" b="1" dirty="0">
                <a:latin typeface="Century Gothic" panose="020B0502020202020204" pitchFamily="34" charset="0"/>
                <a:cs typeface="Arial" charset="0"/>
              </a:rPr>
              <a:t>Εντολέας έρευνας: ΕΝΑ ΙΝΣΤΙΤΟΥΤΟ ΕΝΑΛΛΑΚΤΙΚΩΝ ΠΟΛΙΤΚΩΝ</a:t>
            </a:r>
          </a:p>
        </p:txBody>
      </p:sp>
      <p:pic>
        <p:nvPicPr>
          <p:cNvPr id="16" name="Picture 26" descr="letter.pn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5" y="2443200"/>
            <a:ext cx="826293" cy="82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1966913" y="5683561"/>
            <a:ext cx="7069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l-GR" b="1" dirty="0">
                <a:latin typeface="Century Gothic" panose="020B0502020202020204" pitchFamily="34" charset="0"/>
                <a:cs typeface="Arial" charset="0"/>
              </a:rPr>
              <a:t>Πληθυσμός Στόχος:</a:t>
            </a:r>
            <a:r>
              <a:rPr lang="en-US" b="1" dirty="0"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l-GR" b="1" dirty="0">
                <a:latin typeface="Century Gothic" panose="020B0502020202020204" pitchFamily="34" charset="0"/>
                <a:cs typeface="Arial" charset="0"/>
              </a:rPr>
              <a:t>Άτομα άνω των 17 ετών με πρόσβαση στο διαδίκτυο</a:t>
            </a:r>
          </a:p>
        </p:txBody>
      </p:sp>
      <p:pic>
        <p:nvPicPr>
          <p:cNvPr id="18" name="Picture 30" descr="location.pn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7015125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1681163" y="226457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l-GR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1966915" y="7212278"/>
            <a:ext cx="7310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800" b="1" dirty="0">
                <a:latin typeface="Century Gothic" panose="020B0502020202020204" pitchFamily="34" charset="0"/>
                <a:cs typeface="Arial" charset="0"/>
              </a:rPr>
              <a:t>Γεωγραφική κάλυψη: Αττική</a:t>
            </a:r>
          </a:p>
        </p:txBody>
      </p:sp>
      <p:pic>
        <p:nvPicPr>
          <p:cNvPr id="22" name="Picture 39" descr="calendar.pn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960" y="5044418"/>
            <a:ext cx="83581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40"/>
          <p:cNvSpPr txBox="1">
            <a:spLocks noChangeArrowheads="1"/>
          </p:cNvSpPr>
          <p:nvPr/>
        </p:nvSpPr>
        <p:spPr bwMode="auto">
          <a:xfrm>
            <a:off x="12175242" y="5270873"/>
            <a:ext cx="4341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1800" b="1" dirty="0">
                <a:latin typeface="Century Gothic" panose="020B0502020202020204" pitchFamily="34" charset="0"/>
                <a:cs typeface="Arial" charset="0"/>
              </a:rPr>
              <a:t>Ιανουάριος 2026</a:t>
            </a:r>
          </a:p>
        </p:txBody>
      </p:sp>
      <p:pic>
        <p:nvPicPr>
          <p:cNvPr id="24" name="Picture 44" descr="commerce.png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04" y="2328206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5" descr="paint.png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8419571"/>
            <a:ext cx="8715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46"/>
          <p:cNvSpPr txBox="1">
            <a:spLocks noChangeArrowheads="1"/>
          </p:cNvSpPr>
          <p:nvPr/>
        </p:nvSpPr>
        <p:spPr bwMode="auto">
          <a:xfrm>
            <a:off x="1955876" y="8616434"/>
            <a:ext cx="8058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1800" b="1" dirty="0">
                <a:latin typeface="Century Gothic" panose="020B0502020202020204" pitchFamily="34" charset="0"/>
                <a:cs typeface="Arial" charset="0"/>
              </a:rPr>
              <a:t>Μέγεθος δείγματος: 1200 άτομα</a:t>
            </a:r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>
            <a:off x="12169175" y="2191296"/>
            <a:ext cx="56157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800" b="1" dirty="0">
                <a:latin typeface="Century Gothic" panose="020B0502020202020204" pitchFamily="34" charset="0"/>
                <a:cs typeface="Arial" charset="0"/>
              </a:rPr>
              <a:t>Στρωματοποιημένη δειγματοληψία βάσει φύλου, ηλικίας</a:t>
            </a:r>
          </a:p>
          <a:p>
            <a:pPr eaLnBrk="1" hangingPunct="1"/>
            <a:r>
              <a:rPr lang="el-GR" sz="1800" b="1" dirty="0">
                <a:latin typeface="Century Gothic" panose="020B0502020202020204" pitchFamily="34" charset="0"/>
                <a:cs typeface="Arial" charset="0"/>
              </a:rPr>
              <a:t>Μέγιστο τυπικό σφάλμα:</a:t>
            </a:r>
          </a:p>
          <a:p>
            <a:pPr eaLnBrk="1" hangingPunct="1"/>
            <a:r>
              <a:rPr lang="el-GR" sz="1800" b="1" dirty="0">
                <a:latin typeface="Century Gothic" panose="020B0502020202020204" pitchFamily="34" charset="0"/>
                <a:cs typeface="Arial" charset="0"/>
              </a:rPr>
              <a:t>+/- 3% σε διάστημα εμπιστοσύνης 95%</a:t>
            </a:r>
          </a:p>
        </p:txBody>
      </p:sp>
      <p:cxnSp>
        <p:nvCxnSpPr>
          <p:cNvPr id="30" name="Straight Connector 49"/>
          <p:cNvCxnSpPr>
            <a:cxnSpLocks/>
          </p:cNvCxnSpPr>
          <p:nvPr/>
        </p:nvCxnSpPr>
        <p:spPr>
          <a:xfrm flipH="1">
            <a:off x="10377248" y="1470972"/>
            <a:ext cx="0" cy="8641080"/>
          </a:xfrm>
          <a:prstGeom prst="line">
            <a:avLst/>
          </a:prstGeom>
          <a:ln w="101600">
            <a:solidFill>
              <a:srgbClr val="C993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25" descr="icon.png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0846" y="288530"/>
            <a:ext cx="1520537" cy="1520537"/>
          </a:xfrm>
          <a:prstGeom prst="rect">
            <a:avLst/>
          </a:prstGeom>
        </p:spPr>
      </p:pic>
      <p:pic>
        <p:nvPicPr>
          <p:cNvPr id="35" name="Picture 50" descr="telephone.png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8140" y="3876620"/>
            <a:ext cx="82153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Ομάδα 35">
            <a:extLst>
              <a:ext uri="{FF2B5EF4-FFF2-40B4-BE49-F238E27FC236}">
                <a16:creationId xmlns:a16="http://schemas.microsoft.com/office/drawing/2014/main" id="{04A9E1B2-6E22-4C80-874E-FEFD86BD6506}"/>
              </a:ext>
            </a:extLst>
          </p:cNvPr>
          <p:cNvGrpSpPr/>
          <p:nvPr/>
        </p:nvGrpSpPr>
        <p:grpSpPr>
          <a:xfrm>
            <a:off x="11455439" y="8760678"/>
            <a:ext cx="4527563" cy="1003056"/>
            <a:chOff x="1822221" y="6024970"/>
            <a:chExt cx="3018375" cy="668704"/>
          </a:xfrm>
        </p:grpSpPr>
        <p:pic>
          <p:nvPicPr>
            <p:cNvPr id="37" name="Picture 10" descr="esomar icon.png">
              <a:extLst>
                <a:ext uri="{FF2B5EF4-FFF2-40B4-BE49-F238E27FC236}">
                  <a16:creationId xmlns:a16="http://schemas.microsoft.com/office/drawing/2014/main" id="{9E543100-8119-448D-A247-848E3AD0F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221" y="6024970"/>
              <a:ext cx="664453" cy="668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Ομάδα 37">
              <a:extLst>
                <a:ext uri="{FF2B5EF4-FFF2-40B4-BE49-F238E27FC236}">
                  <a16:creationId xmlns:a16="http://schemas.microsoft.com/office/drawing/2014/main" id="{4AB572FD-314A-4B1C-9893-EF2B8468F2B3}"/>
                </a:ext>
              </a:extLst>
            </p:cNvPr>
            <p:cNvGrpSpPr/>
            <p:nvPr/>
          </p:nvGrpSpPr>
          <p:grpSpPr>
            <a:xfrm>
              <a:off x="2674049" y="6171721"/>
              <a:ext cx="2166547" cy="491175"/>
              <a:chOff x="1067748" y="6229761"/>
              <a:chExt cx="2166547" cy="491175"/>
            </a:xfrm>
          </p:grpSpPr>
          <p:pic>
            <p:nvPicPr>
              <p:cNvPr id="39" name="Εικόνα 38">
                <a:extLst>
                  <a:ext uri="{FF2B5EF4-FFF2-40B4-BE49-F238E27FC236}">
                    <a16:creationId xmlns:a16="http://schemas.microsoft.com/office/drawing/2014/main" id="{8BBB63E6-E38B-446A-8DDB-C7DC444009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748" y="6229761"/>
                <a:ext cx="822206" cy="478814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9A2C798-A627-4283-999B-1CE31B854FD6}"/>
                  </a:ext>
                </a:extLst>
              </p:cNvPr>
              <p:cNvSpPr txBox="1"/>
              <p:nvPr/>
            </p:nvSpPr>
            <p:spPr>
              <a:xfrm>
                <a:off x="1895355" y="6382382"/>
                <a:ext cx="13389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350" b="1" dirty="0">
                    <a:latin typeface="Century Gothic" panose="020B0502020202020204" pitchFamily="34" charset="0"/>
                  </a:rPr>
                  <a:t>ΕΝ </a:t>
                </a:r>
                <a:r>
                  <a:rPr lang="en-US" sz="1350" b="1" dirty="0">
                    <a:latin typeface="Century Gothic" panose="020B0502020202020204" pitchFamily="34" charset="0"/>
                  </a:rPr>
                  <a:t>ISO 27001:2013</a:t>
                </a:r>
              </a:p>
              <a:p>
                <a:r>
                  <a:rPr lang="en-US" sz="1350" b="1" dirty="0">
                    <a:latin typeface="Century Gothic" panose="020B0502020202020204" pitchFamily="34" charset="0"/>
                  </a:rPr>
                  <a:t>No.  20201210004539</a:t>
                </a:r>
                <a:endParaRPr lang="el-GR" sz="1350" b="1" dirty="0"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45824D0-5F86-4F45-BF57-F463C67B5F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145" y="7459697"/>
            <a:ext cx="4156671" cy="95987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CF8DE3C-ACE8-4A28-9633-975FDB052F2D}"/>
              </a:ext>
            </a:extLst>
          </p:cNvPr>
          <p:cNvSpPr txBox="1"/>
          <p:nvPr/>
        </p:nvSpPr>
        <p:spPr>
          <a:xfrm>
            <a:off x="73565" y="9852038"/>
            <a:ext cx="11381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>
                <a:latin typeface="Century Gothic" panose="020B0502020202020204" pitchFamily="34" charset="0"/>
              </a:rPr>
              <a:t>Σημείωση</a:t>
            </a:r>
            <a:r>
              <a:rPr lang="en-US" sz="1200" i="1" dirty="0">
                <a:latin typeface="Century Gothic" panose="020B0502020202020204" pitchFamily="34" charset="0"/>
              </a:rPr>
              <a:t>: </a:t>
            </a:r>
            <a:r>
              <a:rPr lang="el-GR" sz="1200" i="1" dirty="0">
                <a:latin typeface="Century Gothic" panose="020B0502020202020204" pitchFamily="34" charset="0"/>
              </a:rPr>
              <a:t>Τα ποσοστά των κατανομών σε ορισμένες ερωτήσεις ενδέχεται να μην αθροίζουν στο 100% λόγω στρογγυλοποιήσεων</a:t>
            </a:r>
            <a:endParaRPr lang="en-US" sz="1200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7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E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88181"/>
            <a:ext cx="8324850" cy="5129689"/>
            <a:chOff x="0" y="28575"/>
            <a:chExt cx="11099800" cy="6839584"/>
          </a:xfrm>
        </p:grpSpPr>
        <p:sp>
          <p:nvSpPr>
            <p:cNvPr id="3" name="TextBox 3"/>
            <p:cNvSpPr txBox="1"/>
            <p:nvPr/>
          </p:nvSpPr>
          <p:spPr>
            <a:xfrm>
              <a:off x="0" y="28575"/>
              <a:ext cx="11099800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l-GR" sz="4800" u="none" strike="noStrike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Έντονη ζέστη κατά την διάρκεια των μετακινήσεων</a:t>
              </a:r>
              <a:endParaRPr lang="en-US" sz="4800" u="none" strike="noStrike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571875"/>
              <a:ext cx="11099800" cy="530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F5F5F0"/>
                  </a:solidFill>
                  <a:latin typeface="Fira Sans"/>
                  <a:ea typeface="Fira Sans"/>
                  <a:cs typeface="Fira Sans"/>
                  <a:sym typeface="Fira Sans"/>
                </a:rPr>
                <a:t>Προβλήματα κατά την μετακίνηση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689475"/>
              <a:ext cx="9182100" cy="2178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83% β</a:t>
              </a: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ιώνει</a:t>
              </a:r>
              <a:r>
                <a:rPr lang="en-US" sz="2100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ζέστη</a:t>
              </a:r>
              <a:endParaRPr lang="en-US" sz="2100" dirty="0">
                <a:solidFill>
                  <a:srgbClr val="F5F5F0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Σημ</a:t>
              </a:r>
              <a:r>
                <a:rPr lang="en-US" sz="2100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</a:t>
              </a: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ντική</a:t>
              </a:r>
              <a:r>
                <a:rPr lang="en-US" sz="2100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δυσφορί</a:t>
              </a:r>
              <a:r>
                <a:rPr lang="en-US" sz="2100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 </a:t>
              </a: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κ</a:t>
              </a:r>
              <a:r>
                <a:rPr lang="en-US" sz="2100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</a:t>
              </a: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ι</a:t>
              </a:r>
              <a:r>
                <a:rPr lang="en-US" sz="2100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κό</a:t>
              </a:r>
              <a:r>
                <a:rPr lang="en-US" sz="2100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π</a:t>
              </a: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ωση</a:t>
              </a:r>
              <a:endParaRPr lang="en-US" sz="2100" dirty="0">
                <a:solidFill>
                  <a:srgbClr val="F5F5F0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Ανάγκη</a:t>
              </a:r>
              <a:r>
                <a:rPr lang="en-US" sz="2100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γι</a:t>
              </a:r>
              <a:r>
                <a:rPr lang="en-US" sz="2100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 β</a:t>
              </a: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ελτίωση</a:t>
              </a:r>
              <a:endParaRPr lang="en-US" sz="2100" dirty="0">
                <a:solidFill>
                  <a:srgbClr val="F5F5F0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Δημόσιες</a:t>
              </a:r>
              <a:r>
                <a:rPr lang="en-US" sz="2100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υ</a:t>
              </a:r>
              <a:r>
                <a:rPr lang="en-US" sz="2100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πα</a:t>
              </a: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ίθριες</a:t>
              </a:r>
              <a:r>
                <a:rPr lang="en-US" sz="2100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πα</a:t>
              </a: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ρεμ</a:t>
              </a:r>
              <a:r>
                <a:rPr lang="en-US" sz="2100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β</a:t>
              </a:r>
              <a:r>
                <a:rPr lang="en-US" sz="2100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άσεις</a:t>
              </a:r>
              <a:endParaRPr lang="en-US" sz="2100" dirty="0">
                <a:solidFill>
                  <a:srgbClr val="F5F5F0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2172950" y="0"/>
            <a:ext cx="6115050" cy="10287000"/>
          </a:xfrm>
          <a:prstGeom prst="rect">
            <a:avLst/>
          </a:prstGeom>
          <a:solidFill>
            <a:srgbClr val="F5F5F0"/>
          </a:solidFill>
        </p:spPr>
        <p:txBody>
          <a:bodyPr/>
          <a:lstStyle/>
          <a:p>
            <a:endParaRPr lang="el-GR"/>
          </a:p>
        </p:txBody>
      </p:sp>
      <p:grpSp>
        <p:nvGrpSpPr>
          <p:cNvPr id="7" name="Group 7"/>
          <p:cNvGrpSpPr/>
          <p:nvPr/>
        </p:nvGrpSpPr>
        <p:grpSpPr>
          <a:xfrm>
            <a:off x="10734675" y="666750"/>
            <a:ext cx="6886575" cy="8966200"/>
            <a:chOff x="0" y="0"/>
            <a:chExt cx="1546294" cy="2013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46294" cy="2013248"/>
            </a:xfrm>
            <a:custGeom>
              <a:avLst/>
              <a:gdLst/>
              <a:ahLst/>
              <a:cxnLst/>
              <a:rect l="l" t="t" r="r" b="b"/>
              <a:pathLst>
                <a:path w="1546294" h="2013248">
                  <a:moveTo>
                    <a:pt x="0" y="0"/>
                  </a:moveTo>
                  <a:lnTo>
                    <a:pt x="1546294" y="0"/>
                  </a:lnTo>
                  <a:lnTo>
                    <a:pt x="1546294" y="2013248"/>
                  </a:lnTo>
                  <a:lnTo>
                    <a:pt x="0" y="2013248"/>
                  </a:lnTo>
                  <a:close/>
                </a:path>
              </a:pathLst>
            </a:custGeom>
            <a:blipFill>
              <a:blip r:embed="rId2"/>
              <a:stretch>
                <a:fillRect t="-118" b="-118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0" y="0"/>
            <a:ext cx="189775" cy="10287000"/>
            <a:chOff x="0" y="0"/>
            <a:chExt cx="49982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982" cy="2709333"/>
            </a:xfrm>
            <a:custGeom>
              <a:avLst/>
              <a:gdLst/>
              <a:ahLst/>
              <a:cxnLst/>
              <a:rect l="l" t="t" r="r" b="b"/>
              <a:pathLst>
                <a:path w="49982" h="2709333">
                  <a:moveTo>
                    <a:pt x="0" y="0"/>
                  </a:moveTo>
                  <a:lnTo>
                    <a:pt x="49982" y="0"/>
                  </a:lnTo>
                  <a:lnTo>
                    <a:pt x="499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5F5F0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998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72950" y="0"/>
            <a:ext cx="6115050" cy="10287000"/>
          </a:xfrm>
          <a:prstGeom prst="rect">
            <a:avLst/>
          </a:prstGeom>
          <a:solidFill>
            <a:srgbClr val="1B6B77"/>
          </a:solid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10734675" y="666750"/>
            <a:ext cx="6886575" cy="8953500"/>
            <a:chOff x="0" y="0"/>
            <a:chExt cx="1799687" cy="23398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99687" cy="2339842"/>
            </a:xfrm>
            <a:custGeom>
              <a:avLst/>
              <a:gdLst/>
              <a:ahLst/>
              <a:cxnLst/>
              <a:rect l="l" t="t" r="r" b="b"/>
              <a:pathLst>
                <a:path w="1799687" h="2339842">
                  <a:moveTo>
                    <a:pt x="0" y="0"/>
                  </a:moveTo>
                  <a:lnTo>
                    <a:pt x="1799687" y="0"/>
                  </a:lnTo>
                  <a:lnTo>
                    <a:pt x="1799687" y="2339842"/>
                  </a:lnTo>
                  <a:lnTo>
                    <a:pt x="0" y="2339842"/>
                  </a:lnTo>
                  <a:close/>
                </a:path>
              </a:pathLst>
            </a:custGeom>
            <a:blipFill>
              <a:blip r:embed="rId2"/>
              <a:stretch>
                <a:fillRect t="-189" b="-189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88181"/>
            <a:ext cx="9010650" cy="6426994"/>
            <a:chOff x="0" y="28575"/>
            <a:chExt cx="12014200" cy="8569325"/>
          </a:xfrm>
        </p:grpSpPr>
        <p:sp>
          <p:nvSpPr>
            <p:cNvPr id="6" name="TextBox 6"/>
            <p:cNvSpPr txBox="1"/>
            <p:nvPr/>
          </p:nvSpPr>
          <p:spPr>
            <a:xfrm>
              <a:off x="0" y="7062682"/>
              <a:ext cx="9182100" cy="1535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C2B2D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Το 70% των πεζών και το 52% των επιβατών ΜΜΜ βιώνουν έντονη δυσφορία. Οι υπαίθριες διαδρομές και τα δίκτυα πεζοδρόμων είναι οι </a:t>
              </a:r>
              <a:r>
                <a:rPr lang="en-US" sz="2199" b="1">
                  <a:solidFill>
                    <a:srgbClr val="1C2B2D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αδύναμοι κρίκοι</a:t>
              </a:r>
              <a:r>
                <a:rPr lang="en-US" sz="2199">
                  <a:solidFill>
                    <a:srgbClr val="1C2B2D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18049"/>
              <a:ext cx="9182100" cy="579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l-GR" sz="2600" b="1" dirty="0">
                  <a:solidFill>
                    <a:srgbClr val="2E9E8F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Ανάλυση των πιο επηρεαζόμενων διαδρομών</a:t>
              </a:r>
              <a:endParaRPr lang="en-US" sz="2600" b="1" dirty="0">
                <a:solidFill>
                  <a:srgbClr val="2E9E8F"/>
                </a:solidFill>
                <a:latin typeface="Fira Sans Bold"/>
                <a:ea typeface="Fira Sans Bold"/>
                <a:cs typeface="Fira Sans Bold"/>
                <a:sym typeface="Fira Sans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12014200" cy="13254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Δυσφορί</a:t>
              </a:r>
              <a:r>
                <a:rPr lang="en-US" sz="4800" dirty="0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 </a:t>
              </a:r>
              <a:r>
                <a:rPr lang="en-US" sz="4800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κ</a:t>
              </a:r>
              <a:r>
                <a:rPr lang="en-US" sz="4800" dirty="0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  <a:r>
                <a:rPr lang="en-US" sz="4800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τά</a:t>
              </a:r>
              <a:r>
                <a:rPr lang="en-US" sz="4800" dirty="0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 </a:t>
              </a:r>
              <a:r>
                <a:rPr lang="en-US" sz="4800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τις</a:t>
              </a:r>
              <a:r>
                <a:rPr lang="en-US" sz="4800" dirty="0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 </a:t>
              </a:r>
              <a:r>
                <a:rPr lang="en-US" sz="4800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μετ</a:t>
              </a:r>
              <a:r>
                <a:rPr lang="en-US" sz="4800" dirty="0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  <a:r>
                <a:rPr lang="en-US" sz="4800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κινήσεις</a:t>
              </a:r>
              <a:endParaRPr lang="en-US" sz="4800" dirty="0">
                <a:solidFill>
                  <a:srgbClr val="1B6B77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0" y="0"/>
            <a:ext cx="189775" cy="10287000"/>
            <a:chOff x="0" y="0"/>
            <a:chExt cx="49982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982" cy="2709333"/>
            </a:xfrm>
            <a:custGeom>
              <a:avLst/>
              <a:gdLst/>
              <a:ahLst/>
              <a:cxnLst/>
              <a:rect l="l" t="t" r="r" b="b"/>
              <a:pathLst>
                <a:path w="49982" h="2709333">
                  <a:moveTo>
                    <a:pt x="0" y="0"/>
                  </a:moveTo>
                  <a:lnTo>
                    <a:pt x="49982" y="0"/>
                  </a:lnTo>
                  <a:lnTo>
                    <a:pt x="499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B6B77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998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49" y="688181"/>
            <a:ext cx="9401175" cy="5129689"/>
            <a:chOff x="-1" y="28575"/>
            <a:chExt cx="12534900" cy="6839584"/>
          </a:xfrm>
        </p:grpSpPr>
        <p:sp>
          <p:nvSpPr>
            <p:cNvPr id="3" name="TextBox 3"/>
            <p:cNvSpPr txBox="1"/>
            <p:nvPr/>
          </p:nvSpPr>
          <p:spPr>
            <a:xfrm>
              <a:off x="-1" y="28575"/>
              <a:ext cx="12534900" cy="9848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sz="4800" u="none" strike="noStrike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Ανε</a:t>
              </a:r>
              <a:r>
                <a:rPr lang="en-US" sz="4800" u="none" strike="noStrike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πα</a:t>
              </a:r>
              <a:r>
                <a:rPr lang="en-US" sz="4800" u="none" strike="noStrike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ρκής</a:t>
              </a:r>
              <a:r>
                <a:rPr lang="en-US" sz="4800" u="none" strike="noStrike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 </a:t>
              </a:r>
              <a:r>
                <a:rPr lang="en-US" sz="4800" u="none" strike="noStrike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Σκί</a:t>
              </a:r>
              <a:r>
                <a:rPr lang="en-US" sz="4800" u="none" strike="noStrike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  <a:r>
                <a:rPr lang="en-US" sz="4800" u="none" strike="noStrike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ση</a:t>
              </a:r>
              <a:r>
                <a:rPr lang="en-US" sz="4800" u="none" strike="noStrike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 </a:t>
              </a:r>
              <a:r>
                <a:rPr lang="en-US" sz="4800" u="none" strike="noStrike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στους</a:t>
              </a:r>
              <a:r>
                <a:rPr lang="en-US" sz="4800" u="none" strike="noStrike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 </a:t>
              </a:r>
              <a:r>
                <a:rPr lang="en-US" sz="4800" u="none" strike="noStrike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Δρόμους</a:t>
              </a:r>
              <a:endParaRPr lang="en-US" sz="4800" u="none" strike="noStrike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571875"/>
              <a:ext cx="11099800" cy="530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F5F5F0"/>
                  </a:solidFill>
                  <a:latin typeface="Fira Sans"/>
                  <a:ea typeface="Fira Sans"/>
                  <a:cs typeface="Fira Sans"/>
                  <a:sym typeface="Fira Sans"/>
                </a:rPr>
                <a:t>Προβλήματα και Επιπτώσεις της Θερμότητας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689475"/>
              <a:ext cx="9182100" cy="2178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85% της κοινότητας ανησυχεί</a:t>
              </a:r>
            </a:p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Θερμική επιβάρυνση στις μετακινήσεις</a:t>
              </a:r>
            </a:p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Έλλειψη φυσικών αποτυπωμάτων</a:t>
              </a:r>
            </a:p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Αναγκαιότητα σχεδίου σκίασης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2172950" y="0"/>
            <a:ext cx="6115050" cy="10287000"/>
          </a:xfrm>
          <a:prstGeom prst="rect">
            <a:avLst/>
          </a:prstGeom>
          <a:solidFill>
            <a:srgbClr val="2E9E8F"/>
          </a:solidFill>
        </p:spPr>
        <p:txBody>
          <a:bodyPr/>
          <a:lstStyle/>
          <a:p>
            <a:endParaRPr lang="el-GR"/>
          </a:p>
        </p:txBody>
      </p:sp>
      <p:grpSp>
        <p:nvGrpSpPr>
          <p:cNvPr id="7" name="Group 7"/>
          <p:cNvGrpSpPr/>
          <p:nvPr/>
        </p:nvGrpSpPr>
        <p:grpSpPr>
          <a:xfrm>
            <a:off x="10734675" y="666750"/>
            <a:ext cx="6886575" cy="8966200"/>
            <a:chOff x="0" y="0"/>
            <a:chExt cx="1546294" cy="2013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46294" cy="2013248"/>
            </a:xfrm>
            <a:custGeom>
              <a:avLst/>
              <a:gdLst/>
              <a:ahLst/>
              <a:cxnLst/>
              <a:rect l="l" t="t" r="r" b="b"/>
              <a:pathLst>
                <a:path w="1546294" h="2013248">
                  <a:moveTo>
                    <a:pt x="0" y="0"/>
                  </a:moveTo>
                  <a:lnTo>
                    <a:pt x="1546294" y="0"/>
                  </a:lnTo>
                  <a:lnTo>
                    <a:pt x="1546294" y="2013248"/>
                  </a:lnTo>
                  <a:lnTo>
                    <a:pt x="0" y="2013248"/>
                  </a:lnTo>
                  <a:close/>
                </a:path>
              </a:pathLst>
            </a:custGeom>
            <a:blipFill>
              <a:blip r:embed="rId2"/>
              <a:stretch>
                <a:fillRect t="-118" b="-118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0" y="0"/>
            <a:ext cx="189775" cy="10287000"/>
            <a:chOff x="0" y="0"/>
            <a:chExt cx="49982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982" cy="2709333"/>
            </a:xfrm>
            <a:custGeom>
              <a:avLst/>
              <a:gdLst/>
              <a:ahLst/>
              <a:cxnLst/>
              <a:rect l="l" t="t" r="r" b="b"/>
              <a:pathLst>
                <a:path w="49982" h="2709333">
                  <a:moveTo>
                    <a:pt x="0" y="0"/>
                  </a:moveTo>
                  <a:lnTo>
                    <a:pt x="49982" y="0"/>
                  </a:lnTo>
                  <a:lnTo>
                    <a:pt x="499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9E8F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998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695325"/>
            <a:ext cx="1120140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6000" dirty="0" err="1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Ο</a:t>
            </a:r>
            <a:r>
              <a:rPr lang="en-US" sz="60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 π</a:t>
            </a:r>
            <a:r>
              <a:rPr lang="en-US" sz="6000" dirty="0" err="1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ολίτης</a:t>
            </a:r>
            <a:r>
              <a:rPr lang="en-US" sz="60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 </a:t>
            </a:r>
            <a:r>
              <a:rPr lang="en-US" sz="6000" dirty="0" err="1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ζητά</a:t>
            </a:r>
            <a:r>
              <a:rPr lang="en-US" sz="60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 π</a:t>
            </a:r>
            <a:r>
              <a:rPr lang="en-US" sz="6000" dirty="0" err="1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ερισσότερ</a:t>
            </a:r>
            <a:r>
              <a:rPr lang="en-US" sz="60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α π</a:t>
            </a:r>
            <a:r>
              <a:rPr lang="en-US" sz="6000" dirty="0" err="1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ράσιν</a:t>
            </a:r>
            <a:r>
              <a:rPr lang="en-US" sz="60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α </a:t>
            </a:r>
            <a:r>
              <a:rPr lang="en-US" sz="6000" dirty="0" err="1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κ</a:t>
            </a:r>
            <a:r>
              <a:rPr lang="en-US" sz="60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α</a:t>
            </a:r>
            <a:r>
              <a:rPr lang="en-US" sz="6000" dirty="0" err="1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ι</a:t>
            </a:r>
            <a:r>
              <a:rPr lang="en-US" sz="60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 </a:t>
            </a:r>
            <a:r>
              <a:rPr lang="en-US" sz="6000" dirty="0" err="1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κ</a:t>
            </a:r>
            <a:r>
              <a:rPr lang="en-US" sz="60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α</a:t>
            </a:r>
            <a:r>
              <a:rPr lang="en-US" sz="6000" dirty="0" err="1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λύτερ</a:t>
            </a:r>
            <a:r>
              <a:rPr lang="en-US" sz="60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α </a:t>
            </a:r>
            <a:r>
              <a:rPr lang="en-US" sz="6000" dirty="0" err="1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κτήρι</a:t>
            </a:r>
            <a:r>
              <a:rPr lang="en-US" sz="60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rPr>
              <a:t>α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5143500"/>
            <a:ext cx="6886575" cy="2307889"/>
            <a:chOff x="0" y="0"/>
            <a:chExt cx="9182100" cy="3077186"/>
          </a:xfrm>
        </p:grpSpPr>
        <p:sp>
          <p:nvSpPr>
            <p:cNvPr id="4" name="TextBox 4"/>
            <p:cNvSpPr txBox="1"/>
            <p:nvPr/>
          </p:nvSpPr>
          <p:spPr>
            <a:xfrm>
              <a:off x="0" y="1157837"/>
              <a:ext cx="9182100" cy="1919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</a:pPr>
              <a:r>
                <a:rPr lang="en-US" sz="2099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Το 65% των πολιτών </a:t>
              </a:r>
              <a:r>
                <a:rPr lang="en-US" sz="2099" b="1">
                  <a:solidFill>
                    <a:srgbClr val="F5F5F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επιθυμεί πράσινα</a:t>
              </a:r>
              <a:r>
                <a:rPr lang="en-US" sz="2099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και σκιασμένα δημόσια μέρη. Αυτή η προτίμηση υποδεικνύει την αναγκαιότητα σχεδιασμού χώρων που να ενσωματώνουν φυσικά στοιχεία, προάγοντας την ποιότητα ζωής.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91821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l-GR" sz="2600" b="1" dirty="0">
                  <a:solidFill>
                    <a:srgbClr val="F5F5F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Πράσινες υποδομές</a:t>
              </a:r>
              <a:endParaRPr lang="en-US" sz="2600" b="1" dirty="0">
                <a:solidFill>
                  <a:srgbClr val="F5F5F0"/>
                </a:solidFill>
                <a:latin typeface="Fira Sans Bold"/>
                <a:ea typeface="Fira Sans Bold"/>
                <a:cs typeface="Fira Sans Bold"/>
                <a:sym typeface="Fira Sans Bol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296400" y="5143500"/>
            <a:ext cx="6886575" cy="2307889"/>
            <a:chOff x="0" y="0"/>
            <a:chExt cx="9182100" cy="3077186"/>
          </a:xfrm>
        </p:grpSpPr>
        <p:sp>
          <p:nvSpPr>
            <p:cNvPr id="7" name="TextBox 7"/>
            <p:cNvSpPr txBox="1"/>
            <p:nvPr/>
          </p:nvSpPr>
          <p:spPr>
            <a:xfrm>
              <a:off x="0" y="1157837"/>
              <a:ext cx="9182100" cy="1919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39"/>
                </a:lnSpc>
              </a:pPr>
              <a:r>
                <a:rPr lang="en-US" sz="2099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Το 18% ζητά καλύτερη ποιότητα κτηρίων, επικεντρωνόμενο στις μονώσεις και τα ψυχρά υλικά. Αυτή η ανάγκη υπογραμμίζει </a:t>
              </a:r>
              <a:r>
                <a:rPr lang="en-US" sz="2099" b="1">
                  <a:solidFill>
                    <a:srgbClr val="F5F5F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την επιτακτική ανάγκη</a:t>
              </a:r>
              <a:r>
                <a:rPr lang="en-US" sz="2099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για ενεργειακή αναβάθμιση των υφιστάμενων υποδομών.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91821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l-GR" sz="2600" b="1" dirty="0">
                  <a:solidFill>
                    <a:srgbClr val="F5F5F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Αναβάθμιση κτιρίων</a:t>
              </a:r>
              <a:endParaRPr lang="en-US" sz="2600" b="1" dirty="0">
                <a:solidFill>
                  <a:srgbClr val="F5F5F0"/>
                </a:solidFill>
                <a:latin typeface="Fira Sans Bold"/>
                <a:ea typeface="Fira Sans Bold"/>
                <a:cs typeface="Fira Sans Bold"/>
                <a:sym typeface="Fira Sans 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9068162" y="1029062"/>
            <a:ext cx="189775" cy="18326100"/>
            <a:chOff x="0" y="0"/>
            <a:chExt cx="49982" cy="48266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982" cy="4826627"/>
            </a:xfrm>
            <a:custGeom>
              <a:avLst/>
              <a:gdLst/>
              <a:ahLst/>
              <a:cxnLst/>
              <a:rect l="l" t="t" r="r" b="b"/>
              <a:pathLst>
                <a:path w="49982" h="4826627">
                  <a:moveTo>
                    <a:pt x="0" y="0"/>
                  </a:moveTo>
                  <a:lnTo>
                    <a:pt x="49982" y="0"/>
                  </a:lnTo>
                  <a:lnTo>
                    <a:pt x="49982" y="4826627"/>
                  </a:lnTo>
                  <a:lnTo>
                    <a:pt x="0" y="4826627"/>
                  </a:lnTo>
                  <a:close/>
                </a:path>
              </a:pathLst>
            </a:custGeom>
            <a:solidFill>
              <a:srgbClr val="F5F5F0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9982" cy="4874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E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72950" y="0"/>
            <a:ext cx="6115050" cy="10287000"/>
          </a:xfrm>
          <a:prstGeom prst="rect">
            <a:avLst/>
          </a:prstGeom>
          <a:solidFill>
            <a:srgbClr val="F5F5F0"/>
          </a:solid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10734675" y="666750"/>
            <a:ext cx="6886575" cy="8953500"/>
            <a:chOff x="0" y="0"/>
            <a:chExt cx="1799687" cy="23398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99687" cy="2339842"/>
            </a:xfrm>
            <a:custGeom>
              <a:avLst/>
              <a:gdLst/>
              <a:ahLst/>
              <a:cxnLst/>
              <a:rect l="l" t="t" r="r" b="b"/>
              <a:pathLst>
                <a:path w="1799687" h="2339842">
                  <a:moveTo>
                    <a:pt x="0" y="0"/>
                  </a:moveTo>
                  <a:lnTo>
                    <a:pt x="1799687" y="0"/>
                  </a:lnTo>
                  <a:lnTo>
                    <a:pt x="1799687" y="2339842"/>
                  </a:lnTo>
                  <a:lnTo>
                    <a:pt x="0" y="2339842"/>
                  </a:lnTo>
                  <a:close/>
                </a:path>
              </a:pathLst>
            </a:custGeom>
            <a:blipFill>
              <a:blip r:embed="rId2"/>
              <a:stretch>
                <a:fillRect t="-189" b="-189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88181"/>
            <a:ext cx="8324850" cy="6360319"/>
            <a:chOff x="0" y="28575"/>
            <a:chExt cx="11099800" cy="8480425"/>
          </a:xfrm>
        </p:grpSpPr>
        <p:sp>
          <p:nvSpPr>
            <p:cNvPr id="6" name="TextBox 6"/>
            <p:cNvSpPr txBox="1"/>
            <p:nvPr/>
          </p:nvSpPr>
          <p:spPr>
            <a:xfrm>
              <a:off x="0" y="6453082"/>
              <a:ext cx="9182100" cy="2055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Το 63% των πολιτών διαμένει σε κτήρια προτού το 1990, με ανάγκη για </a:t>
              </a:r>
              <a:r>
                <a:rPr lang="en-US" sz="2199" b="1">
                  <a:solidFill>
                    <a:srgbClr val="F5F5F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θερμική αναβάθμιση</a:t>
              </a:r>
              <a:r>
                <a:rPr lang="en-US" sz="2199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και βελτίωση ενεργειακής απόδοσης για την άμβλυνση της θερμικής καταπόνησης.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18050"/>
              <a:ext cx="91821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l-GR" sz="2600" b="1" dirty="0">
                  <a:solidFill>
                    <a:srgbClr val="F5F5F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Ευρύτερη ανάγκη αναβάθμισης</a:t>
              </a:r>
              <a:endParaRPr lang="en-US" sz="2600" b="1" dirty="0">
                <a:solidFill>
                  <a:srgbClr val="F5F5F0"/>
                </a:solidFill>
                <a:latin typeface="Fira Sans Bold"/>
                <a:ea typeface="Fira Sans Bold"/>
                <a:cs typeface="Fira Sans Bold"/>
                <a:sym typeface="Fira Sans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11099800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sz="4800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Π</a:t>
              </a:r>
              <a:r>
                <a:rPr lang="en-US" sz="4800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  <a:r>
                <a:rPr lang="en-US" sz="4800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λ</a:t>
              </a:r>
              <a:r>
                <a:rPr lang="en-US" sz="4800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  <a:r>
                <a:rPr lang="en-US" sz="4800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ιά</a:t>
              </a:r>
              <a:r>
                <a:rPr lang="en-US" sz="4800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 </a:t>
              </a:r>
              <a:r>
                <a:rPr lang="en-US" sz="4800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Κτηρι</a:t>
              </a:r>
              <a:r>
                <a:rPr lang="en-US" sz="4800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  <a:r>
                <a:rPr lang="en-US" sz="4800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κά</a:t>
              </a:r>
              <a:r>
                <a:rPr lang="en-US" sz="4800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 </a:t>
              </a:r>
              <a:r>
                <a:rPr lang="en-US" sz="4800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  <a:r>
                <a:rPr lang="en-US" sz="4800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π</a:t>
              </a:r>
              <a:r>
                <a:rPr lang="en-US" sz="4800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οθέμ</a:t>
              </a:r>
              <a:r>
                <a:rPr lang="en-US" sz="4800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  <a:r>
                <a:rPr lang="en-US" sz="4800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τ</a:t>
              </a:r>
              <a:r>
                <a:rPr lang="en-US" sz="4800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0" y="0"/>
            <a:ext cx="189775" cy="10287000"/>
            <a:chOff x="0" y="0"/>
            <a:chExt cx="49982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982" cy="2709333"/>
            </a:xfrm>
            <a:custGeom>
              <a:avLst/>
              <a:gdLst/>
              <a:ahLst/>
              <a:cxnLst/>
              <a:rect l="l" t="t" r="r" b="b"/>
              <a:pathLst>
                <a:path w="49982" h="2709333">
                  <a:moveTo>
                    <a:pt x="0" y="0"/>
                  </a:moveTo>
                  <a:lnTo>
                    <a:pt x="49982" y="0"/>
                  </a:lnTo>
                  <a:lnTo>
                    <a:pt x="499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5F5F0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998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88181"/>
            <a:ext cx="8324850" cy="5129689"/>
            <a:chOff x="0" y="28575"/>
            <a:chExt cx="11099800" cy="6839584"/>
          </a:xfrm>
        </p:grpSpPr>
        <p:sp>
          <p:nvSpPr>
            <p:cNvPr id="3" name="TextBox 3"/>
            <p:cNvSpPr txBox="1"/>
            <p:nvPr/>
          </p:nvSpPr>
          <p:spPr>
            <a:xfrm>
              <a:off x="0" y="28575"/>
              <a:ext cx="11099800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sz="4800" u="none" strike="noStrike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Αν</a:t>
              </a:r>
              <a:r>
                <a:rPr lang="en-US" sz="4800" u="none" strike="noStrike" dirty="0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  <a:r>
                <a:rPr lang="en-US" sz="4800" u="none" strike="noStrike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μενόμενη</a:t>
              </a:r>
              <a:r>
                <a:rPr lang="en-US" sz="4800" u="none" strike="noStrike" dirty="0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 α</a:t>
              </a:r>
              <a:r>
                <a:rPr lang="en-US" sz="4800" u="none" strike="noStrike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ύξηση</a:t>
              </a:r>
              <a:r>
                <a:rPr lang="en-US" sz="4800" u="none" strike="noStrike" dirty="0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 </a:t>
              </a:r>
              <a:r>
                <a:rPr lang="en-US" sz="4800" u="none" strike="noStrike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θερμότητ</a:t>
              </a:r>
              <a:r>
                <a:rPr lang="en-US" sz="4800" u="none" strike="noStrike" dirty="0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  <a:r>
                <a:rPr lang="en-US" sz="4800" u="none" strike="noStrike" dirty="0" err="1">
                  <a:solidFill>
                    <a:srgbClr val="1B6B77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ς</a:t>
              </a:r>
              <a:endParaRPr lang="en-US" sz="4800" u="none" strike="noStrike" dirty="0">
                <a:solidFill>
                  <a:srgbClr val="1B6B77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571875"/>
              <a:ext cx="11099800" cy="530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2E9E8F"/>
                  </a:solidFill>
                  <a:latin typeface="Fira Sans"/>
                  <a:ea typeface="Fira Sans"/>
                  <a:cs typeface="Fira Sans"/>
                  <a:sym typeface="Fira Sans"/>
                </a:rPr>
                <a:t>Προβλέψεις για τα επόμενα χρόνια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689475"/>
              <a:ext cx="9182100" cy="2178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>
                  <a:solidFill>
                    <a:srgbClr val="1C2B2D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88% των πολιτών ανησυχούν</a:t>
              </a:r>
            </a:p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>
                  <a:solidFill>
                    <a:srgbClr val="1C2B2D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Αυξάνονται οι θερμές ημέρες</a:t>
              </a:r>
            </a:p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>
                  <a:solidFill>
                    <a:srgbClr val="1C2B2D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Ανάγκη για άμεσες παρεμβάσεις</a:t>
              </a:r>
            </a:p>
            <a:p>
              <a:pPr marL="453392" lvl="1" indent="-226696" algn="l">
                <a:lnSpc>
                  <a:spcPts val="3360"/>
                </a:lnSpc>
                <a:buFont typeface="Arial"/>
                <a:buChar char="•"/>
              </a:pPr>
              <a:r>
                <a:rPr lang="en-US" sz="2100">
                  <a:solidFill>
                    <a:srgbClr val="1C2B2D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Κλιματική αλλαγή επιτάχυνε το φαινόμενο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2172950" y="0"/>
            <a:ext cx="6115050" cy="10287000"/>
          </a:xfrm>
          <a:prstGeom prst="rect">
            <a:avLst/>
          </a:prstGeom>
          <a:solidFill>
            <a:srgbClr val="1B6B77"/>
          </a:solidFill>
        </p:spPr>
        <p:txBody>
          <a:bodyPr/>
          <a:lstStyle/>
          <a:p>
            <a:endParaRPr lang="el-GR"/>
          </a:p>
        </p:txBody>
      </p:sp>
      <p:grpSp>
        <p:nvGrpSpPr>
          <p:cNvPr id="7" name="Group 7"/>
          <p:cNvGrpSpPr/>
          <p:nvPr/>
        </p:nvGrpSpPr>
        <p:grpSpPr>
          <a:xfrm>
            <a:off x="10734675" y="666750"/>
            <a:ext cx="6886575" cy="8966200"/>
            <a:chOff x="0" y="0"/>
            <a:chExt cx="1546294" cy="2013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46294" cy="2013248"/>
            </a:xfrm>
            <a:custGeom>
              <a:avLst/>
              <a:gdLst/>
              <a:ahLst/>
              <a:cxnLst/>
              <a:rect l="l" t="t" r="r" b="b"/>
              <a:pathLst>
                <a:path w="1546294" h="2013248">
                  <a:moveTo>
                    <a:pt x="0" y="0"/>
                  </a:moveTo>
                  <a:lnTo>
                    <a:pt x="1546294" y="0"/>
                  </a:lnTo>
                  <a:lnTo>
                    <a:pt x="1546294" y="2013248"/>
                  </a:lnTo>
                  <a:lnTo>
                    <a:pt x="0" y="2013248"/>
                  </a:lnTo>
                  <a:close/>
                </a:path>
              </a:pathLst>
            </a:custGeom>
            <a:blipFill>
              <a:blip r:embed="rId2"/>
              <a:stretch>
                <a:fillRect t="-118" b="-118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0" y="0"/>
            <a:ext cx="189775" cy="10287000"/>
            <a:chOff x="0" y="0"/>
            <a:chExt cx="49982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982" cy="2709333"/>
            </a:xfrm>
            <a:custGeom>
              <a:avLst/>
              <a:gdLst/>
              <a:ahLst/>
              <a:cxnLst/>
              <a:rect l="l" t="t" r="r" b="b"/>
              <a:pathLst>
                <a:path w="49982" h="2709333">
                  <a:moveTo>
                    <a:pt x="0" y="0"/>
                  </a:moveTo>
                  <a:lnTo>
                    <a:pt x="49982" y="0"/>
                  </a:lnTo>
                  <a:lnTo>
                    <a:pt x="499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B6B77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998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72950" y="0"/>
            <a:ext cx="6115050" cy="10287000"/>
          </a:xfrm>
          <a:prstGeom prst="rect">
            <a:avLst/>
          </a:prstGeom>
          <a:solidFill>
            <a:srgbClr val="2E9E8F"/>
          </a:solid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10734675" y="666750"/>
            <a:ext cx="6886575" cy="8953500"/>
            <a:chOff x="0" y="0"/>
            <a:chExt cx="1799687" cy="23398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99687" cy="2339842"/>
            </a:xfrm>
            <a:custGeom>
              <a:avLst/>
              <a:gdLst/>
              <a:ahLst/>
              <a:cxnLst/>
              <a:rect l="l" t="t" r="r" b="b"/>
              <a:pathLst>
                <a:path w="1799687" h="2339842">
                  <a:moveTo>
                    <a:pt x="0" y="0"/>
                  </a:moveTo>
                  <a:lnTo>
                    <a:pt x="1799687" y="0"/>
                  </a:lnTo>
                  <a:lnTo>
                    <a:pt x="1799687" y="2339842"/>
                  </a:lnTo>
                  <a:lnTo>
                    <a:pt x="0" y="2339842"/>
                  </a:lnTo>
                  <a:close/>
                </a:path>
              </a:pathLst>
            </a:custGeom>
            <a:blipFill>
              <a:blip r:embed="rId2"/>
              <a:stretch>
                <a:fillRect t="-189" b="-189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6750" y="688181"/>
            <a:ext cx="8324850" cy="6360319"/>
            <a:chOff x="0" y="28575"/>
            <a:chExt cx="11099800" cy="8480425"/>
          </a:xfrm>
        </p:grpSpPr>
        <p:sp>
          <p:nvSpPr>
            <p:cNvPr id="6" name="TextBox 6"/>
            <p:cNvSpPr txBox="1"/>
            <p:nvPr/>
          </p:nvSpPr>
          <p:spPr>
            <a:xfrm>
              <a:off x="0" y="6453082"/>
              <a:ext cx="9182100" cy="2055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Το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59%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των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χ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μηλοεισοδημ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τιών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π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εριορίζει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τη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χρήση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κλιμ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τισμού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λόγω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κόστους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,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σε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σύγκριση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με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το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33%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των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υψηλοεισοδημ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τιών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.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πα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ιτείτ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ι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κοινωνικά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δίκ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ιος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σχεδι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α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σμός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υ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π</a:t>
              </a:r>
              <a:r>
                <a:rPr lang="en-US" sz="2199" dirty="0" err="1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οδομών</a:t>
              </a:r>
              <a:r>
                <a:rPr lang="en-US" sz="2199" dirty="0">
                  <a:solidFill>
                    <a:srgbClr val="F5F5F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18050"/>
              <a:ext cx="9182100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</a:pPr>
              <a:r>
                <a:rPr lang="el-GR" sz="2600" b="1" dirty="0">
                  <a:solidFill>
                    <a:srgbClr val="F5F5F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Ο </a:t>
              </a:r>
              <a:r>
                <a:rPr lang="el-GR" sz="2600" b="1" dirty="0" err="1">
                  <a:solidFill>
                    <a:srgbClr val="F5F5F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κλιματισμ</a:t>
              </a:r>
              <a:r>
                <a:rPr lang="en-US" sz="2600" b="1" dirty="0" err="1">
                  <a:solidFill>
                    <a:srgbClr val="F5F5F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ό</a:t>
              </a:r>
              <a:r>
                <a:rPr lang="el-GR" sz="2600" b="1" dirty="0">
                  <a:solidFill>
                    <a:srgbClr val="F5F5F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ς ως προνόμιο</a:t>
              </a:r>
              <a:endParaRPr lang="en-US" sz="2600" b="1" dirty="0">
                <a:solidFill>
                  <a:srgbClr val="F5F5F0"/>
                </a:solidFill>
                <a:latin typeface="Fira Sans Bold"/>
                <a:ea typeface="Fira Sans Bold"/>
                <a:cs typeface="Fira Sans Bold"/>
                <a:sym typeface="Fira Sans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11099800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sz="4800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Ανισότητ</a:t>
              </a:r>
              <a:r>
                <a:rPr lang="en-US" sz="4800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 </a:t>
              </a:r>
              <a:r>
                <a:rPr lang="en-US" sz="4800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Εισοδήμ</a:t>
              </a:r>
              <a:r>
                <a:rPr lang="en-US" sz="4800" dirty="0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α</a:t>
              </a:r>
              <a:r>
                <a:rPr lang="en-US" sz="4800" dirty="0" err="1">
                  <a:solidFill>
                    <a:srgbClr val="F5F5F0"/>
                  </a:solidFill>
                  <a:latin typeface="Fira Sans" panose="020B0503050000020004" pitchFamily="34" charset="0"/>
                  <a:ea typeface="Helios Extended"/>
                  <a:cs typeface="Helios Extended"/>
                  <a:sym typeface="Helios Extended"/>
                </a:rPr>
                <a:t>τος</a:t>
              </a:r>
              <a:endParaRPr lang="en-US" sz="4800" dirty="0">
                <a:solidFill>
                  <a:srgbClr val="F5F5F0"/>
                </a:solidFill>
                <a:latin typeface="Fira Sans" panose="020B0503050000020004" pitchFamily="34" charset="0"/>
                <a:ea typeface="Helios Extended"/>
                <a:cs typeface="Helios Extended"/>
                <a:sym typeface="Helios Extende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0" y="0"/>
            <a:ext cx="189775" cy="10287000"/>
            <a:chOff x="0" y="0"/>
            <a:chExt cx="49982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982" cy="2709333"/>
            </a:xfrm>
            <a:custGeom>
              <a:avLst/>
              <a:gdLst/>
              <a:ahLst/>
              <a:cxnLst/>
              <a:rect l="l" t="t" r="r" b="b"/>
              <a:pathLst>
                <a:path w="49982" h="2709333">
                  <a:moveTo>
                    <a:pt x="0" y="0"/>
                  </a:moveTo>
                  <a:lnTo>
                    <a:pt x="49982" y="0"/>
                  </a:lnTo>
                  <a:lnTo>
                    <a:pt x="499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9E8F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998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735</Words>
  <Application>Microsoft Macintosh PowerPoint</Application>
  <PresentationFormat>Προσαρμογή</PresentationFormat>
  <Paragraphs>124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3" baseType="lpstr">
      <vt:lpstr>Arial</vt:lpstr>
      <vt:lpstr>Lato</vt:lpstr>
      <vt:lpstr>Calibri</vt:lpstr>
      <vt:lpstr>Fira Sans Light</vt:lpstr>
      <vt:lpstr>Century Gothic</vt:lpstr>
      <vt:lpstr>Fira Sans</vt:lpstr>
      <vt:lpstr>Fira Sans Bold</vt:lpstr>
      <vt:lpstr>Office Theme</vt:lpstr>
      <vt:lpstr>Παρουσίαση του PowerPoint</vt:lpstr>
      <vt:lpstr> η ταυτότητα της έρευνας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Θερμική Καταπόνηση</dc:title>
  <dc:description>Presentation - Θερμική Καταπόνηση</dc:description>
  <cp:lastModifiedBy>Angeliki Mitropoulou</cp:lastModifiedBy>
  <cp:revision>10</cp:revision>
  <dcterms:created xsi:type="dcterms:W3CDTF">2006-08-16T00:00:00Z</dcterms:created>
  <dcterms:modified xsi:type="dcterms:W3CDTF">2026-03-19T15:29:35Z</dcterms:modified>
  <dc:identifier>DAHEPFaBvVQ</dc:identifier>
</cp:coreProperties>
</file>