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sldIdLst>
    <p:sldId id="443" r:id="rId2"/>
    <p:sldId id="300" r:id="rId3"/>
    <p:sldId id="420" r:id="rId4"/>
    <p:sldId id="444" r:id="rId5"/>
    <p:sldId id="284" r:id="rId6"/>
    <p:sldId id="417" r:id="rId7"/>
    <p:sldId id="446" r:id="rId8"/>
    <p:sldId id="445" r:id="rId9"/>
    <p:sldId id="447" r:id="rId10"/>
    <p:sldId id="448" r:id="rId11"/>
    <p:sldId id="449" r:id="rId12"/>
    <p:sldId id="450" r:id="rId13"/>
    <p:sldId id="451" r:id="rId14"/>
    <p:sldId id="452" r:id="rId15"/>
    <p:sldId id="453" r:id="rId16"/>
    <p:sldId id="523" r:id="rId17"/>
    <p:sldId id="454" r:id="rId18"/>
    <p:sldId id="455" r:id="rId19"/>
    <p:sldId id="456" r:id="rId20"/>
    <p:sldId id="457" r:id="rId21"/>
    <p:sldId id="458" r:id="rId22"/>
    <p:sldId id="459" r:id="rId23"/>
    <p:sldId id="504" r:id="rId24"/>
    <p:sldId id="461" r:id="rId25"/>
    <p:sldId id="462" r:id="rId26"/>
    <p:sldId id="418"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524" r:id="rId41"/>
    <p:sldId id="269" r:id="rId42"/>
    <p:sldId id="476" r:id="rId43"/>
    <p:sldId id="479" r:id="rId44"/>
    <p:sldId id="481" r:id="rId45"/>
    <p:sldId id="482" r:id="rId46"/>
    <p:sldId id="507" r:id="rId47"/>
    <p:sldId id="508" r:id="rId48"/>
    <p:sldId id="480" r:id="rId49"/>
    <p:sldId id="478" r:id="rId50"/>
    <p:sldId id="485" r:id="rId51"/>
    <p:sldId id="486" r:id="rId52"/>
    <p:sldId id="506" r:id="rId53"/>
    <p:sldId id="493" r:id="rId54"/>
    <p:sldId id="497" r:id="rId55"/>
    <p:sldId id="509" r:id="rId56"/>
    <p:sldId id="510" r:id="rId57"/>
    <p:sldId id="500" r:id="rId58"/>
    <p:sldId id="501" r:id="rId59"/>
    <p:sldId id="511" r:id="rId60"/>
    <p:sldId id="512" r:id="rId61"/>
    <p:sldId id="494" r:id="rId62"/>
    <p:sldId id="496" r:id="rId63"/>
    <p:sldId id="521" r:id="rId64"/>
    <p:sldId id="520" r:id="rId65"/>
    <p:sldId id="513" r:id="rId66"/>
    <p:sldId id="514" r:id="rId67"/>
    <p:sldId id="515" r:id="rId68"/>
    <p:sldId id="516" r:id="rId69"/>
    <p:sldId id="517" r:id="rId70"/>
    <p:sldId id="518" r:id="rId71"/>
    <p:sldId id="519" r:id="rId72"/>
    <p:sldId id="522" r:id="rId73"/>
    <p:sldId id="487" r:id="rId74"/>
    <p:sldId id="488" r:id="rId75"/>
    <p:sldId id="299" r:id="rId76"/>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7MAsqbLXMY4m9oa6yCBqax44X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0DD460-AD5A-85BA-2810-E85E048F076C}" name="DTK-Guest" initials="DG" userId="DTK-Gue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3E7"/>
    <a:srgbClr val="3F3F3F"/>
    <a:srgbClr val="F2F2F2"/>
    <a:srgbClr val="FFFFFF"/>
    <a:srgbClr val="9999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90" autoAdjust="0"/>
  </p:normalViewPr>
  <p:slideViewPr>
    <p:cSldViewPr snapToGrid="0" showGuides="1">
      <p:cViewPr varScale="1">
        <p:scale>
          <a:sx n="78" d="100"/>
          <a:sy n="78" d="100"/>
        </p:scale>
        <p:origin x="1152" y="43"/>
      </p:cViewPr>
      <p:guideLst>
        <p:guide orient="horz" pos="2160"/>
        <p:guide pos="3840"/>
      </p:guideLst>
    </p:cSldViewPr>
  </p:slideViewPr>
  <p:outlineViewPr>
    <p:cViewPr>
      <p:scale>
        <a:sx n="33" d="100"/>
        <a:sy n="33" d="100"/>
      </p:scale>
      <p:origin x="0" y="-408"/>
    </p:cViewPr>
  </p:outlineViewPr>
  <p:notesTextViewPr>
    <p:cViewPr>
      <p:scale>
        <a:sx n="1" d="1"/>
        <a:sy n="1" d="1"/>
      </p:scale>
      <p:origin x="0" y="0"/>
    </p:cViewPr>
  </p:notesTextViewPr>
  <p:notesViewPr>
    <p:cSldViewPr snapToGrid="0">
      <p:cViewPr varScale="1">
        <p:scale>
          <a:sx n="75" d="100"/>
          <a:sy n="75" d="100"/>
        </p:scale>
        <p:origin x="402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l-GR"/>
          </a:p>
        </p:txBody>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5E43CB4A-690D-8705-B453-BDBC2430603C}"/>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C1CC964B-A43B-5C52-E1BD-E6062D41D10D}"/>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DF84F055-90A3-4814-2974-78D93AF57DBE}"/>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27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5D85C725-AB1E-64CE-FB64-51BECD985F7B}"/>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F6FE4388-167B-3178-5751-6E9100BFE442}"/>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58A1456F-F16A-03CA-A241-0D78C5E66E40}"/>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57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2B599F4-31DA-3F24-9336-21C54CA64915}"/>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7A7A86C4-FD34-1914-69D5-E645023C7614}"/>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A234CF8F-F221-4328-4FA7-4063D06941E2}"/>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66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7A98FFF-13FF-C95C-039D-BDC2D08E5E0D}"/>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A7092C41-5B55-94E6-8549-509322E6C43A}"/>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1ABEF94E-5D89-56E1-7BF2-D25EDCFEE2D0}"/>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58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A23A225-86D9-D673-073F-DF3AE6DE736F}"/>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41270CEB-CEEE-731F-A0EA-2B981B63D191}"/>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9D99463A-40B5-317B-3548-F92B65777C5D}"/>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51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C621BF64-6836-CFCB-57A1-752F4B34FBCA}"/>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F08998C6-21D0-DF74-0FB3-3C30F713EBB9}"/>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F03C16F1-AAE4-F8BB-319F-4CA796F66062}"/>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79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77760A6-15BF-40C8-6F0D-75EE075FFAEF}"/>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AF8A9E96-5A9E-7AAE-FC7E-93E368EB345D}"/>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DCC2B5E3-7F29-B64A-FA6A-292D4B8DFA93}"/>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76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5315819C-104E-86FA-F0B7-0BE2BF67D7A6}"/>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0BD5B20E-1224-EE7C-2129-9FE79A3F5620}"/>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F42691DC-47C6-D1A6-CC4A-57B047E25572}"/>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11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D6F7AF68-252D-AC54-55EE-221C745F5BF4}"/>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B49AD2A2-65B2-16D9-A183-767BF12015E5}"/>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8E7344CA-3C6C-2911-13BD-3861B479A25C}"/>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924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D6F7AF68-252D-AC54-55EE-221C745F5BF4}"/>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B49AD2A2-65B2-16D9-A183-767BF12015E5}"/>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8E7344CA-3C6C-2911-13BD-3861B479A25C}"/>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35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832F329D-D0B8-2694-A34D-AFCA74D23E4A}"/>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83B9956B-FEBB-DB0A-F624-CE377D3163BB}"/>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561CAB5C-5A3E-EED6-D355-9FE85A091311}"/>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88573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212193C5-BE9A-7675-6BFA-F37C11E3E670}"/>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4507A008-2C70-F096-AD28-7E4280BC4B93}"/>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EB680606-A798-18F6-5A3F-F27E4A254491}"/>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94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7879A98-6348-FE4A-E297-1081B277F4A2}"/>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560AF3E6-0A24-A17E-9594-95A48FB07B86}"/>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4AD55C30-C328-D043-083C-7F2B9B4B3D35}"/>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619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CADFFE64-2EF0-6F3D-A44D-F499994F6303}"/>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7031AF66-1563-DBFA-7DD5-CF7B1E15FDEC}"/>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AF21CDE2-9D52-6F3B-D88B-5638634A2E2C}"/>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54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AB49522-6A05-23EC-D384-4B5510879254}"/>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B52B8699-C9E3-FD8C-2826-2517774CC720}"/>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3836641F-72DF-9A3D-2BB7-93A924F7196A}"/>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152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55A8A66E-BDB8-966C-7B4D-329D7B5A9375}"/>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302ABA12-DB9B-542C-1441-EC6F48F7FEBC}"/>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9E2098FD-20AE-7EE8-0B70-5F6179F51A3B}"/>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9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0334885-0C92-E274-DBEF-4C737E5E8765}"/>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EE1B1627-FDE9-0219-FA02-4B07228646A4}"/>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0C59CB41-605C-48E5-C1ED-40B108CD59A2}"/>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13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4F588268-AEB2-99FB-7462-71DDB853158D}"/>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8CEEA35D-7FFD-E18F-DA6C-D8DAA8C4221E}"/>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EC3EF3E2-B07B-5F8F-9773-C5189E68B9E7}"/>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844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2937F6E8-CC50-E823-DF0B-B3BAE9102E55}"/>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8216BECF-C08B-37F0-3F58-3D75D5D63D91}"/>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288F9A34-2384-3256-63F4-C1CAAC2C147C}"/>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062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096C23DF-666B-3CAA-4DE0-2C8564F84C3D}"/>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0E61A002-BD50-0DD5-B1D6-D09AFEC1A93C}"/>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32FEB2EA-D17D-CE41-E1CA-03D8BD6B262C}"/>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525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5720ACE6-BC18-D21D-7A4B-D3EA4394096E}"/>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F575BA12-98A7-EE1D-F193-CB81E38D2FC5}"/>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3E9D6106-D3C2-AB27-7CA5-A6F124CD6F3B}"/>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34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8" name="Google Shape;948;p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141D2A8-4E0B-ADA2-1C68-8545D1EF93C7}"/>
            </a:ext>
          </a:extLst>
        </p:cNvPr>
        <p:cNvGrpSpPr/>
        <p:nvPr/>
      </p:nvGrpSpPr>
      <p:grpSpPr>
        <a:xfrm>
          <a:off x="0" y="0"/>
          <a:ext cx="0" cy="0"/>
          <a:chOff x="0" y="0"/>
          <a:chExt cx="0" cy="0"/>
        </a:xfrm>
      </p:grpSpPr>
      <p:sp>
        <p:nvSpPr>
          <p:cNvPr id="93" name="Google Shape;93;p1:notes">
            <a:extLst>
              <a:ext uri="{FF2B5EF4-FFF2-40B4-BE49-F238E27FC236}">
                <a16:creationId xmlns:a16="http://schemas.microsoft.com/office/drawing/2014/main" id="{330A295B-CE4F-F299-BAE3-832C8765E151}"/>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1:notes">
            <a:extLst>
              <a:ext uri="{FF2B5EF4-FFF2-40B4-BE49-F238E27FC236}">
                <a16:creationId xmlns:a16="http://schemas.microsoft.com/office/drawing/2014/main" id="{04B483B5-07BD-715C-9227-7EBBB60A32E0}"/>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819183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189472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ACA38CFE-67B5-F632-7989-073EEE86410D}"/>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18C3A3D1-17AC-7BB2-5B22-3E44A1D71F32}"/>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ACD85342-0A41-595B-4FD4-EC4ADB9D6783}"/>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3944727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CDAC0EA-2135-196F-6F26-58BD4F392EFB}"/>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59534003-6989-FE99-FF82-CC228B31BE02}"/>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9841266D-474D-3025-E0F0-A23042051DE5}"/>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53572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34C4AA8-23A2-F1F2-9764-07B8D46338D1}"/>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C948EE01-25E5-36A9-9E0E-86FC9092CC04}"/>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8E5FE937-5B69-CCE3-BF5E-F5121EA827DF}"/>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4272250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C2065E6B-6443-61A3-22C7-39A8EAE53067}"/>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11D37214-4A14-E512-B0F7-4C44E5B912F9}"/>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BB26C705-457D-1D09-3F66-2A17221F8F8F}"/>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363473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240ECCF0-2813-3C60-5B23-2F137132D632}"/>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BC9AE012-A7A8-4BA5-3A06-47F861C5027C}"/>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28CAE876-0BEC-4BAE-87AA-23D29B188541}"/>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435102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09894C2B-E6AF-EC67-45CE-FCF634700D75}"/>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6122C5AB-6710-0F10-145C-EE529617CEFE}"/>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8D28FEBD-92B8-AB58-BA13-4DE480BC33FA}"/>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4135352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EA775130-145D-8D14-1D90-92AA1AA26280}"/>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A7A36891-AB49-0678-A83A-593A55E0DDA6}"/>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04F4CDC5-8FE7-0143-AB0E-34340817C654}"/>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2676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41E28BB3-E337-3931-DDEB-DC7E5DD8F4D8}"/>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4BFC5055-78FA-F398-1DA7-01CFFFB58E99}"/>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FC7402A3-727F-5912-623B-6C8D7F63A35E}"/>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688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5D5F1A57-EAEA-20F5-315C-05C941B7C6DC}"/>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7BF78B31-E3BD-F012-D60A-90FC46028E01}"/>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2586E93B-DBE3-1515-E9D0-070D93777D37}"/>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024547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CC9717C4-BFEB-F77C-473B-70F6E8C33A7C}"/>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A3F76051-DDE8-E72C-E321-CD80EF5DD782}"/>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C21810E8-5650-A918-398F-0D590704766E}"/>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82126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E1DDB7F-3614-322D-7EE1-C7CA66049C21}"/>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1C9E391E-AD1C-BBA9-4C0E-7515C85D01CD}"/>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0366E5E9-AA02-B3EE-1840-08E14D61523F}"/>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940915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141D2A8-4E0B-ADA2-1C68-8545D1EF93C7}"/>
            </a:ext>
          </a:extLst>
        </p:cNvPr>
        <p:cNvGrpSpPr/>
        <p:nvPr/>
      </p:nvGrpSpPr>
      <p:grpSpPr>
        <a:xfrm>
          <a:off x="0" y="0"/>
          <a:ext cx="0" cy="0"/>
          <a:chOff x="0" y="0"/>
          <a:chExt cx="0" cy="0"/>
        </a:xfrm>
      </p:grpSpPr>
      <p:sp>
        <p:nvSpPr>
          <p:cNvPr id="93" name="Google Shape;93;p1:notes">
            <a:extLst>
              <a:ext uri="{FF2B5EF4-FFF2-40B4-BE49-F238E27FC236}">
                <a16:creationId xmlns:a16="http://schemas.microsoft.com/office/drawing/2014/main" id="{330A295B-CE4F-F299-BAE3-832C8765E151}"/>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a:extLst>
              <a:ext uri="{FF2B5EF4-FFF2-40B4-BE49-F238E27FC236}">
                <a16:creationId xmlns:a16="http://schemas.microsoft.com/office/drawing/2014/main" id="{04B483B5-07BD-715C-9227-7EBBB60A32E0}"/>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6071191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030688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277613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35FFB549-2F7D-90D9-CDBD-0E66E43DF658}"/>
            </a:ext>
          </a:extLst>
        </p:cNvPr>
        <p:cNvGrpSpPr/>
        <p:nvPr/>
      </p:nvGrpSpPr>
      <p:grpSpPr>
        <a:xfrm>
          <a:off x="0" y="0"/>
          <a:ext cx="0" cy="0"/>
          <a:chOff x="0" y="0"/>
          <a:chExt cx="0" cy="0"/>
        </a:xfrm>
      </p:grpSpPr>
      <p:sp>
        <p:nvSpPr>
          <p:cNvPr id="93" name="Google Shape;93;p1:notes">
            <a:extLst>
              <a:ext uri="{FF2B5EF4-FFF2-40B4-BE49-F238E27FC236}">
                <a16:creationId xmlns:a16="http://schemas.microsoft.com/office/drawing/2014/main" id="{03A75B88-4A78-026D-0954-15BB8387DB0E}"/>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a:extLst>
              <a:ext uri="{FF2B5EF4-FFF2-40B4-BE49-F238E27FC236}">
                <a16:creationId xmlns:a16="http://schemas.microsoft.com/office/drawing/2014/main" id="{3C28D01A-946E-A1C9-4FA8-974AF574B075}"/>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531016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04004-00B8-3E9B-A7A7-EFD39C5BCB6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4803990-C4A0-FCBD-03F2-29487F9B0ACF}"/>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C914BFBD-45C6-BB58-6BB7-88F321630963}"/>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31454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F0BBB-21F0-ED96-6DAE-713CA2EE0D0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C330D49-7993-452D-7C7E-6801FE7DCFC8}"/>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D478325E-B535-147E-A602-8948FE906FA4}"/>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141247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3B6C-0EF0-D7FB-4DE0-E10B6365963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A906CF5-BA27-1879-F11C-7F473D57921C}"/>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294FF092-566C-8D36-1C7F-AF0D892C1818}"/>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61141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65510EFF-7B2E-9AEA-087D-E89C9400A276}"/>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38307219-999E-3D89-12E5-E957FAEC56D8}"/>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EEED6DE5-FDFF-A4CF-D274-1617DC6AD0CF}"/>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251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98E74-8F1F-9C28-F092-EB7C294EFE3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AAC67D-9348-8123-DC49-5F66353C1F6A}"/>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139A9453-E35D-2220-DFCB-21DAADBD0D9E}"/>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128764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E718-FB8F-91C2-CCCE-64741BC6623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E835363-E498-3663-21B3-BB38795A3546}"/>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502B2771-805B-9D34-AB33-A95D767124C9}"/>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4256017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CD16F-782F-9D03-91A2-D3598AFF312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5BF6DCC-AB25-2EE4-2A06-7E24BFC4BC71}"/>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EEA824F8-5537-9668-0AD5-DB7DB0C3964C}"/>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15901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736E7-0345-79F8-A6B4-86840F0409B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BF77E88-CD50-62F3-C7E7-595581DD33AA}"/>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3FFEF843-01BD-0C04-C98B-27F485F9909A}"/>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524113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4657-A7E3-699A-9CE9-BE28E9EAF1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F9333FE-CAAC-9991-50A6-867D6A8634D5}"/>
              </a:ext>
            </a:extLst>
          </p:cNvPr>
          <p:cNvSpPr>
            <a:spLocks noGrp="1" noRot="1" noChangeAspect="1"/>
          </p:cNvSpPr>
          <p:nvPr>
            <p:ph type="sldImg"/>
          </p:nvPr>
        </p:nvSpPr>
        <p:spPr>
          <a:xfrm>
            <a:off x="92075" y="744538"/>
            <a:ext cx="6615113" cy="3722687"/>
          </a:xfrm>
        </p:spPr>
        <p:txBody>
          <a:bodyPr/>
          <a:lstStyle/>
          <a:p>
            <a:endParaRPr lang="el-GR"/>
          </a:p>
        </p:txBody>
      </p:sp>
      <p:sp>
        <p:nvSpPr>
          <p:cNvPr id="3" name="Θέση σημειώσεων 2">
            <a:extLst>
              <a:ext uri="{FF2B5EF4-FFF2-40B4-BE49-F238E27FC236}">
                <a16:creationId xmlns:a16="http://schemas.microsoft.com/office/drawing/2014/main" id="{DA1FFC37-D0A2-983B-7645-8857C34796B4}"/>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81801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9348051F-47AC-769F-E35C-546AA21C323A}"/>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7DBB6671-A0E1-5AB6-C8FC-0B3199F566D6}"/>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EB2A608D-A3EE-0C59-BBD3-26B7182376AD}"/>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272724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BFCF2805-DB1B-4232-846A-E1350E7210CE}"/>
            </a:ext>
          </a:extLst>
        </p:cNvPr>
        <p:cNvGrpSpPr/>
        <p:nvPr/>
      </p:nvGrpSpPr>
      <p:grpSpPr>
        <a:xfrm>
          <a:off x="0" y="0"/>
          <a:ext cx="0" cy="0"/>
          <a:chOff x="0" y="0"/>
          <a:chExt cx="0" cy="0"/>
        </a:xfrm>
      </p:grpSpPr>
      <p:sp>
        <p:nvSpPr>
          <p:cNvPr id="208" name="Google Shape;208;p11:notes">
            <a:extLst>
              <a:ext uri="{FF2B5EF4-FFF2-40B4-BE49-F238E27FC236}">
                <a16:creationId xmlns:a16="http://schemas.microsoft.com/office/drawing/2014/main" id="{61043B8A-A838-E67D-411B-C7E20EF2C7FA}"/>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a:extLst>
              <a:ext uri="{FF2B5EF4-FFF2-40B4-BE49-F238E27FC236}">
                <a16:creationId xmlns:a16="http://schemas.microsoft.com/office/drawing/2014/main" id="{D2725134-0570-6FD5-E9C5-19421CB7D8DB}"/>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358139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3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3" name="Google Shape;1233;p3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874BA73-BB05-6D2D-A482-374BEF8EB9C8}"/>
            </a:ext>
          </a:extLst>
        </p:cNvPr>
        <p:cNvGrpSpPr/>
        <p:nvPr/>
      </p:nvGrpSpPr>
      <p:grpSpPr>
        <a:xfrm>
          <a:off x="0" y="0"/>
          <a:ext cx="0" cy="0"/>
          <a:chOff x="0" y="0"/>
          <a:chExt cx="0" cy="0"/>
        </a:xfrm>
      </p:grpSpPr>
      <p:sp>
        <p:nvSpPr>
          <p:cNvPr id="93" name="Google Shape;93;p1:notes">
            <a:extLst>
              <a:ext uri="{FF2B5EF4-FFF2-40B4-BE49-F238E27FC236}">
                <a16:creationId xmlns:a16="http://schemas.microsoft.com/office/drawing/2014/main" id="{ECECE55E-8F82-3413-8730-D819AC567366}"/>
              </a:ext>
            </a:extLst>
          </p:cNvPr>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a:extLst>
              <a:ext uri="{FF2B5EF4-FFF2-40B4-BE49-F238E27FC236}">
                <a16:creationId xmlns:a16="http://schemas.microsoft.com/office/drawing/2014/main" id="{935B026D-4BF4-7EEA-BF73-A9229AFEB8CF}"/>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39533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5F1BA18-F464-E092-BC2D-0302D31C8B64}"/>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85288C75-2A52-4446-EEEE-A9FB71075CDD}"/>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2AC0C425-1834-AE74-5054-19C9FDD9C5B2}"/>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2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8AE56E90-F926-162F-CB45-28C6CEB5D7EE}"/>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F5E6026D-6222-B925-6E24-4F3C5EC5D19E}"/>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9ABE2EEE-93CE-D9A8-BE94-38D181824345}"/>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3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3C6989EC-2A81-417A-2987-59B9755793B3}"/>
            </a:ext>
          </a:extLst>
        </p:cNvPr>
        <p:cNvGrpSpPr/>
        <p:nvPr/>
      </p:nvGrpSpPr>
      <p:grpSpPr>
        <a:xfrm>
          <a:off x="0" y="0"/>
          <a:ext cx="0" cy="0"/>
          <a:chOff x="0" y="0"/>
          <a:chExt cx="0" cy="0"/>
        </a:xfrm>
      </p:grpSpPr>
      <p:sp>
        <p:nvSpPr>
          <p:cNvPr id="312" name="Google Shape;312;g3025d2b38e7_0_376:notes">
            <a:extLst>
              <a:ext uri="{FF2B5EF4-FFF2-40B4-BE49-F238E27FC236}">
                <a16:creationId xmlns:a16="http://schemas.microsoft.com/office/drawing/2014/main" id="{358E8802-5E77-3969-9FC2-6A5C433A13B7}"/>
              </a:ext>
            </a:extLst>
          </p:cNvPr>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
        <p:nvSpPr>
          <p:cNvPr id="313" name="Google Shape;313;g3025d2b38e7_0_376:notes">
            <a:extLst>
              <a:ext uri="{FF2B5EF4-FFF2-40B4-BE49-F238E27FC236}">
                <a16:creationId xmlns:a16="http://schemas.microsoft.com/office/drawing/2014/main" id="{B7640986-4B12-4BA1-9BB1-99AD3A42C43A}"/>
              </a:ext>
            </a:extLst>
          </p:cNvPr>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46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1"/>
        <p:cNvGrpSpPr/>
        <p:nvPr/>
      </p:nvGrpSpPr>
      <p:grpSpPr>
        <a:xfrm>
          <a:off x="0" y="0"/>
          <a:ext cx="0" cy="0"/>
          <a:chOff x="0" y="0"/>
          <a:chExt cx="0" cy="0"/>
        </a:xfrm>
      </p:grpSpPr>
      <p:sp>
        <p:nvSpPr>
          <p:cNvPr id="12" name="Google Shape;1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73"/>
        <p:cNvGrpSpPr/>
        <p:nvPr/>
      </p:nvGrpSpPr>
      <p:grpSpPr>
        <a:xfrm>
          <a:off x="0" y="0"/>
          <a:ext cx="0" cy="0"/>
          <a:chOff x="0" y="0"/>
          <a:chExt cx="0" cy="0"/>
        </a:xfrm>
      </p:grpSpPr>
      <p:sp>
        <p:nvSpPr>
          <p:cNvPr id="74" name="Google Shape;74;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0"/>
          <p:cNvSpPr>
            <a:spLocks noGrp="1"/>
          </p:cNvSpPr>
          <p:nvPr>
            <p:ph type="pic" idx="2"/>
          </p:nvPr>
        </p:nvSpPr>
        <p:spPr>
          <a:xfrm>
            <a:off x="5183188" y="987425"/>
            <a:ext cx="6172200" cy="4873625"/>
          </a:xfrm>
          <a:prstGeom prst="rect">
            <a:avLst/>
          </a:prstGeom>
          <a:noFill/>
          <a:ln>
            <a:noFill/>
          </a:ln>
        </p:spPr>
        <p:txBody>
          <a:bodyPr/>
          <a:lstStyle/>
          <a:p>
            <a:endParaRPr lang="el-GR"/>
          </a:p>
        </p:txBody>
      </p:sp>
      <p:sp>
        <p:nvSpPr>
          <p:cNvPr id="76" name="Google Shape;76;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2E0A66F3-20C7-F68C-6D7E-8430786B580D}"/>
              </a:ext>
            </a:extLst>
          </p:cNvPr>
          <p:cNvSpPr/>
          <p:nvPr userDrawn="1"/>
        </p:nvSpPr>
        <p:spPr>
          <a:xfrm>
            <a:off x="0" y="112497"/>
            <a:ext cx="8343900" cy="817407"/>
          </a:xfrm>
          <a:custGeom>
            <a:avLst/>
            <a:gdLst>
              <a:gd name="connsiteX0" fmla="*/ 0 w 6192570"/>
              <a:gd name="connsiteY0" fmla="*/ 0 h 1575303"/>
              <a:gd name="connsiteX1" fmla="*/ 6192570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 name="connsiteX0" fmla="*/ 0 w 6192570"/>
              <a:gd name="connsiteY0" fmla="*/ 0 h 1575303"/>
              <a:gd name="connsiteX1" fmla="*/ 5730843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570" h="1575303">
                <a:moveTo>
                  <a:pt x="0" y="0"/>
                </a:moveTo>
                <a:lnTo>
                  <a:pt x="5730843" y="0"/>
                </a:lnTo>
                <a:lnTo>
                  <a:pt x="6192570" y="1575303"/>
                </a:lnTo>
                <a:lnTo>
                  <a:pt x="0" y="1575303"/>
                </a:lnTo>
                <a:lnTo>
                  <a:pt x="0" y="0"/>
                </a:lnTo>
                <a:close/>
              </a:path>
            </a:pathLst>
          </a:custGeom>
          <a:solidFill>
            <a:srgbClr val="04B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4">
            <a:extLst>
              <a:ext uri="{FF2B5EF4-FFF2-40B4-BE49-F238E27FC236}">
                <a16:creationId xmlns:a16="http://schemas.microsoft.com/office/drawing/2014/main" id="{5B89461D-C4D7-7CFE-35CF-FD196D83D7F8}"/>
              </a:ext>
            </a:extLst>
          </p:cNvPr>
          <p:cNvSpPr/>
          <p:nvPr userDrawn="1"/>
        </p:nvSpPr>
        <p:spPr>
          <a:xfrm rot="10800000">
            <a:off x="3684996" y="995880"/>
            <a:ext cx="5461786" cy="153909"/>
          </a:xfrm>
          <a:custGeom>
            <a:avLst/>
            <a:gdLst>
              <a:gd name="connsiteX0" fmla="*/ 0 w 6192570"/>
              <a:gd name="connsiteY0" fmla="*/ 0 h 1575303"/>
              <a:gd name="connsiteX1" fmla="*/ 6192570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 name="connsiteX0" fmla="*/ 0 w 6192570"/>
              <a:gd name="connsiteY0" fmla="*/ 0 h 1575303"/>
              <a:gd name="connsiteX1" fmla="*/ 5730843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 name="connsiteX0" fmla="*/ 0 w 5855582"/>
              <a:gd name="connsiteY0" fmla="*/ 0 h 1575303"/>
              <a:gd name="connsiteX1" fmla="*/ 5730843 w 5855582"/>
              <a:gd name="connsiteY1" fmla="*/ 0 h 1575303"/>
              <a:gd name="connsiteX2" fmla="*/ 5855582 w 5855582"/>
              <a:gd name="connsiteY2" fmla="*/ 1550923 h 1575303"/>
              <a:gd name="connsiteX3" fmla="*/ 0 w 5855582"/>
              <a:gd name="connsiteY3" fmla="*/ 1575303 h 1575303"/>
              <a:gd name="connsiteX4" fmla="*/ 0 w 5855582"/>
              <a:gd name="connsiteY4" fmla="*/ 0 h 157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5582" h="1575303">
                <a:moveTo>
                  <a:pt x="0" y="0"/>
                </a:moveTo>
                <a:lnTo>
                  <a:pt x="5730843" y="0"/>
                </a:lnTo>
                <a:lnTo>
                  <a:pt x="5855582" y="1550923"/>
                </a:lnTo>
                <a:lnTo>
                  <a:pt x="0" y="1575303"/>
                </a:lnTo>
                <a:lnTo>
                  <a:pt x="0" y="0"/>
                </a:lnTo>
                <a:close/>
              </a:path>
            </a:pathLst>
          </a:custGeom>
          <a:solidFill>
            <a:srgbClr val="444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4">
            <a:extLst>
              <a:ext uri="{FF2B5EF4-FFF2-40B4-BE49-F238E27FC236}">
                <a16:creationId xmlns:a16="http://schemas.microsoft.com/office/drawing/2014/main" id="{CC23AFE6-A20E-D454-FCA9-3BB7515FF9C6}"/>
              </a:ext>
            </a:extLst>
          </p:cNvPr>
          <p:cNvSpPr/>
          <p:nvPr userDrawn="1"/>
        </p:nvSpPr>
        <p:spPr>
          <a:xfrm rot="10800000">
            <a:off x="6415889" y="6367168"/>
            <a:ext cx="5776111" cy="153911"/>
          </a:xfrm>
          <a:custGeom>
            <a:avLst/>
            <a:gdLst>
              <a:gd name="connsiteX0" fmla="*/ 0 w 6192570"/>
              <a:gd name="connsiteY0" fmla="*/ 0 h 1575303"/>
              <a:gd name="connsiteX1" fmla="*/ 6192570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 name="connsiteX0" fmla="*/ 0 w 6192570"/>
              <a:gd name="connsiteY0" fmla="*/ 0 h 1575303"/>
              <a:gd name="connsiteX1" fmla="*/ 5730843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570" h="1575303">
                <a:moveTo>
                  <a:pt x="0" y="0"/>
                </a:moveTo>
                <a:lnTo>
                  <a:pt x="5730843" y="0"/>
                </a:lnTo>
                <a:lnTo>
                  <a:pt x="6192570" y="1575303"/>
                </a:lnTo>
                <a:lnTo>
                  <a:pt x="0" y="1575303"/>
                </a:lnTo>
                <a:lnTo>
                  <a:pt x="0" y="0"/>
                </a:lnTo>
                <a:close/>
              </a:path>
            </a:pathLst>
          </a:custGeom>
          <a:solidFill>
            <a:srgbClr val="04B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4">
            <a:extLst>
              <a:ext uri="{FF2B5EF4-FFF2-40B4-BE49-F238E27FC236}">
                <a16:creationId xmlns:a16="http://schemas.microsoft.com/office/drawing/2014/main" id="{70513FF2-4B76-E78A-215A-679B0DAE2A68}"/>
              </a:ext>
            </a:extLst>
          </p:cNvPr>
          <p:cNvSpPr/>
          <p:nvPr userDrawn="1"/>
        </p:nvSpPr>
        <p:spPr>
          <a:xfrm rot="10800000">
            <a:off x="7481887" y="6591592"/>
            <a:ext cx="4710112" cy="125506"/>
          </a:xfrm>
          <a:custGeom>
            <a:avLst/>
            <a:gdLst>
              <a:gd name="connsiteX0" fmla="*/ 0 w 6192570"/>
              <a:gd name="connsiteY0" fmla="*/ 0 h 1575303"/>
              <a:gd name="connsiteX1" fmla="*/ 6192570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 name="connsiteX0" fmla="*/ 0 w 6192570"/>
              <a:gd name="connsiteY0" fmla="*/ 0 h 1575303"/>
              <a:gd name="connsiteX1" fmla="*/ 5730843 w 6192570"/>
              <a:gd name="connsiteY1" fmla="*/ 0 h 1575303"/>
              <a:gd name="connsiteX2" fmla="*/ 6192570 w 6192570"/>
              <a:gd name="connsiteY2" fmla="*/ 1575303 h 1575303"/>
              <a:gd name="connsiteX3" fmla="*/ 0 w 6192570"/>
              <a:gd name="connsiteY3" fmla="*/ 1575303 h 1575303"/>
              <a:gd name="connsiteX4" fmla="*/ 0 w 6192570"/>
              <a:gd name="connsiteY4" fmla="*/ 0 h 157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570" h="1575303">
                <a:moveTo>
                  <a:pt x="0" y="0"/>
                </a:moveTo>
                <a:lnTo>
                  <a:pt x="5730843" y="0"/>
                </a:lnTo>
                <a:lnTo>
                  <a:pt x="6192570" y="1575303"/>
                </a:lnTo>
                <a:lnTo>
                  <a:pt x="0" y="1575303"/>
                </a:lnTo>
                <a:lnTo>
                  <a:pt x="0" y="0"/>
                </a:lnTo>
                <a:close/>
              </a:path>
            </a:pathLst>
          </a:custGeom>
          <a:solidFill>
            <a:srgbClr val="444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 Placeholder 11">
            <a:extLst>
              <a:ext uri="{FF2B5EF4-FFF2-40B4-BE49-F238E27FC236}">
                <a16:creationId xmlns:a16="http://schemas.microsoft.com/office/drawing/2014/main" id="{359B4275-2C3E-89E5-FB33-300663BD91B4}"/>
              </a:ext>
            </a:extLst>
          </p:cNvPr>
          <p:cNvSpPr>
            <a:spLocks noGrp="1"/>
          </p:cNvSpPr>
          <p:nvPr>
            <p:ph type="body" sz="quarter" idx="10"/>
          </p:nvPr>
        </p:nvSpPr>
        <p:spPr>
          <a:xfrm>
            <a:off x="330200" y="192088"/>
            <a:ext cx="7366000" cy="657225"/>
          </a:xfrm>
        </p:spPr>
        <p:txBody>
          <a:bodyPr anchor="ctr">
            <a:normAutofit/>
          </a:bodyPr>
          <a:lstStyle>
            <a:lvl1pPr marL="0" indent="0">
              <a:lnSpc>
                <a:spcPct val="100000"/>
              </a:lnSpc>
              <a:buNone/>
              <a:defRPr sz="2400" b="1">
                <a:solidFill>
                  <a:schemeClr val="bg1"/>
                </a:solidFill>
                <a:latin typeface="Aptos" panose="020B000402020202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281726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42"/>
          <p:cNvSpPr/>
          <p:nvPr/>
        </p:nvSpPr>
        <p:spPr>
          <a:xfrm>
            <a:off x="0" y="112497"/>
            <a:ext cx="8343900" cy="817407"/>
          </a:xfrm>
          <a:custGeom>
            <a:avLst/>
            <a:gdLst/>
            <a:ahLst/>
            <a:cxnLst/>
            <a:rect l="l" t="t" r="r" b="b"/>
            <a:pathLst>
              <a:path w="6192570" h="1575303" extrusionOk="0">
                <a:moveTo>
                  <a:pt x="0" y="0"/>
                </a:moveTo>
                <a:lnTo>
                  <a:pt x="5730843" y="0"/>
                </a:lnTo>
                <a:lnTo>
                  <a:pt x="6192570" y="1575303"/>
                </a:lnTo>
                <a:lnTo>
                  <a:pt x="0" y="1575303"/>
                </a:lnTo>
                <a:lnTo>
                  <a:pt x="0" y="0"/>
                </a:lnTo>
                <a:close/>
              </a:path>
            </a:pathLst>
          </a:custGeom>
          <a:solidFill>
            <a:srgbClr val="04B3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42"/>
          <p:cNvSpPr/>
          <p:nvPr/>
        </p:nvSpPr>
        <p:spPr>
          <a:xfrm rot="10800000">
            <a:off x="3684996" y="995880"/>
            <a:ext cx="5461786" cy="153909"/>
          </a:xfrm>
          <a:custGeom>
            <a:avLst/>
            <a:gdLst/>
            <a:ahLst/>
            <a:cxnLst/>
            <a:rect l="l" t="t" r="r" b="b"/>
            <a:pathLst>
              <a:path w="5855582" h="1575303" extrusionOk="0">
                <a:moveTo>
                  <a:pt x="0" y="0"/>
                </a:moveTo>
                <a:lnTo>
                  <a:pt x="5730843" y="0"/>
                </a:lnTo>
                <a:lnTo>
                  <a:pt x="5855582" y="1550923"/>
                </a:lnTo>
                <a:lnTo>
                  <a:pt x="0" y="1575303"/>
                </a:lnTo>
                <a:lnTo>
                  <a:pt x="0" y="0"/>
                </a:lnTo>
                <a:close/>
              </a:path>
            </a:pathLst>
          </a:custGeom>
          <a:solidFill>
            <a:srgbClr val="444F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42"/>
          <p:cNvSpPr/>
          <p:nvPr/>
        </p:nvSpPr>
        <p:spPr>
          <a:xfrm rot="10800000">
            <a:off x="6415889" y="6367168"/>
            <a:ext cx="5776111" cy="153911"/>
          </a:xfrm>
          <a:custGeom>
            <a:avLst/>
            <a:gdLst/>
            <a:ahLst/>
            <a:cxnLst/>
            <a:rect l="l" t="t" r="r" b="b"/>
            <a:pathLst>
              <a:path w="6192570" h="1575303" extrusionOk="0">
                <a:moveTo>
                  <a:pt x="0" y="0"/>
                </a:moveTo>
                <a:lnTo>
                  <a:pt x="5730843" y="0"/>
                </a:lnTo>
                <a:lnTo>
                  <a:pt x="6192570" y="1575303"/>
                </a:lnTo>
                <a:lnTo>
                  <a:pt x="0" y="1575303"/>
                </a:lnTo>
                <a:lnTo>
                  <a:pt x="0" y="0"/>
                </a:lnTo>
                <a:close/>
              </a:path>
            </a:pathLst>
          </a:custGeom>
          <a:solidFill>
            <a:srgbClr val="04B3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42"/>
          <p:cNvSpPr/>
          <p:nvPr/>
        </p:nvSpPr>
        <p:spPr>
          <a:xfrm rot="10800000">
            <a:off x="7481887" y="6591592"/>
            <a:ext cx="4710112" cy="125506"/>
          </a:xfrm>
          <a:custGeom>
            <a:avLst/>
            <a:gdLst/>
            <a:ahLst/>
            <a:cxnLst/>
            <a:rect l="l" t="t" r="r" b="b"/>
            <a:pathLst>
              <a:path w="6192570" h="1575303" extrusionOk="0">
                <a:moveTo>
                  <a:pt x="0" y="0"/>
                </a:moveTo>
                <a:lnTo>
                  <a:pt x="5730843" y="0"/>
                </a:lnTo>
                <a:lnTo>
                  <a:pt x="6192570" y="1575303"/>
                </a:lnTo>
                <a:lnTo>
                  <a:pt x="0" y="1575303"/>
                </a:lnTo>
                <a:lnTo>
                  <a:pt x="0" y="0"/>
                </a:lnTo>
                <a:close/>
              </a:path>
            </a:pathLst>
          </a:custGeom>
          <a:solidFill>
            <a:srgbClr val="444F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42"/>
          <p:cNvSpPr txBox="1">
            <a:spLocks noGrp="1"/>
          </p:cNvSpPr>
          <p:nvPr>
            <p:ph type="body" idx="1"/>
          </p:nvPr>
        </p:nvSpPr>
        <p:spPr>
          <a:xfrm>
            <a:off x="330200" y="192088"/>
            <a:ext cx="7366000" cy="65722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lt1"/>
              </a:buClr>
              <a:buSzPts val="2400"/>
              <a:buNone/>
              <a:defRPr sz="2400" b="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sp>
        <p:nvSpPr>
          <p:cNvPr id="29" name="Google Shape;29;p43"/>
          <p:cNvSpPr/>
          <p:nvPr/>
        </p:nvSpPr>
        <p:spPr>
          <a:xfrm>
            <a:off x="0" y="112497"/>
            <a:ext cx="8343900" cy="817407"/>
          </a:xfrm>
          <a:custGeom>
            <a:avLst/>
            <a:gdLst/>
            <a:ahLst/>
            <a:cxnLst/>
            <a:rect l="l" t="t" r="r" b="b"/>
            <a:pathLst>
              <a:path w="6192570" h="1575303" extrusionOk="0">
                <a:moveTo>
                  <a:pt x="0" y="0"/>
                </a:moveTo>
                <a:lnTo>
                  <a:pt x="5730843" y="0"/>
                </a:lnTo>
                <a:lnTo>
                  <a:pt x="6192570" y="1575303"/>
                </a:lnTo>
                <a:lnTo>
                  <a:pt x="0" y="1575303"/>
                </a:lnTo>
                <a:lnTo>
                  <a:pt x="0" y="0"/>
                </a:lnTo>
                <a:close/>
              </a:path>
            </a:pathLst>
          </a:custGeom>
          <a:solidFill>
            <a:srgbClr val="04B3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3"/>
          <p:cNvSpPr/>
          <p:nvPr/>
        </p:nvSpPr>
        <p:spPr>
          <a:xfrm rot="10800000">
            <a:off x="3684996" y="995880"/>
            <a:ext cx="5461786" cy="153909"/>
          </a:xfrm>
          <a:custGeom>
            <a:avLst/>
            <a:gdLst/>
            <a:ahLst/>
            <a:cxnLst/>
            <a:rect l="l" t="t" r="r" b="b"/>
            <a:pathLst>
              <a:path w="5855582" h="1575303" extrusionOk="0">
                <a:moveTo>
                  <a:pt x="0" y="0"/>
                </a:moveTo>
                <a:lnTo>
                  <a:pt x="5730843" y="0"/>
                </a:lnTo>
                <a:lnTo>
                  <a:pt x="5855582" y="1550923"/>
                </a:lnTo>
                <a:lnTo>
                  <a:pt x="0" y="1575303"/>
                </a:lnTo>
                <a:lnTo>
                  <a:pt x="0" y="0"/>
                </a:lnTo>
                <a:close/>
              </a:path>
            </a:pathLst>
          </a:custGeom>
          <a:solidFill>
            <a:srgbClr val="444F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43"/>
          <p:cNvSpPr txBox="1">
            <a:spLocks noGrp="1"/>
          </p:cNvSpPr>
          <p:nvPr>
            <p:ph type="body" idx="1"/>
          </p:nvPr>
        </p:nvSpPr>
        <p:spPr>
          <a:xfrm>
            <a:off x="330200" y="192088"/>
            <a:ext cx="7366000" cy="65722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lt1"/>
              </a:buClr>
              <a:buSzPts val="2400"/>
              <a:buNone/>
              <a:defRPr sz="2400" b="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33"/>
        <p:cNvGrpSpPr/>
        <p:nvPr/>
      </p:nvGrpSpPr>
      <p:grpSpPr>
        <a:xfrm>
          <a:off x="0" y="0"/>
          <a:ext cx="0" cy="0"/>
          <a:chOff x="0" y="0"/>
          <a:chExt cx="0" cy="0"/>
        </a:xfrm>
      </p:grpSpPr>
      <p:sp>
        <p:nvSpPr>
          <p:cNvPr id="34" name="Google Shape;34;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52"/>
        <p:cNvGrpSpPr/>
        <p:nvPr/>
      </p:nvGrpSpPr>
      <p:grpSpPr>
        <a:xfrm>
          <a:off x="0" y="0"/>
          <a:ext cx="0" cy="0"/>
          <a:chOff x="0" y="0"/>
          <a:chExt cx="0" cy="0"/>
        </a:xfrm>
      </p:grpSpPr>
      <p:sp>
        <p:nvSpPr>
          <p:cNvPr id="53" name="Google Shape;53;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66"/>
        <p:cNvGrpSpPr/>
        <p:nvPr/>
      </p:nvGrpSpPr>
      <p:grpSpPr>
        <a:xfrm>
          <a:off x="0" y="0"/>
          <a:ext cx="0" cy="0"/>
          <a:chOff x="0" y="0"/>
          <a:chExt cx="0" cy="0"/>
        </a:xfrm>
      </p:grpSpPr>
      <p:sp>
        <p:nvSpPr>
          <p:cNvPr id="67" name="Google Shape;67;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ixabay.com/de/illustrations/europa-blau-europ%C3%A4isch-entwicklung-63347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piqsels.com/es/public-domain-photo-sbab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foto.wuestenigel.com/european-flags-with-psd2-ready-text/"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gekterna.com/wp-content/uploads/2025/08/GekTerna-ESG-Report-2024-ENG-small.pdf" TargetMode="External"/><Relationship Id="rId4" Type="http://schemas.openxmlformats.org/officeDocument/2006/relationships/hyperlink" Target="https://www.grecotel.com/amirandes/wpcontent/uploads/sites/12/2024/10/Grecotel-Amirandes-Sustainability-Report-2024.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foto.wuestenigel.com/european-flags-with-psd2-read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6101338" y="943897"/>
            <a:ext cx="12231704" cy="11808438"/>
          </a:xfrm>
          <a:prstGeom prst="pie">
            <a:avLst>
              <a:gd name="adj1" fmla="val 16184577"/>
              <a:gd name="adj2" fmla="val 3774"/>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 descr="A glass building with plants on the terrace"/>
          <p:cNvSpPr/>
          <p:nvPr/>
        </p:nvSpPr>
        <p:spPr>
          <a:xfrm>
            <a:off x="-5907190" y="953625"/>
            <a:ext cx="11808438" cy="11808438"/>
          </a:xfrm>
          <a:prstGeom prst="pie">
            <a:avLst>
              <a:gd name="adj1" fmla="val 16194202"/>
              <a:gd name="adj2" fmla="val 21599999"/>
            </a:avLst>
          </a:prstGeom>
          <a:blipFill>
            <a:blip r:embed="rId3" cstate="screen">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A1360DF-8107-AF95-B648-DDFC7D38438B}"/>
              </a:ext>
            </a:extLst>
          </p:cNvPr>
          <p:cNvSpPr txBox="1"/>
          <p:nvPr/>
        </p:nvSpPr>
        <p:spPr>
          <a:xfrm>
            <a:off x="6502400" y="941439"/>
            <a:ext cx="5430068" cy="1077218"/>
          </a:xfrm>
          <a:prstGeom prst="rect">
            <a:avLst/>
          </a:prstGeom>
          <a:noFill/>
        </p:spPr>
        <p:txBody>
          <a:bodyPr wrap="square" rtlCol="0">
            <a:spAutoFit/>
          </a:bodyPr>
          <a:lstStyle/>
          <a:p>
            <a:pPr algn="r"/>
            <a:r>
              <a:rPr lang="el-GR" sz="3200" b="1" dirty="0">
                <a:solidFill>
                  <a:srgbClr val="04B5EA"/>
                </a:solidFill>
                <a:latin typeface="Aptos" panose="020B0004020202020204" pitchFamily="34" charset="0"/>
              </a:rPr>
              <a:t>Εκθέσεις Βιωσιμότητας και ο ρόλος του ESG </a:t>
            </a:r>
            <a:r>
              <a:rPr lang="en-US" sz="3200" b="1" noProof="0" dirty="0">
                <a:solidFill>
                  <a:srgbClr val="04B5EA"/>
                </a:solidFill>
                <a:latin typeface="Aptos" panose="020B0004020202020204" pitchFamily="34" charset="0"/>
              </a:rPr>
              <a:t>Officer</a:t>
            </a:r>
            <a:endParaRPr lang="el-GR" sz="3200" b="1" dirty="0">
              <a:solidFill>
                <a:srgbClr val="04B5EA"/>
              </a:solidFill>
              <a:latin typeface="Aptos" panose="020B0004020202020204" pitchFamily="34" charset="0"/>
            </a:endParaRPr>
          </a:p>
        </p:txBody>
      </p:sp>
      <p:sp>
        <p:nvSpPr>
          <p:cNvPr id="4" name="TextBox 3">
            <a:extLst>
              <a:ext uri="{FF2B5EF4-FFF2-40B4-BE49-F238E27FC236}">
                <a16:creationId xmlns:a16="http://schemas.microsoft.com/office/drawing/2014/main" id="{25FBD693-0F25-528D-9EB9-360973267A23}"/>
              </a:ext>
            </a:extLst>
          </p:cNvPr>
          <p:cNvSpPr txBox="1"/>
          <p:nvPr/>
        </p:nvSpPr>
        <p:spPr>
          <a:xfrm>
            <a:off x="6764843" y="5045516"/>
            <a:ext cx="5167625" cy="1812484"/>
          </a:xfrm>
          <a:prstGeom prst="rect">
            <a:avLst/>
          </a:prstGeom>
          <a:noFill/>
        </p:spPr>
        <p:txBody>
          <a:bodyPr wrap="square">
            <a:spAutoFit/>
          </a:bodyPr>
          <a:lstStyle>
            <a:defPPr marR="0" lvl="0" algn="l" rtl="0">
              <a:lnSpc>
                <a:spcPct val="100000"/>
              </a:lnSpc>
              <a:spcBef>
                <a:spcPts val="0"/>
              </a:spcBef>
              <a:spcAft>
                <a:spcPts val="0"/>
              </a:spcAft>
            </a:defPPr>
            <a:lvl1pPr marL="432000" indent="-432000">
              <a:spcBef>
                <a:spcPts val="600"/>
              </a:spcBef>
              <a:spcAft>
                <a:spcPts val="1000"/>
              </a:spcAft>
              <a:buClr>
                <a:srgbClr val="3F3F3F"/>
              </a:buClr>
              <a:buFont typeface="+mj-lt"/>
              <a:buAutoNum type="arabicPeriod"/>
              <a:defRPr sz="1500">
                <a:solidFill>
                  <a:srgbClr val="3F3F3F"/>
                </a:solidFill>
                <a:latin typeface="+mj-lt"/>
                <a:ea typeface="Calibri" panose="020F0502020204030204" pitchFamily="34" charset="0"/>
              </a:defRPr>
            </a:lvl1pPr>
          </a:lstStyle>
          <a:p>
            <a:pPr marL="0" indent="0" algn="r">
              <a:spcBef>
                <a:spcPts val="0"/>
              </a:spcBef>
              <a:spcAft>
                <a:spcPts val="0"/>
              </a:spcAft>
              <a:buNone/>
            </a:pPr>
            <a:r>
              <a:rPr lang="el-GR" sz="1200" dirty="0">
                <a:sym typeface="Calibri"/>
              </a:rPr>
              <a:t>Ομάδα Έργου </a:t>
            </a:r>
          </a:p>
          <a:p>
            <a:pPr marL="0" indent="0" algn="r">
              <a:spcBef>
                <a:spcPts val="0"/>
              </a:spcBef>
              <a:spcAft>
                <a:spcPts val="0"/>
              </a:spcAft>
              <a:buNone/>
            </a:pPr>
            <a:endParaRPr lang="el-GR" sz="1200" dirty="0">
              <a:sym typeface="Calibri"/>
            </a:endParaRPr>
          </a:p>
          <a:p>
            <a:pPr marL="0" indent="0" algn="r">
              <a:lnSpc>
                <a:spcPct val="150000"/>
              </a:lnSpc>
              <a:spcBef>
                <a:spcPts val="0"/>
              </a:spcBef>
              <a:spcAft>
                <a:spcPts val="0"/>
              </a:spcAft>
              <a:buNone/>
            </a:pPr>
            <a:r>
              <a:rPr lang="el-GR" sz="1200" dirty="0">
                <a:sym typeface="Calibri"/>
              </a:rPr>
              <a:t>Δρ. Κωνσταντίνος Καρατσώλης, Δικηγόρος</a:t>
            </a:r>
          </a:p>
          <a:p>
            <a:pPr marL="0" indent="0" algn="r">
              <a:lnSpc>
                <a:spcPct val="150000"/>
              </a:lnSpc>
              <a:spcBef>
                <a:spcPts val="0"/>
              </a:spcBef>
              <a:spcAft>
                <a:spcPts val="0"/>
              </a:spcAft>
              <a:buNone/>
            </a:pPr>
            <a:r>
              <a:rPr lang="el-GR" sz="1200" dirty="0">
                <a:sym typeface="Calibri"/>
              </a:rPr>
              <a:t>Ελευθερία Βολάκη, Δικηγόρος, ΜΔΕ Δίκαιο Περιβάλλοντος, ESG </a:t>
            </a:r>
            <a:r>
              <a:rPr lang="el-GR" sz="1200" dirty="0" err="1">
                <a:sym typeface="Calibri"/>
              </a:rPr>
              <a:t>Officer</a:t>
            </a:r>
            <a:endParaRPr lang="el-GR" sz="1200" dirty="0">
              <a:sym typeface="Calibri"/>
            </a:endParaRPr>
          </a:p>
          <a:p>
            <a:pPr marL="0" indent="0" algn="r">
              <a:lnSpc>
                <a:spcPct val="150000"/>
              </a:lnSpc>
              <a:spcBef>
                <a:spcPts val="0"/>
              </a:spcBef>
              <a:spcAft>
                <a:spcPts val="0"/>
              </a:spcAft>
              <a:buNone/>
            </a:pPr>
            <a:r>
              <a:rPr lang="el-GR" sz="1200" dirty="0">
                <a:sym typeface="Calibri"/>
              </a:rPr>
              <a:t>Ιωάννα Βασιλοπούλου, Δικηγόρος, ΜΔΕ Δίκαιο Περιβάλλοντος</a:t>
            </a:r>
          </a:p>
          <a:p>
            <a:pPr marL="0" indent="0" algn="r">
              <a:lnSpc>
                <a:spcPct val="150000"/>
              </a:lnSpc>
              <a:spcBef>
                <a:spcPts val="0"/>
              </a:spcBef>
              <a:spcAft>
                <a:spcPts val="0"/>
              </a:spcAft>
              <a:buNone/>
            </a:pPr>
            <a:r>
              <a:rPr lang="el-GR" sz="1200" dirty="0">
                <a:sym typeface="Calibri"/>
              </a:rPr>
              <a:t>Εύα Κολοβέντζου, Δικηγόρος, </a:t>
            </a:r>
            <a:r>
              <a:rPr lang="en-US" sz="1200" dirty="0">
                <a:sym typeface="Calibri"/>
              </a:rPr>
              <a:t>LLM Law &amp; Sustainability</a:t>
            </a:r>
            <a:endParaRPr lang="el-GR" sz="1200" dirty="0">
              <a:sym typeface="Calibri"/>
            </a:endParaRPr>
          </a:p>
          <a:p>
            <a:pPr marL="0" indent="0" algn="r">
              <a:lnSpc>
                <a:spcPct val="150000"/>
              </a:lnSpc>
              <a:spcBef>
                <a:spcPts val="0"/>
              </a:spcBef>
              <a:spcAft>
                <a:spcPts val="0"/>
              </a:spcAft>
              <a:buNone/>
            </a:pPr>
            <a:endParaRPr lang="el-GR" sz="1200" dirty="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7C56A772-9B29-5143-6594-D7D603A96E9E}"/>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4B570BB7-ECE0-7082-C54B-E0FDD324106F}"/>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διεθνές επίπεδο </a:t>
            </a:r>
          </a:p>
        </p:txBody>
      </p:sp>
      <p:sp>
        <p:nvSpPr>
          <p:cNvPr id="7" name="Google Shape;316;g3025d2b38e7_0_376">
            <a:extLst>
              <a:ext uri="{FF2B5EF4-FFF2-40B4-BE49-F238E27FC236}">
                <a16:creationId xmlns:a16="http://schemas.microsoft.com/office/drawing/2014/main" id="{07469040-AC78-0CB8-77CC-008D500253AD}"/>
              </a:ext>
            </a:extLst>
          </p:cNvPr>
          <p:cNvSpPr txBox="1"/>
          <p:nvPr/>
        </p:nvSpPr>
        <p:spPr>
          <a:xfrm>
            <a:off x="250825" y="1390521"/>
            <a:ext cx="11361737" cy="5170616"/>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600" b="1" dirty="0">
                <a:solidFill>
                  <a:srgbClr val="04B3E7"/>
                </a:solidFill>
              </a:rPr>
              <a:t>ΔΙΕΘΝΕΣ ΠΛΑΙΣΙΟ - Μη δεσμευτικό, στη βάση κατευθυντηρίων αρχών </a:t>
            </a:r>
          </a:p>
          <a:p>
            <a:pPr marL="360000" lvl="0" indent="-288000" algn="just" rtl="0">
              <a:spcBef>
                <a:spcPts val="600"/>
              </a:spcBef>
              <a:spcAft>
                <a:spcPts val="600"/>
              </a:spcAft>
              <a:buClr>
                <a:srgbClr val="3F3F3F"/>
              </a:buClr>
              <a:buSzPts val="1800"/>
              <a:buChar char="●"/>
            </a:pPr>
            <a:r>
              <a:rPr lang="el-GR" b="1" dirty="0">
                <a:solidFill>
                  <a:srgbClr val="3F3F3F"/>
                </a:solidFill>
              </a:rPr>
              <a:t>2015 Ατζέντα</a:t>
            </a:r>
            <a:r>
              <a:rPr lang="el-GR" dirty="0">
                <a:solidFill>
                  <a:srgbClr val="3F3F3F"/>
                </a:solidFill>
              </a:rPr>
              <a:t>: Οι Στόχοι Βιώσιμης Ανάπτυξης 2030 παρέχουν ένα παγκόσμιο σχέδιο για την αντιμετώπιση των παγκόσμιων προκλήσεων, όπως η φτώχεια, η ανισότητα και η κλιματική αλλαγή, με στόχο τη δημιουργία ενός πιο περιεκτικού, δίκαιου και βιώσιμου κόσμου μέχρι το 2030.</a:t>
            </a:r>
          </a:p>
          <a:p>
            <a:pPr marL="360000" lvl="0" indent="-288000" algn="just" rtl="0">
              <a:spcBef>
                <a:spcPts val="600"/>
              </a:spcBef>
              <a:spcAft>
                <a:spcPts val="600"/>
              </a:spcAft>
              <a:buClr>
                <a:srgbClr val="3F3F3F"/>
              </a:buClr>
              <a:buSzPts val="1800"/>
              <a:buChar char="●"/>
            </a:pPr>
            <a:r>
              <a:rPr lang="el-GR" b="1" dirty="0">
                <a:solidFill>
                  <a:srgbClr val="3F3F3F"/>
                </a:solidFill>
              </a:rPr>
              <a:t>Κατευθυντήριες Αρχές του ΟΗΕ για τις Επιχειρήσεις και τα Ανθρώπινα Δικαιώματα</a:t>
            </a:r>
            <a:r>
              <a:rPr lang="el-GR" dirty="0">
                <a:solidFill>
                  <a:srgbClr val="3F3F3F"/>
                </a:solidFill>
              </a:rPr>
              <a:t>: παρέχουν ένα παγκόσμιο πλαίσιο για τις επιχειρήσεις να προλαμβάνουν και να αντιμετωπίζουν παραβιάσεις των ανθρωπίνων δικαιωμάτων, δίνοντας έμφαση στη δέουσα επιμέλεια και την υπευθυνότητα στις λειτουργίες και τις αλυσίδες εφοδιασμού τους.</a:t>
            </a:r>
          </a:p>
          <a:p>
            <a:pPr marL="360000" lvl="0" indent="-288000" algn="just" rtl="0">
              <a:spcBef>
                <a:spcPts val="600"/>
              </a:spcBef>
              <a:spcAft>
                <a:spcPts val="600"/>
              </a:spcAft>
              <a:buClr>
                <a:srgbClr val="3F3F3F"/>
              </a:buClr>
              <a:buSzPts val="1800"/>
              <a:buChar char="●"/>
            </a:pPr>
            <a:r>
              <a:rPr lang="el-GR" b="1" dirty="0">
                <a:solidFill>
                  <a:srgbClr val="3F3F3F"/>
                </a:solidFill>
              </a:rPr>
              <a:t>Το Παγκόσμιο Σύμφωνο του ΟΗΕ</a:t>
            </a:r>
            <a:r>
              <a:rPr lang="el-GR" dirty="0">
                <a:solidFill>
                  <a:srgbClr val="3F3F3F"/>
                </a:solidFill>
              </a:rPr>
              <a:t>: μια εθελοντική πρωτοβουλία που ενθαρρύνει τις επιχειρήσεις παγκοσμίως να υιοθετήσουν βιώσιμες και κοινωνικά υπεύθυνες πολιτικές, εστιάζοντας στα ανθρώπινα δικαιώματα, τα εργασιακά δικαιώματα, την προστασία του περιβάλλοντος και την καταπολέμηση της διαφθοράς.</a:t>
            </a:r>
          </a:p>
          <a:p>
            <a:pPr marL="360000" lvl="0" indent="-288000" algn="just" rtl="0">
              <a:spcBef>
                <a:spcPts val="600"/>
              </a:spcBef>
              <a:spcAft>
                <a:spcPts val="600"/>
              </a:spcAft>
              <a:buClr>
                <a:srgbClr val="3F3F3F"/>
              </a:buClr>
              <a:buSzPts val="1800"/>
              <a:buChar char="●"/>
            </a:pPr>
            <a:r>
              <a:rPr lang="el-GR" b="1" dirty="0">
                <a:solidFill>
                  <a:schemeClr val="bg2">
                    <a:lumMod val="75000"/>
                  </a:schemeClr>
                </a:solidFill>
              </a:rPr>
              <a:t>ΟΟΣΑ</a:t>
            </a:r>
            <a:r>
              <a:rPr lang="el-GR" dirty="0">
                <a:solidFill>
                  <a:schemeClr val="bg2">
                    <a:lumMod val="75000"/>
                  </a:schemeClr>
                </a:solidFill>
              </a:rPr>
              <a:t>: Οι Κατευθυντήριες Γραμμές του ΟΟΣΑ (Οργανισμός Οικονομικής Συνεργασίας και Ανάπτυξης) για τις Πολυεθνικές Επιχειρήσεις παρέχουν συστάσεις για υπεύθυνη επιχειρηματική συμπεριφορά σε τομείς όπως τα ανθρώπινα δικαιώματα, τα εργασιακά δικαιώματα, η περιβαλλοντική βιωσιμότητα και η καταπολέμηση της δωροδοκίας.</a:t>
            </a:r>
          </a:p>
          <a:p>
            <a:pPr marL="360000" lvl="0" indent="-288000" algn="just" rtl="0">
              <a:spcBef>
                <a:spcPts val="600"/>
              </a:spcBef>
              <a:spcAft>
                <a:spcPts val="600"/>
              </a:spcAft>
              <a:buClr>
                <a:srgbClr val="3F3F3F"/>
              </a:buClr>
              <a:buSzPts val="1800"/>
              <a:buChar char="●"/>
            </a:pPr>
            <a:r>
              <a:rPr lang="el-GR" b="1" dirty="0">
                <a:solidFill>
                  <a:schemeClr val="bg2">
                    <a:lumMod val="75000"/>
                  </a:schemeClr>
                </a:solidFill>
              </a:rPr>
              <a:t>ILO</a:t>
            </a:r>
            <a:r>
              <a:rPr lang="el-GR" dirty="0">
                <a:solidFill>
                  <a:schemeClr val="bg2">
                    <a:lumMod val="75000"/>
                  </a:schemeClr>
                </a:solidFill>
              </a:rPr>
              <a:t>: Ο Διεθνής Οργανισμός Εργασίας θέτει διεθνή πρότυπα εργασίας, προωθώντας δίκαιες εργασιακές πρακτικές, συνθήκες αξιοπρεπούς απασχόλησης και κοινωνική δικαιοσύνη μέσω, κυρίως, συστάσεων.</a:t>
            </a:r>
          </a:p>
          <a:p>
            <a:pPr marL="360000" lvl="0" indent="-288000" algn="just" rtl="0">
              <a:spcBef>
                <a:spcPts val="600"/>
              </a:spcBef>
              <a:spcAft>
                <a:spcPts val="600"/>
              </a:spcAft>
              <a:buClr>
                <a:srgbClr val="3F3F3F"/>
              </a:buClr>
              <a:buSzPts val="1800"/>
              <a:buChar char="●"/>
            </a:pPr>
            <a:r>
              <a:rPr lang="el-GR" b="1" dirty="0">
                <a:solidFill>
                  <a:schemeClr val="bg2">
                    <a:lumMod val="75000"/>
                  </a:schemeClr>
                </a:solidFill>
              </a:rPr>
              <a:t>GRI</a:t>
            </a:r>
            <a:r>
              <a:rPr lang="el-GR" dirty="0">
                <a:solidFill>
                  <a:schemeClr val="bg2">
                    <a:lumMod val="75000"/>
                  </a:schemeClr>
                </a:solidFill>
              </a:rPr>
              <a:t>: Η Πρωτοβουλία Παγκόσμιας Αναφοράς (GRI) </a:t>
            </a:r>
            <a:r>
              <a:rPr lang="el-GR" u="sng" dirty="0">
                <a:solidFill>
                  <a:schemeClr val="bg2">
                    <a:lumMod val="75000"/>
                  </a:schemeClr>
                </a:solidFill>
              </a:rPr>
              <a:t>παρέχει ένα ευρέως αναγνωρισμένο πλαίσιο για τον απολογισμό των οικονομικών, περιβαλλοντικών και κοινωνικών επιπτώσεων των οργανισμών, βοηθώντας τις επιχειρήσεις να βελτιώσουν τη διαφάνεια και την υπευθυνότητα στις πρακτικές τους για τη βιωσιμότητα.</a:t>
            </a:r>
          </a:p>
        </p:txBody>
      </p:sp>
    </p:spTree>
    <p:extLst>
      <p:ext uri="{BB962C8B-B14F-4D97-AF65-F5344CB8AC3E}">
        <p14:creationId xmlns:p14="http://schemas.microsoft.com/office/powerpoint/2010/main" val="380785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4A00C56E-2D3D-2059-9E51-563F40E7BDDA}"/>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37822236-DDEC-D8C8-C12E-0B9744F7F950}"/>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01841613-227F-A6B8-FA04-443A44BA8287}"/>
              </a:ext>
            </a:extLst>
          </p:cNvPr>
          <p:cNvSpPr txBox="1"/>
          <p:nvPr/>
        </p:nvSpPr>
        <p:spPr>
          <a:xfrm>
            <a:off x="284162" y="1399788"/>
            <a:ext cx="11623675" cy="5262949"/>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sz="1600" b="1" dirty="0">
                <a:solidFill>
                  <a:srgbClr val="04B3E7"/>
                </a:solidFill>
              </a:rPr>
              <a:t>ΕΥΡΩΠΑΪΚΟ ΠΛΑΙΣΙΟ – Δεσμευτικότητα για όλα τα κράτη – μέλη της ΕΕ – Ευρωπαϊκή Ταξινομία</a:t>
            </a:r>
            <a:endParaRPr lang="en-US" sz="1600" b="1" dirty="0">
              <a:solidFill>
                <a:srgbClr val="04B3E7"/>
              </a:solidFill>
            </a:endParaRPr>
          </a:p>
          <a:p>
            <a:pPr lvl="0" rtl="0">
              <a:buClr>
                <a:srgbClr val="3F3F3F"/>
              </a:buClr>
              <a:buSzPts val="1800"/>
            </a:pPr>
            <a:r>
              <a:rPr lang="el-GR" sz="100" b="1" dirty="0">
                <a:solidFill>
                  <a:srgbClr val="04B3E7"/>
                </a:solidFill>
              </a:rPr>
              <a:t> </a:t>
            </a:r>
          </a:p>
          <a:p>
            <a:pPr marL="360000" lvl="0" indent="-288000" rtl="0">
              <a:spcBef>
                <a:spcPts val="600"/>
              </a:spcBef>
              <a:spcAft>
                <a:spcPts val="600"/>
              </a:spcAft>
              <a:buClr>
                <a:srgbClr val="3F3F3F"/>
              </a:buClr>
              <a:buSzPts val="1800"/>
              <a:buChar char="●"/>
            </a:pPr>
            <a:r>
              <a:rPr lang="el-GR" b="1" dirty="0">
                <a:solidFill>
                  <a:srgbClr val="04B3E7"/>
                </a:solidFill>
              </a:rPr>
              <a:t>EU </a:t>
            </a:r>
            <a:r>
              <a:rPr lang="el-GR" b="1" dirty="0" err="1">
                <a:solidFill>
                  <a:srgbClr val="04B3E7"/>
                </a:solidFill>
              </a:rPr>
              <a:t>Taxonomy</a:t>
            </a:r>
            <a:r>
              <a:rPr lang="el-GR" b="1" dirty="0">
                <a:solidFill>
                  <a:srgbClr val="04B3E7"/>
                </a:solidFill>
              </a:rPr>
              <a:t> - Ευρωπαϊκή Ταξινομία – Κανονισμός 2020/852/ΕΕ</a:t>
            </a:r>
            <a:r>
              <a:rPr lang="el-GR" dirty="0">
                <a:solidFill>
                  <a:srgbClr val="3F3F3F"/>
                </a:solidFill>
              </a:rPr>
              <a:t>: σύστημα ταξινόμησης που καθορίζει κριτήρια για οικονομικές δραστηριότητες ευθυγραμμισμένες με την πορεία της ΕΕ για </a:t>
            </a:r>
            <a:r>
              <a:rPr lang="el-GR" b="1" dirty="0">
                <a:solidFill>
                  <a:srgbClr val="3F3F3F"/>
                </a:solidFill>
              </a:rPr>
              <a:t>καθαρό μηδενικό ισοζύγιο εκπομπών μέχρι το 2050 </a:t>
            </a:r>
            <a:r>
              <a:rPr lang="el-GR" dirty="0">
                <a:solidFill>
                  <a:srgbClr val="3F3F3F"/>
                </a:solidFill>
              </a:rPr>
              <a:t>και τους </a:t>
            </a:r>
            <a:r>
              <a:rPr lang="el-GR" b="1" dirty="0">
                <a:solidFill>
                  <a:srgbClr val="3F3F3F"/>
                </a:solidFill>
              </a:rPr>
              <a:t>ευρύτερους περιβαλλοντικούς στόχους της ΕΕ </a:t>
            </a:r>
            <a:r>
              <a:rPr lang="el-GR" dirty="0">
                <a:solidFill>
                  <a:srgbClr val="3F3F3F"/>
                </a:solidFill>
              </a:rPr>
              <a:t>για</a:t>
            </a:r>
            <a:r>
              <a:rPr lang="el-GR" b="1" dirty="0">
                <a:solidFill>
                  <a:srgbClr val="3F3F3F"/>
                </a:solidFill>
              </a:rPr>
              <a:t>:</a:t>
            </a:r>
          </a:p>
          <a:p>
            <a:pPr marL="648000" lvl="4" indent="-288000">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Μείωση των επιπτώσεων της κλιματικής αλλαγής</a:t>
            </a:r>
          </a:p>
          <a:p>
            <a:pPr marL="648000" indent="-288000">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Προσαρμογή στην κλιματική αλλαγή</a:t>
            </a:r>
          </a:p>
          <a:p>
            <a:pPr marL="648000" indent="-288000">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Βιώσιμη χρήση και προστασία των υδατικών και των θαλάσσιων πόρων</a:t>
            </a:r>
          </a:p>
          <a:p>
            <a:pPr marL="648000" indent="-288000">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Μετάβαση σε μια κυκλική οικονομία</a:t>
            </a:r>
          </a:p>
          <a:p>
            <a:pPr marL="648000" indent="-288000">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Πρόληψη και έλεγχο της ρύπανσης</a:t>
            </a:r>
          </a:p>
          <a:p>
            <a:pPr marL="648000" indent="-288000">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Προστασία και αποκατάσταση της βιοποικιλότητας και των οικοσυστημάτων</a:t>
            </a:r>
            <a:endParaRPr lang="en-US" dirty="0">
              <a:solidFill>
                <a:srgbClr val="3F3F3F"/>
              </a:solidFill>
            </a:endParaRPr>
          </a:p>
          <a:p>
            <a:pPr marL="72000">
              <a:spcBef>
                <a:spcPts val="600"/>
              </a:spcBef>
              <a:spcAft>
                <a:spcPts val="600"/>
              </a:spcAft>
              <a:buClr>
                <a:srgbClr val="3F3F3F"/>
              </a:buClr>
              <a:buSzPts val="1800"/>
            </a:pPr>
            <a:endParaRPr lang="el-GR" sz="100" b="1" dirty="0">
              <a:solidFill>
                <a:srgbClr val="3F3F3F"/>
              </a:solidFill>
            </a:endParaRPr>
          </a:p>
          <a:p>
            <a:pPr marL="360000" lvl="0" indent="-288000" rtl="0">
              <a:spcBef>
                <a:spcPts val="600"/>
              </a:spcBef>
              <a:spcAft>
                <a:spcPts val="600"/>
              </a:spcAft>
              <a:buClr>
                <a:srgbClr val="3F3F3F"/>
              </a:buClr>
              <a:buSzPts val="1800"/>
              <a:buChar char="●"/>
            </a:pPr>
            <a:r>
              <a:rPr lang="el-GR" dirty="0">
                <a:solidFill>
                  <a:srgbClr val="04B3E7"/>
                </a:solidFill>
              </a:rPr>
              <a:t>Στο</a:t>
            </a:r>
            <a:r>
              <a:rPr lang="el-GR" b="1" dirty="0">
                <a:solidFill>
                  <a:srgbClr val="04B3E7"/>
                </a:solidFill>
              </a:rPr>
              <a:t> πεδίο εφαρμογής </a:t>
            </a:r>
            <a:r>
              <a:rPr lang="el-GR" dirty="0">
                <a:solidFill>
                  <a:srgbClr val="04B3E7"/>
                </a:solidFill>
              </a:rPr>
              <a:t>της εμπίπτουν:</a:t>
            </a:r>
          </a:p>
          <a:p>
            <a:pPr marL="648000" lvl="0" indent="-288000" rtl="0">
              <a:spcBef>
                <a:spcPts val="600"/>
              </a:spcBef>
              <a:spcAft>
                <a:spcPts val="600"/>
              </a:spcAft>
              <a:buClr>
                <a:srgbClr val="3F3F3F"/>
              </a:buClr>
              <a:buSzPts val="1800"/>
              <a:buFont typeface="Courier New" panose="02070309020205020404" pitchFamily="49" charset="0"/>
              <a:buChar char="o"/>
            </a:pPr>
            <a:r>
              <a:rPr lang="el-GR" dirty="0">
                <a:solidFill>
                  <a:schemeClr val="bg2">
                    <a:lumMod val="75000"/>
                  </a:schemeClr>
                </a:solidFill>
              </a:rPr>
              <a:t>Μεγάλες εταιρείες δημοσίου συμφέροντος με περισσότερα από 500 άτομα προσωπικό</a:t>
            </a:r>
          </a:p>
          <a:p>
            <a:pPr marL="648000" lvl="0" indent="-288000" rtl="0">
              <a:spcBef>
                <a:spcPts val="600"/>
              </a:spcBef>
              <a:spcAft>
                <a:spcPts val="600"/>
              </a:spcAft>
              <a:buClr>
                <a:srgbClr val="3F3F3F"/>
              </a:buClr>
              <a:buSzPts val="1800"/>
              <a:buFont typeface="Courier New" panose="02070309020205020404" pitchFamily="49" charset="0"/>
              <a:buChar char="o"/>
            </a:pPr>
            <a:r>
              <a:rPr lang="el-GR" dirty="0">
                <a:solidFill>
                  <a:schemeClr val="bg2">
                    <a:lumMod val="75000"/>
                  </a:schemeClr>
                </a:solidFill>
              </a:rPr>
              <a:t>Η ΕΕ και τα κράτη-μέλη, όταν ορίζουν δημόσια μέτρα, πρότυπα ή ετικέτες για πράσινα χρηματοπιστωτικά προϊόντα ή πράσινα ομόλογα.</a:t>
            </a:r>
          </a:p>
          <a:p>
            <a:pPr marL="648000" lvl="0" indent="-288000" rtl="0">
              <a:spcBef>
                <a:spcPts val="600"/>
              </a:spcBef>
              <a:spcAft>
                <a:spcPts val="600"/>
              </a:spcAft>
              <a:buClr>
                <a:srgbClr val="3F3F3F"/>
              </a:buClr>
              <a:buSzPts val="1800"/>
              <a:buFont typeface="Courier New" panose="02070309020205020404" pitchFamily="49" charset="0"/>
              <a:buChar char="o"/>
            </a:pPr>
            <a:r>
              <a:rPr lang="el-GR" dirty="0">
                <a:solidFill>
                  <a:schemeClr val="bg2">
                    <a:lumMod val="75000"/>
                  </a:schemeClr>
                </a:solidFill>
              </a:rPr>
              <a:t>Συμμετέχοντες στις χρηματοπιστωτικές αγορές που προσφέρουν χρηματοπιστωτικά προϊόντα στην ΕΕ</a:t>
            </a:r>
          </a:p>
        </p:txBody>
      </p:sp>
    </p:spTree>
    <p:extLst>
      <p:ext uri="{BB962C8B-B14F-4D97-AF65-F5344CB8AC3E}">
        <p14:creationId xmlns:p14="http://schemas.microsoft.com/office/powerpoint/2010/main" val="342331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BBFC5D9E-1458-1C6D-D0A7-42FCE155909E}"/>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8D1D590D-DC38-1D13-94C0-35B3E77E8479}"/>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F57DEB15-FC24-BD6C-4AE0-3262D05125B7}"/>
              </a:ext>
            </a:extLst>
          </p:cNvPr>
          <p:cNvSpPr txBox="1"/>
          <p:nvPr/>
        </p:nvSpPr>
        <p:spPr>
          <a:xfrm>
            <a:off x="83677" y="996170"/>
            <a:ext cx="8996310" cy="5940057"/>
          </a:xfrm>
          <a:prstGeom prst="rect">
            <a:avLst/>
          </a:prstGeom>
          <a:noFill/>
          <a:ln>
            <a:noFill/>
          </a:ln>
        </p:spPr>
        <p:txBody>
          <a:bodyPr spcFirstLastPara="1" wrap="square" lIns="91425" tIns="91425" rIns="91425" bIns="91425" anchor="t" anchorCtr="0">
            <a:spAutoFit/>
          </a:bodyPr>
          <a:lstStyle/>
          <a:p>
            <a:pPr marL="72000" lvl="0" rtl="0">
              <a:spcBef>
                <a:spcPts val="1200"/>
              </a:spcBef>
              <a:spcAft>
                <a:spcPts val="1200"/>
              </a:spcAft>
              <a:buClr>
                <a:srgbClr val="3F3F3F"/>
              </a:buClr>
              <a:buSzPts val="1800"/>
            </a:pPr>
            <a:r>
              <a:rPr lang="el-GR" sz="1100" b="1" dirty="0">
                <a:solidFill>
                  <a:srgbClr val="04B3E7"/>
                </a:solidFill>
              </a:rPr>
              <a:t>ΕΥΡΩΠΑΪΚΟ ΠΛΑΙΣΙΟ – Δεσμευτικότητα για όλα τα κράτη – μέλη της ΕΕ – Συμπλήρωση της Ταξινομίας</a:t>
            </a:r>
          </a:p>
          <a:p>
            <a:pPr marL="360000" lvl="0" indent="-288000" rtl="0">
              <a:spcBef>
                <a:spcPts val="1200"/>
              </a:spcBef>
              <a:spcAft>
                <a:spcPts val="1200"/>
              </a:spcAft>
              <a:buClr>
                <a:srgbClr val="3F3F3F"/>
              </a:buClr>
              <a:buSzPts val="1800"/>
              <a:buChar char="●"/>
            </a:pPr>
            <a:r>
              <a:rPr lang="el-GR" sz="1100" b="1" dirty="0">
                <a:solidFill>
                  <a:srgbClr val="3F3F3F"/>
                </a:solidFill>
              </a:rPr>
              <a:t>Κανονισμός 2021/2139</a:t>
            </a:r>
            <a:r>
              <a:rPr lang="el-GR" sz="1100" dirty="0">
                <a:solidFill>
                  <a:srgbClr val="3F3F3F"/>
                </a:solidFill>
              </a:rPr>
              <a:t>: θεσπίζει </a:t>
            </a:r>
            <a:r>
              <a:rPr lang="el-GR" sz="1100" b="1" dirty="0">
                <a:solidFill>
                  <a:srgbClr val="3F3F3F"/>
                </a:solidFill>
              </a:rPr>
              <a:t>τεχνικά κριτήρια </a:t>
            </a:r>
            <a:r>
              <a:rPr lang="el-GR" sz="1100" dirty="0">
                <a:solidFill>
                  <a:srgbClr val="3F3F3F"/>
                </a:solidFill>
              </a:rPr>
              <a:t>ελέγχου για τη συμβολή στον μετριασμό ή στην προσαρμογή στην κλιματική αλλαγή και για τη μη επέλευση περιβαλλοντικής βλάβης από οικονομικές δραστηριότητες</a:t>
            </a:r>
            <a:endParaRPr lang="en-US" sz="1100" dirty="0">
              <a:solidFill>
                <a:srgbClr val="3F3F3F"/>
              </a:solidFill>
            </a:endParaRPr>
          </a:p>
          <a:p>
            <a:pPr marL="360000" lvl="0" indent="-288000" rtl="0">
              <a:spcBef>
                <a:spcPts val="1200"/>
              </a:spcBef>
              <a:spcAft>
                <a:spcPts val="1200"/>
              </a:spcAft>
              <a:buClr>
                <a:srgbClr val="3F3F3F"/>
              </a:buClr>
              <a:buSzPts val="1800"/>
              <a:buChar char="●"/>
            </a:pPr>
            <a:r>
              <a:rPr lang="el-GR" sz="1100" b="1" dirty="0">
                <a:solidFill>
                  <a:schemeClr val="bg2">
                    <a:lumMod val="75000"/>
                  </a:schemeClr>
                </a:solidFill>
                <a:sym typeface="Calibri"/>
              </a:rPr>
              <a:t>Κανονισμός 2021/2178</a:t>
            </a:r>
            <a:r>
              <a:rPr lang="el-GR" sz="1100" dirty="0">
                <a:solidFill>
                  <a:schemeClr val="bg2">
                    <a:lumMod val="75000"/>
                  </a:schemeClr>
                </a:solidFill>
                <a:sym typeface="Calibri"/>
              </a:rPr>
              <a:t>: </a:t>
            </a:r>
            <a:r>
              <a:rPr lang="el-GR" sz="1100" dirty="0">
                <a:solidFill>
                  <a:schemeClr val="bg2">
                    <a:lumMod val="75000"/>
                  </a:schemeClr>
                </a:solidFill>
              </a:rPr>
              <a:t>καθορίζει το </a:t>
            </a:r>
            <a:r>
              <a:rPr lang="el-GR" sz="1100" b="1" dirty="0">
                <a:solidFill>
                  <a:schemeClr val="bg2">
                    <a:lumMod val="75000"/>
                  </a:schemeClr>
                </a:solidFill>
              </a:rPr>
              <a:t>περιεχόμενο</a:t>
            </a:r>
            <a:r>
              <a:rPr lang="el-GR" sz="1100" dirty="0">
                <a:solidFill>
                  <a:schemeClr val="bg2">
                    <a:lumMod val="75000"/>
                  </a:schemeClr>
                </a:solidFill>
              </a:rPr>
              <a:t>, τη </a:t>
            </a:r>
            <a:r>
              <a:rPr lang="el-GR" sz="1100" b="1" dirty="0">
                <a:solidFill>
                  <a:schemeClr val="bg2">
                    <a:lumMod val="75000"/>
                  </a:schemeClr>
                </a:solidFill>
              </a:rPr>
              <a:t>μεθοδολογία</a:t>
            </a:r>
            <a:r>
              <a:rPr lang="el-GR" sz="1100" dirty="0">
                <a:solidFill>
                  <a:schemeClr val="bg2">
                    <a:lumMod val="75000"/>
                  </a:schemeClr>
                </a:solidFill>
              </a:rPr>
              <a:t> και την </a:t>
            </a:r>
            <a:r>
              <a:rPr lang="el-GR" sz="1100" b="1" dirty="0">
                <a:solidFill>
                  <a:schemeClr val="bg2">
                    <a:lumMod val="75000"/>
                  </a:schemeClr>
                </a:solidFill>
              </a:rPr>
              <a:t>παρουσίαση των βασικών δεικτών απόδοσης (</a:t>
            </a:r>
            <a:r>
              <a:rPr lang="el-GR" sz="1100" b="1" dirty="0" err="1">
                <a:solidFill>
                  <a:schemeClr val="bg2">
                    <a:lumMod val="75000"/>
                  </a:schemeClr>
                </a:solidFill>
              </a:rPr>
              <a:t>KPIs</a:t>
            </a:r>
            <a:r>
              <a:rPr lang="el-GR" sz="1100" b="1" dirty="0">
                <a:solidFill>
                  <a:schemeClr val="bg2">
                    <a:lumMod val="75000"/>
                  </a:schemeClr>
                </a:solidFill>
              </a:rPr>
              <a:t>)</a:t>
            </a:r>
            <a:r>
              <a:rPr lang="el-GR" sz="1100" dirty="0">
                <a:solidFill>
                  <a:schemeClr val="bg2">
                    <a:lumMod val="75000"/>
                  </a:schemeClr>
                </a:solidFill>
              </a:rPr>
              <a:t> που οι επιχειρήσεις υποχρεούνται να γνωστοποιούν βάσει του άρθρου 8 της Ταξινομίας</a:t>
            </a:r>
            <a:endParaRPr lang="el-GR" sz="1100" dirty="0">
              <a:solidFill>
                <a:schemeClr val="bg2">
                  <a:lumMod val="75000"/>
                </a:schemeClr>
              </a:solidFill>
              <a:sym typeface="Calibri"/>
            </a:endParaRPr>
          </a:p>
          <a:p>
            <a:pPr marL="360000" indent="-288000">
              <a:spcBef>
                <a:spcPts val="1200"/>
              </a:spcBef>
              <a:spcAft>
                <a:spcPts val="1200"/>
              </a:spcAft>
              <a:buClr>
                <a:srgbClr val="3F3F3F"/>
              </a:buClr>
              <a:buSzPts val="1800"/>
              <a:buFont typeface="Arial"/>
              <a:buChar char="●"/>
            </a:pPr>
            <a:r>
              <a:rPr lang="el-GR" sz="1100" b="1" dirty="0">
                <a:solidFill>
                  <a:schemeClr val="bg2">
                    <a:lumMod val="75000"/>
                  </a:schemeClr>
                </a:solidFill>
                <a:sym typeface="Calibri"/>
              </a:rPr>
              <a:t>Κανονισμός 2022/1214: τεχνικά κριτήρια </a:t>
            </a:r>
            <a:r>
              <a:rPr lang="el-GR" sz="1100" dirty="0">
                <a:solidFill>
                  <a:schemeClr val="bg2">
                    <a:lumMod val="75000"/>
                  </a:schemeClr>
                </a:solidFill>
                <a:sym typeface="Calibri"/>
              </a:rPr>
              <a:t>ελέγχου απαιτήσεων για τα ορυκτά αέρια (</a:t>
            </a:r>
            <a:r>
              <a:rPr lang="el-GR" sz="1100" dirty="0" err="1">
                <a:solidFill>
                  <a:schemeClr val="bg2">
                    <a:lumMod val="75000"/>
                  </a:schemeClr>
                </a:solidFill>
                <a:sym typeface="Calibri"/>
              </a:rPr>
              <a:t>fossil</a:t>
            </a:r>
            <a:r>
              <a:rPr lang="el-GR" sz="1100" dirty="0">
                <a:solidFill>
                  <a:schemeClr val="bg2">
                    <a:lumMod val="75000"/>
                  </a:schemeClr>
                </a:solidFill>
                <a:sym typeface="Calibri"/>
              </a:rPr>
              <a:t> </a:t>
            </a:r>
            <a:r>
              <a:rPr lang="el-GR" sz="1100" dirty="0" err="1">
                <a:solidFill>
                  <a:schemeClr val="bg2">
                    <a:lumMod val="75000"/>
                  </a:schemeClr>
                </a:solidFill>
                <a:sym typeface="Calibri"/>
              </a:rPr>
              <a:t>gas</a:t>
            </a:r>
            <a:r>
              <a:rPr lang="en-US" sz="1100" dirty="0">
                <a:solidFill>
                  <a:schemeClr val="bg2">
                    <a:lumMod val="75000"/>
                  </a:schemeClr>
                </a:solidFill>
                <a:sym typeface="Calibri"/>
              </a:rPr>
              <a:t>es</a:t>
            </a:r>
            <a:r>
              <a:rPr lang="el-GR" sz="1100" dirty="0">
                <a:solidFill>
                  <a:schemeClr val="bg2">
                    <a:lumMod val="75000"/>
                  </a:schemeClr>
                </a:solidFill>
                <a:sym typeface="Calibri"/>
              </a:rPr>
              <a:t>) και δραστηριότητες σχετικές με την πυρηνική ενέργεια</a:t>
            </a:r>
            <a:endParaRPr lang="el-GR" sz="1100" b="1" dirty="0">
              <a:solidFill>
                <a:schemeClr val="bg2">
                  <a:lumMod val="75000"/>
                </a:schemeClr>
              </a:solidFill>
              <a:sym typeface="Calibri"/>
            </a:endParaRPr>
          </a:p>
          <a:p>
            <a:pPr marL="360000" lvl="0" indent="-288000" rtl="0">
              <a:spcBef>
                <a:spcPts val="1200"/>
              </a:spcBef>
              <a:spcAft>
                <a:spcPts val="1200"/>
              </a:spcAft>
              <a:buClr>
                <a:srgbClr val="3F3F3F"/>
              </a:buClr>
              <a:buSzPts val="1800"/>
              <a:buChar char="●"/>
            </a:pPr>
            <a:r>
              <a:rPr lang="el-GR" sz="1100" b="1" dirty="0">
                <a:solidFill>
                  <a:schemeClr val="bg2">
                    <a:lumMod val="75000"/>
                  </a:schemeClr>
                </a:solidFill>
              </a:rPr>
              <a:t>Κανονισμός 2023/2486</a:t>
            </a:r>
            <a:r>
              <a:rPr lang="el-GR" sz="1100" dirty="0">
                <a:solidFill>
                  <a:schemeClr val="bg2">
                    <a:lumMod val="75000"/>
                  </a:schemeClr>
                </a:solidFill>
              </a:rPr>
              <a:t>: </a:t>
            </a:r>
            <a:r>
              <a:rPr lang="el-GR" sz="1100" b="1" dirty="0">
                <a:solidFill>
                  <a:schemeClr val="bg2">
                    <a:lumMod val="75000"/>
                  </a:schemeClr>
                </a:solidFill>
              </a:rPr>
              <a:t>τεχνικά κριτήρια </a:t>
            </a:r>
            <a:r>
              <a:rPr lang="el-GR" sz="1100" dirty="0">
                <a:solidFill>
                  <a:schemeClr val="bg2">
                    <a:lumMod val="75000"/>
                  </a:schemeClr>
                </a:solidFill>
              </a:rPr>
              <a:t>ελέγχου για την αξιολόγηση στη βιώσιμη χρήση και προστασία των υδάτινων και των θαλάσσιων πόρων, στην κυκλική οικονομία, στην πρόληψη και στον έλεγχο της ρύπανσης ή στην προστασία και αποκατάσταση της βιοποικιλότητας και των οικοσυστημάτων.</a:t>
            </a:r>
          </a:p>
          <a:p>
            <a:pPr marL="360000" lvl="0" indent="-288000" algn="just" rtl="0">
              <a:spcBef>
                <a:spcPts val="1200"/>
              </a:spcBef>
              <a:spcAft>
                <a:spcPts val="1200"/>
              </a:spcAft>
              <a:buClr>
                <a:srgbClr val="3F3F3F"/>
              </a:buClr>
              <a:buSzPts val="1800"/>
              <a:buChar char="●"/>
            </a:pPr>
            <a:r>
              <a:rPr lang="el-GR" sz="1200" b="1" dirty="0">
                <a:solidFill>
                  <a:schemeClr val="bg2">
                    <a:lumMod val="75000"/>
                  </a:schemeClr>
                </a:solidFill>
              </a:rPr>
              <a:t>Κατ' Εξουσιοδότηση Κανονισμός (ΕΕ) 2026/73 (εγκρίθηκε 04-07-2025, δημοσιεύθηκε στην Επίσημη Εφημερίδα ΕΕ 08-01-2026, σε ισχύ από 28.01.2026 - εφαρμόζεται αναδρομικά από 01-01-2026): τροποποιεί τους </a:t>
            </a:r>
            <a:r>
              <a:rPr lang="el-GR" sz="1200" b="1" dirty="0" err="1">
                <a:solidFill>
                  <a:schemeClr val="bg2">
                    <a:lumMod val="75000"/>
                  </a:schemeClr>
                </a:solidFill>
              </a:rPr>
              <a:t>Κανον</a:t>
            </a:r>
            <a:r>
              <a:rPr lang="el-GR" sz="1200" b="1" dirty="0">
                <a:solidFill>
                  <a:schemeClr val="bg2">
                    <a:lumMod val="75000"/>
                  </a:schemeClr>
                </a:solidFill>
              </a:rPr>
              <a:t>. 2021/2178, 2021/2139 και 2023/2486. </a:t>
            </a:r>
            <a:r>
              <a:rPr lang="el-GR" sz="1200" u="sng" dirty="0">
                <a:solidFill>
                  <a:schemeClr val="bg2">
                    <a:lumMod val="75000"/>
                  </a:schemeClr>
                </a:solidFill>
              </a:rPr>
              <a:t>Συγκεκριμένα:</a:t>
            </a:r>
            <a:r>
              <a:rPr lang="el-GR" sz="1200" b="1" dirty="0">
                <a:solidFill>
                  <a:schemeClr val="bg2">
                    <a:lumMod val="75000"/>
                  </a:schemeClr>
                </a:solidFill>
              </a:rPr>
              <a:t> α) </a:t>
            </a:r>
            <a:r>
              <a:rPr lang="el-GR" sz="1200" dirty="0">
                <a:solidFill>
                  <a:schemeClr val="bg2">
                    <a:lumMod val="75000"/>
                  </a:schemeClr>
                </a:solidFill>
              </a:rPr>
              <a:t>Εισάγει κατώφλι σημαντικότητας 10%-οι μη χρηματοπιστωτικές επιχειρήσεις δεν υποχρεούνται να αξιολογούν οικονομικές δραστηριότητες που αντιπροσωπεύουν σωρευτικά κάτω από 10% του κύκλου εργασιών, των κεφαλαιουχικών (</a:t>
            </a:r>
            <a:r>
              <a:rPr lang="el-GR" sz="1200" dirty="0" err="1">
                <a:solidFill>
                  <a:schemeClr val="bg2">
                    <a:lumMod val="75000"/>
                  </a:schemeClr>
                </a:solidFill>
              </a:rPr>
              <a:t>CapEx</a:t>
            </a:r>
            <a:r>
              <a:rPr lang="el-GR" sz="1200" dirty="0">
                <a:solidFill>
                  <a:schemeClr val="bg2">
                    <a:lumMod val="75000"/>
                  </a:schemeClr>
                </a:solidFill>
              </a:rPr>
              <a:t>) ή λειτουργικών (</a:t>
            </a:r>
            <a:r>
              <a:rPr lang="el-GR" sz="1200" dirty="0" err="1">
                <a:solidFill>
                  <a:schemeClr val="bg2">
                    <a:lumMod val="75000"/>
                  </a:schemeClr>
                </a:solidFill>
              </a:rPr>
              <a:t>OpEx</a:t>
            </a:r>
            <a:r>
              <a:rPr lang="el-GR" sz="1200" dirty="0">
                <a:solidFill>
                  <a:schemeClr val="bg2">
                    <a:lumMod val="75000"/>
                  </a:schemeClr>
                </a:solidFill>
              </a:rPr>
              <a:t>) δαπανών</a:t>
            </a:r>
            <a:r>
              <a:rPr lang="en-US" sz="1200" dirty="0">
                <a:solidFill>
                  <a:schemeClr val="bg2">
                    <a:lumMod val="75000"/>
                  </a:schemeClr>
                </a:solidFill>
              </a:rPr>
              <a:t> </a:t>
            </a:r>
            <a:r>
              <a:rPr lang="el-GR" sz="1200" dirty="0">
                <a:solidFill>
                  <a:schemeClr val="bg2">
                    <a:lumMod val="75000"/>
                  </a:schemeClr>
                </a:solidFill>
              </a:rPr>
              <a:t>ενώ απαλλάσσονται επίσης από αξιολόγηση ευθυγράμμισης για το σύνολο των </a:t>
            </a:r>
            <a:r>
              <a:rPr lang="el-GR" sz="1200" dirty="0" err="1">
                <a:solidFill>
                  <a:schemeClr val="bg2">
                    <a:lumMod val="75000"/>
                  </a:schemeClr>
                </a:solidFill>
              </a:rPr>
              <a:t>OpEx</a:t>
            </a:r>
            <a:r>
              <a:rPr lang="el-GR" sz="1200" dirty="0">
                <a:solidFill>
                  <a:schemeClr val="bg2">
                    <a:lumMod val="75000"/>
                  </a:schemeClr>
                </a:solidFill>
              </a:rPr>
              <a:t>, εφόσον αυτές κριθούν </a:t>
            </a:r>
            <a:r>
              <a:rPr lang="el-GR" sz="1200" b="1" dirty="0">
                <a:solidFill>
                  <a:schemeClr val="bg2">
                    <a:lumMod val="75000"/>
                  </a:schemeClr>
                </a:solidFill>
              </a:rPr>
              <a:t>μη σημαντικές </a:t>
            </a:r>
            <a:r>
              <a:rPr lang="el-GR" sz="1200" dirty="0">
                <a:solidFill>
                  <a:schemeClr val="bg2">
                    <a:lumMod val="75000"/>
                  </a:schemeClr>
                </a:solidFill>
              </a:rPr>
              <a:t>για το επιχειρηματικό τους μοντέλο. Για χρηματοπιστωτικά ιδρύματα, εξαιρούνται περιουσιακά στοιχεία κάτω του 10% της αντίστοιχης κατηγορίας. </a:t>
            </a:r>
            <a:r>
              <a:rPr lang="el-GR" sz="1200" b="1" dirty="0">
                <a:solidFill>
                  <a:schemeClr val="bg2">
                    <a:lumMod val="75000"/>
                  </a:schemeClr>
                </a:solidFill>
              </a:rPr>
              <a:t>β) </a:t>
            </a:r>
            <a:r>
              <a:rPr lang="el-GR" sz="1200" dirty="0">
                <a:solidFill>
                  <a:schemeClr val="bg2">
                    <a:lumMod val="75000"/>
                  </a:schemeClr>
                </a:solidFill>
              </a:rPr>
              <a:t>Τα πρότυπα αναφοράς έχουν απλοποιηθεί σημαντικά, μειώνοντας τον αριθμό των απαιτούμενων σημείων δεδομένων κατά 64% για τις μη χρηματοπιστωτικές επιχειρήσεις και κατά 89% για τα χρηματοπιστωτικά ιδρύματα, </a:t>
            </a:r>
            <a:r>
              <a:rPr lang="el-GR" sz="1200" b="1" dirty="0">
                <a:solidFill>
                  <a:schemeClr val="bg2">
                    <a:lumMod val="75000"/>
                  </a:schemeClr>
                </a:solidFill>
              </a:rPr>
              <a:t>γ)</a:t>
            </a:r>
            <a:r>
              <a:rPr lang="el-GR" sz="1200" dirty="0">
                <a:solidFill>
                  <a:schemeClr val="bg2">
                    <a:lumMod val="75000"/>
                  </a:schemeClr>
                </a:solidFill>
              </a:rPr>
              <a:t> Απλοποιούνται επίσης τα κριτήρια «μη πρόκλησης σημαντικής βλάβης» (DNSH), ιδίως ως προς χημικές ουσίες. </a:t>
            </a:r>
            <a:r>
              <a:rPr lang="el-GR" sz="1200" b="1" dirty="0">
                <a:solidFill>
                  <a:schemeClr val="bg2">
                    <a:lumMod val="75000"/>
                  </a:schemeClr>
                </a:solidFill>
              </a:rPr>
              <a:t>Μεταβατική διάταξη οικ. έτους 2025: οι επιχειρήσεις επιλέγουν μεταξύ εφαρμογής των νέων κανόνων ή των κανόνων έως 31-12-2025, με υποχρεωτική δήλωση επιλογής στην έκθεση βιωσιμότητας.</a:t>
            </a:r>
          </a:p>
        </p:txBody>
      </p:sp>
      <p:pic>
        <p:nvPicPr>
          <p:cNvPr id="3" name="Google Shape;214;p11">
            <a:extLst>
              <a:ext uri="{FF2B5EF4-FFF2-40B4-BE49-F238E27FC236}">
                <a16:creationId xmlns:a16="http://schemas.microsoft.com/office/drawing/2014/main" id="{1D020F27-1E67-1B26-9B3D-DD9A1226F5C6}"/>
              </a:ext>
            </a:extLst>
          </p:cNvPr>
          <p:cNvPicPr preferRelativeResize="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9079987" y="1828798"/>
            <a:ext cx="3028336" cy="2945903"/>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79282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81C55F3C-9827-9ED1-9B33-F97F3321B9B9}"/>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9477CF0E-CEB4-CA8F-04DE-9733BD7B90FE}"/>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06CAF9AE-2389-2940-AB40-B3D0385C168C}"/>
              </a:ext>
            </a:extLst>
          </p:cNvPr>
          <p:cNvSpPr txBox="1"/>
          <p:nvPr/>
        </p:nvSpPr>
        <p:spPr>
          <a:xfrm>
            <a:off x="150239" y="1040302"/>
            <a:ext cx="11361737" cy="1969740"/>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600" b="1" dirty="0">
                <a:solidFill>
                  <a:srgbClr val="04B3E7"/>
                </a:solidFill>
              </a:rPr>
              <a:t>ΕΥΡΩΠΑΪΚΟ ΠΛΑΙΣΙΟ – Δεσμευτικότητα για όλα τα κράτη – μέλη της ΕΕ – CSRD [1]</a:t>
            </a:r>
          </a:p>
          <a:p>
            <a:pPr marL="360000" lvl="0" indent="-288000" algn="just" rtl="0">
              <a:spcBef>
                <a:spcPts val="600"/>
              </a:spcBef>
              <a:spcAft>
                <a:spcPts val="600"/>
              </a:spcAft>
              <a:buClr>
                <a:srgbClr val="3F3F3F"/>
              </a:buClr>
              <a:buSzPts val="1800"/>
              <a:buChar char="●"/>
            </a:pPr>
            <a:r>
              <a:rPr lang="ro-RO" b="1" dirty="0">
                <a:solidFill>
                  <a:srgbClr val="04B3E7"/>
                </a:solidFill>
              </a:rPr>
              <a:t>Corporate Sustainability Reporting Directive (CSRD) - </a:t>
            </a:r>
            <a:r>
              <a:rPr lang="el-GR" b="1" dirty="0">
                <a:solidFill>
                  <a:srgbClr val="04B3E7"/>
                </a:solidFill>
              </a:rPr>
              <a:t>Οδηγία Αναφοράς Εταιρικής Βιωσιμότητας 2022/2464/ΕΕ</a:t>
            </a:r>
            <a:r>
              <a:rPr lang="el-GR" b="1" dirty="0">
                <a:solidFill>
                  <a:srgbClr val="3F3F3F"/>
                </a:solidFill>
              </a:rPr>
              <a:t> - </a:t>
            </a:r>
            <a:r>
              <a:rPr lang="el-GR" dirty="0">
                <a:solidFill>
                  <a:srgbClr val="3F3F3F"/>
                </a:solidFill>
              </a:rPr>
              <a:t>υποχρεωτική υποβολή εκθέσεων βιωσιμότητας</a:t>
            </a:r>
          </a:p>
          <a:p>
            <a:pPr marL="360000" indent="-288000" algn="just">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Οι υπόχρεες επιχειρήσεις περιλαμβάνουν στην έκθεση διαχείρισης τις πληροφορίες που είναι αναγκαίες για την </a:t>
            </a:r>
            <a:r>
              <a:rPr lang="el-GR" u="sng" dirty="0">
                <a:solidFill>
                  <a:srgbClr val="3F3F3F"/>
                </a:solidFill>
              </a:rPr>
              <a:t>κατανόηση των επιπτώσεων της επιχείρησης σε θέματα βιωσιμότητας</a:t>
            </a:r>
            <a:r>
              <a:rPr lang="el-GR" dirty="0">
                <a:solidFill>
                  <a:srgbClr val="3F3F3F"/>
                </a:solidFill>
              </a:rPr>
              <a:t>, καθώς και τις </a:t>
            </a:r>
            <a:r>
              <a:rPr lang="el-GR" u="sng" dirty="0">
                <a:solidFill>
                  <a:srgbClr val="3F3F3F"/>
                </a:solidFill>
              </a:rPr>
              <a:t>πληροφορίες που είναι αναγκαίες για την κατανόηση του τρόπου με τον οποίο τα θέματα βιωσιμότητας επηρεάζουν την εξέλιξη, τις επιδόσεις και τη θέση της επιχείρησης</a:t>
            </a:r>
            <a:r>
              <a:rPr lang="en-US" u="sng" dirty="0">
                <a:solidFill>
                  <a:srgbClr val="3F3F3F"/>
                </a:solidFill>
              </a:rPr>
              <a:t>.</a:t>
            </a:r>
            <a:endParaRPr lang="el-GR" u="sng" dirty="0">
              <a:solidFill>
                <a:srgbClr val="3F3F3F"/>
              </a:solidFill>
            </a:endParaRPr>
          </a:p>
        </p:txBody>
      </p:sp>
      <p:sp>
        <p:nvSpPr>
          <p:cNvPr id="3" name="Google Shape;316;g3025d2b38e7_0_376">
            <a:extLst>
              <a:ext uri="{FF2B5EF4-FFF2-40B4-BE49-F238E27FC236}">
                <a16:creationId xmlns:a16="http://schemas.microsoft.com/office/drawing/2014/main" id="{0DCEC94C-27F4-14FC-2429-F4781090BF99}"/>
              </a:ext>
            </a:extLst>
          </p:cNvPr>
          <p:cNvSpPr txBox="1"/>
          <p:nvPr/>
        </p:nvSpPr>
        <p:spPr>
          <a:xfrm>
            <a:off x="150239" y="2705832"/>
            <a:ext cx="11690350" cy="4801284"/>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b="1" dirty="0">
                <a:solidFill>
                  <a:srgbClr val="04B3E7"/>
                </a:solidFill>
              </a:rPr>
              <a:t>Νέο Πεδίο Εφαρμογής </a:t>
            </a:r>
            <a:r>
              <a:rPr lang="en-US" b="1" dirty="0">
                <a:solidFill>
                  <a:srgbClr val="04B3E7"/>
                </a:solidFill>
              </a:rPr>
              <a:t> CSRD</a:t>
            </a:r>
            <a:r>
              <a:rPr lang="el-GR" b="1" dirty="0">
                <a:solidFill>
                  <a:srgbClr val="04B3E7"/>
                </a:solidFill>
              </a:rPr>
              <a:t> βάσει του </a:t>
            </a:r>
            <a:r>
              <a:rPr lang="el-GR" b="1" dirty="0" err="1">
                <a:solidFill>
                  <a:srgbClr val="04B3E7"/>
                </a:solidFill>
              </a:rPr>
              <a:t>Omnibus</a:t>
            </a:r>
            <a:r>
              <a:rPr lang="en-US" b="1" dirty="0">
                <a:solidFill>
                  <a:srgbClr val="04B3E7"/>
                </a:solidFill>
              </a:rPr>
              <a:t> I</a:t>
            </a:r>
            <a:r>
              <a:rPr lang="el-GR" b="1" dirty="0">
                <a:solidFill>
                  <a:srgbClr val="04B3E7"/>
                </a:solidFill>
              </a:rPr>
              <a:t> (δημοσιεύθηκε στην Επίσημη Εφημερίδα της ΕΕ στις 26-02-2026 και τέθηκε σε ισχύ στις 18-03-2026-Οδηγία (ΕΕ) 2026/470):</a:t>
            </a:r>
          </a:p>
          <a:p>
            <a:pPr marL="360000" lvl="0" indent="-288000" algn="just">
              <a:spcBef>
                <a:spcPts val="600"/>
              </a:spcBef>
              <a:spcAft>
                <a:spcPts val="600"/>
              </a:spcAft>
              <a:buClr>
                <a:srgbClr val="3F3F3F"/>
              </a:buClr>
              <a:buSzPts val="1800"/>
              <a:buChar char="●"/>
            </a:pPr>
            <a:r>
              <a:rPr lang="el-GR" b="1" dirty="0">
                <a:solidFill>
                  <a:srgbClr val="3F3F3F"/>
                </a:solidFill>
              </a:rPr>
              <a:t>Ενιαία Εφαρμογή από το οικον. έτος 2027: Καταργείται το σύστημα σταδιακής ένταξης («κύματα»). </a:t>
            </a:r>
            <a:r>
              <a:rPr lang="el-GR" dirty="0">
                <a:solidFill>
                  <a:srgbClr val="3F3F3F"/>
                </a:solidFill>
              </a:rPr>
              <a:t>Υπόχρεες καθίστανται πλέον </a:t>
            </a:r>
            <a:r>
              <a:rPr lang="el-GR" b="1" dirty="0">
                <a:solidFill>
                  <a:srgbClr val="3F3F3F"/>
                </a:solidFill>
              </a:rPr>
              <a:t>μόνο</a:t>
            </a:r>
            <a:r>
              <a:rPr lang="el-GR" dirty="0">
                <a:solidFill>
                  <a:srgbClr val="3F3F3F"/>
                </a:solidFill>
              </a:rPr>
              <a:t> </a:t>
            </a:r>
            <a:r>
              <a:rPr lang="el-GR" b="1" dirty="0">
                <a:solidFill>
                  <a:srgbClr val="3F3F3F"/>
                </a:solidFill>
              </a:rPr>
              <a:t>οι πολύ μεγάλες </a:t>
            </a:r>
            <a:r>
              <a:rPr lang="el-GR" dirty="0">
                <a:solidFill>
                  <a:srgbClr val="3F3F3F"/>
                </a:solidFill>
              </a:rPr>
              <a:t>επιχειρήσεις</a:t>
            </a:r>
            <a:r>
              <a:rPr lang="el-GR" b="1" dirty="0">
                <a:solidFill>
                  <a:srgbClr val="3F3F3F"/>
                </a:solidFill>
              </a:rPr>
              <a:t> </a:t>
            </a:r>
            <a:r>
              <a:rPr lang="el-GR" dirty="0">
                <a:solidFill>
                  <a:srgbClr val="3F3F3F"/>
                </a:solidFill>
              </a:rPr>
              <a:t>ή όμιλοι της ΕΕ</a:t>
            </a:r>
            <a:r>
              <a:rPr lang="en-US" dirty="0">
                <a:solidFill>
                  <a:srgbClr val="3F3F3F"/>
                </a:solidFill>
              </a:rPr>
              <a:t> </a:t>
            </a:r>
            <a:r>
              <a:rPr lang="el-GR" dirty="0">
                <a:solidFill>
                  <a:srgbClr val="3F3F3F"/>
                </a:solidFill>
              </a:rPr>
              <a:t>με </a:t>
            </a:r>
            <a:r>
              <a:rPr lang="el-GR" b="1" dirty="0">
                <a:solidFill>
                  <a:srgbClr val="3F3F3F"/>
                </a:solidFill>
              </a:rPr>
              <a:t>περισσότερους από 1.000 εργαζόμενους </a:t>
            </a:r>
            <a:r>
              <a:rPr lang="el-GR" dirty="0">
                <a:solidFill>
                  <a:srgbClr val="3F3F3F"/>
                </a:solidFill>
              </a:rPr>
              <a:t>και καθαρό ετήσιο κύκλο εργασιών </a:t>
            </a:r>
            <a:r>
              <a:rPr lang="el-GR" b="1" dirty="0">
                <a:solidFill>
                  <a:srgbClr val="3F3F3F"/>
                </a:solidFill>
              </a:rPr>
              <a:t>άνω των €450 εκατ</a:t>
            </a:r>
            <a:r>
              <a:rPr lang="el-GR" dirty="0">
                <a:solidFill>
                  <a:srgbClr val="3F3F3F"/>
                </a:solidFill>
              </a:rPr>
              <a:t>. Αυτό αποτελεί ουσιαστική μείωση σε σχέση με τα αρχικά κατώφλια (δύο εκ των τριών κριτηρίων: 250 εργαζόμενοι, €25 εκατ. ισολογισμός ή €50 εκατ. κύκλος εργασιών)</a:t>
            </a:r>
            <a:r>
              <a:rPr lang="en-US" dirty="0">
                <a:solidFill>
                  <a:srgbClr val="3F3F3F"/>
                </a:solidFill>
              </a:rPr>
              <a:t>.</a:t>
            </a:r>
            <a:r>
              <a:rPr lang="el-GR" dirty="0">
                <a:solidFill>
                  <a:srgbClr val="3F3F3F"/>
                </a:solidFill>
              </a:rPr>
              <a:t> Για Εταιρείες </a:t>
            </a:r>
            <a:r>
              <a:rPr lang="el-GR" b="1" dirty="0">
                <a:solidFill>
                  <a:srgbClr val="3F3F3F"/>
                </a:solidFill>
              </a:rPr>
              <a:t>εκτός ΕΕ : </a:t>
            </a:r>
            <a:r>
              <a:rPr lang="el-GR" dirty="0">
                <a:solidFill>
                  <a:srgbClr val="3F3F3F"/>
                </a:solidFill>
              </a:rPr>
              <a:t>Εφαρμογή σε ομίλους με κύκλο εργασιών στην ΕΕ &gt;€450 εκατ. που διαθέτουν θυγατρική/υποκατάστημα στην ΕΕ με τζίρο &gt;€200 εκατ. </a:t>
            </a:r>
          </a:p>
          <a:p>
            <a:pPr marL="360000" lvl="0" indent="-288000" algn="just">
              <a:spcBef>
                <a:spcPts val="600"/>
              </a:spcBef>
              <a:spcAft>
                <a:spcPts val="600"/>
              </a:spcAft>
              <a:buClr>
                <a:srgbClr val="3F3F3F"/>
              </a:buClr>
              <a:buSzPts val="1800"/>
              <a:buChar char="●"/>
            </a:pPr>
            <a:r>
              <a:rPr lang="el-GR" b="1" dirty="0">
                <a:solidFill>
                  <a:srgbClr val="3F3F3F"/>
                </a:solidFill>
              </a:rPr>
              <a:t>Κρίσιμες Αλλαγές και  Εξαιρέσεις:</a:t>
            </a:r>
          </a:p>
          <a:p>
            <a:pPr marL="357750" lvl="0" indent="-285750" algn="just">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Απαλλάσσονται πλήρως οι εισηγμένες μικρομεσαίες (</a:t>
            </a:r>
            <a:r>
              <a:rPr lang="el-GR" dirty="0" err="1">
                <a:solidFill>
                  <a:srgbClr val="3F3F3F"/>
                </a:solidFill>
              </a:rPr>
              <a:t>SMEs</a:t>
            </a:r>
            <a:r>
              <a:rPr lang="el-GR" dirty="0">
                <a:solidFill>
                  <a:srgbClr val="3F3F3F"/>
                </a:solidFill>
              </a:rPr>
              <a:t>) και οι εταιρείες χρηματοδοτικών συμμετοχών (</a:t>
            </a:r>
            <a:r>
              <a:rPr lang="el-GR" dirty="0" err="1">
                <a:solidFill>
                  <a:srgbClr val="3F3F3F"/>
                </a:solidFill>
              </a:rPr>
              <a:t>financial</a:t>
            </a:r>
            <a:r>
              <a:rPr lang="el-GR" dirty="0">
                <a:solidFill>
                  <a:srgbClr val="3F3F3F"/>
                </a:solidFill>
              </a:rPr>
              <a:t> </a:t>
            </a:r>
            <a:r>
              <a:rPr lang="el-GR" dirty="0" err="1">
                <a:solidFill>
                  <a:srgbClr val="3F3F3F"/>
                </a:solidFill>
              </a:rPr>
              <a:t>holdings</a:t>
            </a:r>
            <a:r>
              <a:rPr lang="el-GR" dirty="0">
                <a:solidFill>
                  <a:srgbClr val="3F3F3F"/>
                </a:solidFill>
              </a:rPr>
              <a:t>).</a:t>
            </a:r>
          </a:p>
          <a:p>
            <a:pPr marL="357750" lvl="0" indent="-285750" algn="just">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Αλυσίδα Αξίας (</a:t>
            </a:r>
            <a:r>
              <a:rPr lang="el-GR" dirty="0" err="1">
                <a:solidFill>
                  <a:srgbClr val="3F3F3F"/>
                </a:solidFill>
              </a:rPr>
              <a:t>Value</a:t>
            </a:r>
            <a:r>
              <a:rPr lang="el-GR" dirty="0">
                <a:solidFill>
                  <a:srgbClr val="3F3F3F"/>
                </a:solidFill>
              </a:rPr>
              <a:t> </a:t>
            </a:r>
            <a:r>
              <a:rPr lang="el-GR" dirty="0" err="1">
                <a:solidFill>
                  <a:srgbClr val="3F3F3F"/>
                </a:solidFill>
              </a:rPr>
              <a:t>chain</a:t>
            </a:r>
            <a:r>
              <a:rPr lang="el-GR" dirty="0">
                <a:solidFill>
                  <a:srgbClr val="3F3F3F"/>
                </a:solidFill>
              </a:rPr>
              <a:t> </a:t>
            </a:r>
            <a:r>
              <a:rPr lang="el-GR" dirty="0" err="1">
                <a:solidFill>
                  <a:srgbClr val="3F3F3F"/>
                </a:solidFill>
              </a:rPr>
              <a:t>cap</a:t>
            </a:r>
            <a:r>
              <a:rPr lang="el-GR" dirty="0">
                <a:solidFill>
                  <a:srgbClr val="3F3F3F"/>
                </a:solidFill>
              </a:rPr>
              <a:t>): Προστατεύονται οι μικρότερες εταιρείες (&lt;1.000 </a:t>
            </a:r>
            <a:r>
              <a:rPr lang="el-GR" dirty="0" err="1">
                <a:solidFill>
                  <a:srgbClr val="3F3F3F"/>
                </a:solidFill>
              </a:rPr>
              <a:t>εργαζ</a:t>
            </a:r>
            <a:r>
              <a:rPr lang="el-GR" dirty="0">
                <a:solidFill>
                  <a:srgbClr val="3F3F3F"/>
                </a:solidFill>
              </a:rPr>
              <a:t>.) από υπερβολικές απαιτήσεις δεδομένων (περιορισμός στα όρια του εθελοντικού προτύπου VSME, αναμένεται έως 19 Ιουλίου του 2026 η εξουσιοδοτική πράξη της Επιτροπής).</a:t>
            </a:r>
          </a:p>
          <a:p>
            <a:pPr marL="357750" lvl="0" indent="-285750" algn="just">
              <a:spcBef>
                <a:spcPts val="600"/>
              </a:spcBef>
              <a:spcAft>
                <a:spcPts val="600"/>
              </a:spcAft>
              <a:buClr>
                <a:srgbClr val="3F3F3F"/>
              </a:buClr>
              <a:buSzPts val="1800"/>
              <a:buFont typeface="Courier New" panose="02070309020205020404" pitchFamily="49" charset="0"/>
              <a:buChar char="o"/>
            </a:pPr>
            <a:r>
              <a:rPr lang="el-GR" dirty="0">
                <a:solidFill>
                  <a:srgbClr val="3F3F3F"/>
                </a:solidFill>
              </a:rPr>
              <a:t>Απλοποίηση Προτύπων &amp; Ελέγχου: Καταργούνται οριστικά τα τομεακά (</a:t>
            </a:r>
            <a:r>
              <a:rPr lang="el-GR" dirty="0" err="1">
                <a:solidFill>
                  <a:srgbClr val="3F3F3F"/>
                </a:solidFill>
              </a:rPr>
              <a:t>sector-specific</a:t>
            </a:r>
            <a:r>
              <a:rPr lang="el-GR" dirty="0">
                <a:solidFill>
                  <a:srgbClr val="3F3F3F"/>
                </a:solidFill>
              </a:rPr>
              <a:t>) ESRS και η απαίτηση για «εύλογη διασφάλιση»</a:t>
            </a:r>
          </a:p>
          <a:p>
            <a:pPr marL="360000" lvl="0" indent="-288000" algn="just">
              <a:spcBef>
                <a:spcPts val="600"/>
              </a:spcBef>
              <a:spcAft>
                <a:spcPts val="600"/>
              </a:spcAft>
              <a:buClr>
                <a:srgbClr val="3F3F3F"/>
              </a:buClr>
              <a:buSzPts val="1800"/>
              <a:buChar char="●"/>
            </a:pPr>
            <a:endParaRPr lang="el-GR" dirty="0">
              <a:solidFill>
                <a:srgbClr val="3F3F3F"/>
              </a:solidFill>
            </a:endParaRPr>
          </a:p>
          <a:p>
            <a:pPr marL="72000" lvl="0" algn="just">
              <a:spcBef>
                <a:spcPts val="600"/>
              </a:spcBef>
              <a:spcAft>
                <a:spcPts val="600"/>
              </a:spcAft>
              <a:buClr>
                <a:srgbClr val="3F3F3F"/>
              </a:buClr>
              <a:buSzPts val="1800"/>
            </a:pPr>
            <a:endParaRPr lang="el-GR" dirty="0">
              <a:solidFill>
                <a:srgbClr val="3F3F3F"/>
              </a:solidFill>
            </a:endParaRPr>
          </a:p>
          <a:p>
            <a:pPr marL="360000" lvl="0" indent="-288000" algn="just">
              <a:spcBef>
                <a:spcPts val="600"/>
              </a:spcBef>
              <a:spcAft>
                <a:spcPts val="600"/>
              </a:spcAft>
              <a:buClr>
                <a:srgbClr val="3F3F3F"/>
              </a:buClr>
              <a:buSzPts val="1800"/>
              <a:buChar char="●"/>
            </a:pPr>
            <a:endParaRPr lang="el-GR" dirty="0">
              <a:solidFill>
                <a:srgbClr val="3F3F3F"/>
              </a:solidFill>
            </a:endParaRPr>
          </a:p>
        </p:txBody>
      </p:sp>
      <p:sp>
        <p:nvSpPr>
          <p:cNvPr id="5" name="Google Shape;316;g3025d2b38e7_0_376">
            <a:extLst>
              <a:ext uri="{FF2B5EF4-FFF2-40B4-BE49-F238E27FC236}">
                <a16:creationId xmlns:a16="http://schemas.microsoft.com/office/drawing/2014/main" id="{80811E96-6DD5-4F5A-9871-72308F346DAB}"/>
              </a:ext>
            </a:extLst>
          </p:cNvPr>
          <p:cNvSpPr txBox="1"/>
          <p:nvPr/>
        </p:nvSpPr>
        <p:spPr>
          <a:xfrm>
            <a:off x="250825" y="6125138"/>
            <a:ext cx="11690350" cy="769411"/>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b="1" dirty="0">
                <a:solidFill>
                  <a:srgbClr val="3F3F3F"/>
                </a:solidFill>
              </a:rPr>
              <a:t>Οι εκθέσεις βιωσιμότητας απαιτείται να ακολουθούν τα</a:t>
            </a:r>
            <a:r>
              <a:rPr lang="en-US" b="1" dirty="0">
                <a:solidFill>
                  <a:srgbClr val="3F3F3F"/>
                </a:solidFill>
              </a:rPr>
              <a:t> </a:t>
            </a:r>
            <a:r>
              <a:rPr lang="el-GR" b="1" dirty="0">
                <a:solidFill>
                  <a:srgbClr val="3F3F3F"/>
                </a:solidFill>
              </a:rPr>
              <a:t>(Απλοποιημένα) </a:t>
            </a:r>
            <a:r>
              <a:rPr lang="el-GR" b="1" dirty="0">
                <a:solidFill>
                  <a:srgbClr val="04B3E7"/>
                </a:solidFill>
              </a:rPr>
              <a:t>Ευρωπαϊκά Πρότυπα Αναφοράς Βιωσιμότητας (European </a:t>
            </a:r>
            <a:r>
              <a:rPr lang="el-GR" b="1" dirty="0" err="1">
                <a:solidFill>
                  <a:srgbClr val="04B3E7"/>
                </a:solidFill>
              </a:rPr>
              <a:t>Sustainability</a:t>
            </a:r>
            <a:r>
              <a:rPr lang="el-GR" b="1" dirty="0">
                <a:solidFill>
                  <a:srgbClr val="04B3E7"/>
                </a:solidFill>
              </a:rPr>
              <a:t> </a:t>
            </a:r>
            <a:r>
              <a:rPr lang="el-GR" b="1" dirty="0" err="1">
                <a:solidFill>
                  <a:srgbClr val="04B3E7"/>
                </a:solidFill>
              </a:rPr>
              <a:t>Reporting</a:t>
            </a:r>
            <a:r>
              <a:rPr lang="el-GR" b="1" dirty="0">
                <a:solidFill>
                  <a:srgbClr val="04B3E7"/>
                </a:solidFill>
              </a:rPr>
              <a:t> </a:t>
            </a:r>
            <a:r>
              <a:rPr lang="el-GR" b="1" dirty="0" err="1">
                <a:solidFill>
                  <a:srgbClr val="04B3E7"/>
                </a:solidFill>
              </a:rPr>
              <a:t>Standards</a:t>
            </a:r>
            <a:r>
              <a:rPr lang="el-GR" b="1" dirty="0">
                <a:solidFill>
                  <a:srgbClr val="04B3E7"/>
                </a:solidFill>
              </a:rPr>
              <a:t> - ESRS) - Κανονισμός 2023/2772 /EFRAG</a:t>
            </a:r>
            <a:r>
              <a:rPr lang="el-GR" b="1" dirty="0">
                <a:solidFill>
                  <a:srgbClr val="3F3F3F"/>
                </a:solidFill>
              </a:rPr>
              <a:t>.</a:t>
            </a:r>
          </a:p>
        </p:txBody>
      </p:sp>
      <p:sp>
        <p:nvSpPr>
          <p:cNvPr id="4" name="Rectangle 1">
            <a:extLst>
              <a:ext uri="{FF2B5EF4-FFF2-40B4-BE49-F238E27FC236}">
                <a16:creationId xmlns:a16="http://schemas.microsoft.com/office/drawing/2014/main" id="{C1EE78C7-6D0C-1FD3-A087-0D08F215BBB5}"/>
              </a:ext>
            </a:extLst>
          </p:cNvPr>
          <p:cNvSpPr>
            <a:spLocks noChangeArrowheads="1"/>
          </p:cNvSpPr>
          <p:nvPr/>
        </p:nvSpPr>
        <p:spPr bwMode="auto">
          <a:xfrm>
            <a:off x="424560" y="5540363"/>
            <a:ext cx="4732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b="1" dirty="0">
              <a:solidFill>
                <a:srgbClr val="3F3F3F"/>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357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A7CBF8E7-1526-3664-CB1B-6FDB6B943300}"/>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252A11E4-3104-58D2-F40E-BCB0EA0FE3F2}"/>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D7E415E8-DDC9-AE3B-410D-E7917A47675C}"/>
              </a:ext>
            </a:extLst>
          </p:cNvPr>
          <p:cNvSpPr txBox="1"/>
          <p:nvPr/>
        </p:nvSpPr>
        <p:spPr>
          <a:xfrm>
            <a:off x="250825" y="1365121"/>
            <a:ext cx="11361737" cy="1169521"/>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600" b="1" dirty="0">
                <a:solidFill>
                  <a:srgbClr val="04B3E7"/>
                </a:solidFill>
              </a:rPr>
              <a:t>ΕΥΡΩΠΑΪΚΟ ΠΛΑΙΣΙΟ – Δεσμευτικότητα για όλα τα κράτη – μέλη της ΕΕ – CSRD [</a:t>
            </a:r>
            <a:r>
              <a:rPr lang="en-US" sz="1600" b="1" dirty="0">
                <a:solidFill>
                  <a:srgbClr val="04B3E7"/>
                </a:solidFill>
              </a:rPr>
              <a:t>2</a:t>
            </a:r>
            <a:r>
              <a:rPr lang="el-GR" sz="1600" b="1" dirty="0">
                <a:solidFill>
                  <a:srgbClr val="04B3E7"/>
                </a:solidFill>
              </a:rPr>
              <a:t>]</a:t>
            </a:r>
          </a:p>
          <a:p>
            <a:pPr marL="360000" lvl="0" indent="-288000" algn="just" rtl="0">
              <a:spcBef>
                <a:spcPts val="600"/>
              </a:spcBef>
              <a:spcAft>
                <a:spcPts val="600"/>
              </a:spcAft>
              <a:buClr>
                <a:srgbClr val="3F3F3F"/>
              </a:buClr>
              <a:buSzPts val="1800"/>
              <a:buChar char="●"/>
            </a:pPr>
            <a:r>
              <a:rPr lang="ro-RO" b="1" dirty="0">
                <a:solidFill>
                  <a:srgbClr val="04B3E7"/>
                </a:solidFill>
              </a:rPr>
              <a:t>Corporate Sustainability Reporting Directive (CSRD) - </a:t>
            </a:r>
            <a:r>
              <a:rPr lang="el-GR" b="1" dirty="0">
                <a:solidFill>
                  <a:srgbClr val="04B3E7"/>
                </a:solidFill>
              </a:rPr>
              <a:t>Οδηγία Αναφοράς Εταιρικής Βιωσιμότητας 2022/2464/ΕΕ</a:t>
            </a:r>
            <a:r>
              <a:rPr lang="el-GR" b="1" dirty="0">
                <a:solidFill>
                  <a:srgbClr val="3F3F3F"/>
                </a:solidFill>
              </a:rPr>
              <a:t> - </a:t>
            </a:r>
            <a:r>
              <a:rPr lang="el-GR" dirty="0">
                <a:solidFill>
                  <a:srgbClr val="3F3F3F"/>
                </a:solidFill>
              </a:rPr>
              <a:t>υποχρεωτική υποβολή εκθέσεων βιωσιμότητας</a:t>
            </a:r>
          </a:p>
        </p:txBody>
      </p:sp>
      <p:sp>
        <p:nvSpPr>
          <p:cNvPr id="3" name="Google Shape;316;g3025d2b38e7_0_376">
            <a:extLst>
              <a:ext uri="{FF2B5EF4-FFF2-40B4-BE49-F238E27FC236}">
                <a16:creationId xmlns:a16="http://schemas.microsoft.com/office/drawing/2014/main" id="{6D8E1549-9702-8CC4-6B25-112C38856A69}"/>
              </a:ext>
            </a:extLst>
          </p:cNvPr>
          <p:cNvSpPr txBox="1"/>
          <p:nvPr/>
        </p:nvSpPr>
        <p:spPr>
          <a:xfrm>
            <a:off x="579438" y="2496542"/>
            <a:ext cx="11231562" cy="4370397"/>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b="1" dirty="0">
                <a:solidFill>
                  <a:srgbClr val="04B3E7"/>
                </a:solidFill>
              </a:rPr>
              <a:t>Περιεχόμενο εκθέσεων βιωσιμότητας(βάσει των νέων Απλοποιημένων ESRS- σχέδιο EFRAG 03.12.2025, τελική κατ' εξουσιοδότηση πράξη Επιτροπής αναμένεται έως </a:t>
            </a:r>
            <a:r>
              <a:rPr lang="el-GR" b="1" dirty="0" err="1">
                <a:solidFill>
                  <a:srgbClr val="04B3E7"/>
                </a:solidFill>
              </a:rPr>
              <a:t>Σεπτ</a:t>
            </a:r>
            <a:r>
              <a:rPr lang="el-GR" b="1" dirty="0">
                <a:solidFill>
                  <a:srgbClr val="04B3E7"/>
                </a:solidFill>
              </a:rPr>
              <a:t>. 2026):</a:t>
            </a:r>
          </a:p>
          <a:p>
            <a:pPr marL="360000" lvl="0" indent="-288000" algn="just" rtl="0">
              <a:spcBef>
                <a:spcPts val="600"/>
              </a:spcBef>
              <a:spcAft>
                <a:spcPts val="600"/>
              </a:spcAft>
              <a:buClr>
                <a:srgbClr val="3F3F3F"/>
              </a:buClr>
              <a:buSzPts val="1800"/>
              <a:buChar char="●"/>
            </a:pPr>
            <a:r>
              <a:rPr lang="el-GR" b="1" dirty="0">
                <a:solidFill>
                  <a:srgbClr val="3F3F3F"/>
                </a:solidFill>
              </a:rPr>
              <a:t>Επιχειρηματικό Μοντέλο &amp; Στρατηγική</a:t>
            </a:r>
            <a:r>
              <a:rPr lang="el-GR" dirty="0">
                <a:solidFill>
                  <a:srgbClr val="3F3F3F"/>
                </a:solidFill>
              </a:rPr>
              <a:t>: Ανθεκτικότητα σε κινδύνους βιωσιμότητας, σχετικές ευκαιρίες, σχέδια μετάβασης προς βιώσιμη οικονομία και συμμόρφωση με τη Συμφωνία του Παρισιού. </a:t>
            </a:r>
            <a:r>
              <a:rPr lang="el-GR" u="sng" dirty="0">
                <a:solidFill>
                  <a:srgbClr val="3F3F3F"/>
                </a:solidFill>
              </a:rPr>
              <a:t>Σημείωση</a:t>
            </a:r>
            <a:r>
              <a:rPr lang="el-GR" dirty="0">
                <a:solidFill>
                  <a:srgbClr val="3F3F3F"/>
                </a:solidFill>
              </a:rPr>
              <a:t>: η υποχρέωση σχεδίου κλιματικής μετάβασης αφαιρέθηκε από την CSDDD (</a:t>
            </a:r>
            <a:r>
              <a:rPr lang="el-GR" dirty="0" err="1">
                <a:solidFill>
                  <a:srgbClr val="3F3F3F"/>
                </a:solidFill>
              </a:rPr>
              <a:t>Omnibus</a:t>
            </a:r>
            <a:r>
              <a:rPr lang="el-GR" dirty="0">
                <a:solidFill>
                  <a:srgbClr val="3F3F3F"/>
                </a:solidFill>
              </a:rPr>
              <a:t> I), αλλά παραμένει στην CSRD ως υποχρέωση γνωστοποίησης εφόσον η εταιρεία διαθέτει τέτοιο σχέδιο.</a:t>
            </a:r>
          </a:p>
          <a:p>
            <a:pPr marL="360000" lvl="0" indent="-288000" rtl="0">
              <a:spcBef>
                <a:spcPts val="600"/>
              </a:spcBef>
              <a:spcAft>
                <a:spcPts val="600"/>
              </a:spcAft>
              <a:buClr>
                <a:srgbClr val="3F3F3F"/>
              </a:buClr>
              <a:buSzPts val="1800"/>
              <a:buChar char="●"/>
            </a:pPr>
            <a:r>
              <a:rPr lang="el-GR" b="1" dirty="0">
                <a:solidFill>
                  <a:srgbClr val="3F3F3F"/>
                </a:solidFill>
              </a:rPr>
              <a:t>Στόχοι Βιωσιμότητας</a:t>
            </a:r>
            <a:r>
              <a:rPr lang="el-GR" dirty="0">
                <a:solidFill>
                  <a:srgbClr val="3F3F3F"/>
                </a:solidFill>
              </a:rPr>
              <a:t>: Χρονικά καθορισμένοι στόχοι, μείωση εκπομπών κατά 55% έως το 2030, κλιματική ουδετερότητα έως το 2050, πρόοδος και επιστημονική τεκμηρίωση για περιβαλλοντικούς στόχους.</a:t>
            </a:r>
          </a:p>
          <a:p>
            <a:pPr marL="360000" lvl="0" indent="-288000" rtl="0">
              <a:spcBef>
                <a:spcPts val="600"/>
              </a:spcBef>
              <a:spcAft>
                <a:spcPts val="600"/>
              </a:spcAft>
              <a:buClr>
                <a:srgbClr val="3F3F3F"/>
              </a:buClr>
              <a:buSzPts val="1800"/>
              <a:buChar char="●"/>
            </a:pPr>
            <a:r>
              <a:rPr lang="el-GR" b="1" dirty="0">
                <a:solidFill>
                  <a:srgbClr val="3F3F3F"/>
                </a:solidFill>
              </a:rPr>
              <a:t>Ρόλος Διοίκησης</a:t>
            </a:r>
            <a:r>
              <a:rPr lang="el-GR" dirty="0">
                <a:solidFill>
                  <a:srgbClr val="3F3F3F"/>
                </a:solidFill>
              </a:rPr>
              <a:t>: Συμμετοχή και δεξιότητες των διοικητικών, διαχειριστικών και εποπτικών οργάνων σε θέματα βιωσιμότητας.</a:t>
            </a:r>
          </a:p>
          <a:p>
            <a:pPr marL="360000" lvl="0" indent="-288000" rtl="0">
              <a:spcBef>
                <a:spcPts val="600"/>
              </a:spcBef>
              <a:spcAft>
                <a:spcPts val="600"/>
              </a:spcAft>
              <a:buClr>
                <a:srgbClr val="3F3F3F"/>
              </a:buClr>
              <a:buSzPts val="1800"/>
              <a:buChar char="●"/>
            </a:pPr>
            <a:r>
              <a:rPr lang="el-GR" b="1" dirty="0">
                <a:solidFill>
                  <a:srgbClr val="3F3F3F"/>
                </a:solidFill>
              </a:rPr>
              <a:t>Πολιτικές Βιωσιμότητας </a:t>
            </a:r>
            <a:r>
              <a:rPr lang="el-GR" dirty="0">
                <a:solidFill>
                  <a:srgbClr val="3F3F3F"/>
                </a:solidFill>
              </a:rPr>
              <a:t>της επιχείρησης.</a:t>
            </a:r>
          </a:p>
          <a:p>
            <a:pPr marL="360000" lvl="0" indent="-288000" rtl="0">
              <a:spcBef>
                <a:spcPts val="600"/>
              </a:spcBef>
              <a:spcAft>
                <a:spcPts val="600"/>
              </a:spcAft>
              <a:buClr>
                <a:srgbClr val="3F3F3F"/>
              </a:buClr>
              <a:buSzPts val="1800"/>
              <a:buChar char="●"/>
            </a:pPr>
            <a:r>
              <a:rPr lang="el-GR" b="1" dirty="0">
                <a:solidFill>
                  <a:srgbClr val="3F3F3F"/>
                </a:solidFill>
              </a:rPr>
              <a:t>Κίνητρα Βιωσιμότητας για τα διοικητικά και εποπτικά όργανα</a:t>
            </a:r>
            <a:r>
              <a:rPr lang="el-GR" dirty="0">
                <a:solidFill>
                  <a:srgbClr val="3F3F3F"/>
                </a:solidFill>
              </a:rPr>
              <a:t>.</a:t>
            </a:r>
          </a:p>
          <a:p>
            <a:pPr marL="360000" lvl="0" indent="-288000" rtl="0">
              <a:spcBef>
                <a:spcPts val="600"/>
              </a:spcBef>
              <a:spcAft>
                <a:spcPts val="600"/>
              </a:spcAft>
              <a:buClr>
                <a:srgbClr val="3F3F3F"/>
              </a:buClr>
              <a:buSzPts val="1800"/>
              <a:buChar char="●"/>
            </a:pPr>
            <a:r>
              <a:rPr lang="el-GR" b="1" dirty="0">
                <a:solidFill>
                  <a:srgbClr val="3F3F3F"/>
                </a:solidFill>
              </a:rPr>
              <a:t>Δέουσα Επιμέλεια</a:t>
            </a:r>
            <a:r>
              <a:rPr lang="el-GR" dirty="0">
                <a:solidFill>
                  <a:srgbClr val="3F3F3F"/>
                </a:solidFill>
              </a:rPr>
              <a:t>: Διαδικασίες εντοπισμού και αντιμετώπισης αρνητικών επιπτώσεων στην αλυσίδα αξίας και προμήθειας.</a:t>
            </a:r>
          </a:p>
          <a:p>
            <a:pPr marL="360000" lvl="0" indent="-288000" rtl="0">
              <a:spcBef>
                <a:spcPts val="600"/>
              </a:spcBef>
              <a:spcAft>
                <a:spcPts val="600"/>
              </a:spcAft>
              <a:buClr>
                <a:srgbClr val="3F3F3F"/>
              </a:buClr>
              <a:buSzPts val="1800"/>
              <a:buChar char="●"/>
            </a:pPr>
            <a:r>
              <a:rPr lang="el-GR" b="1" dirty="0">
                <a:solidFill>
                  <a:srgbClr val="3F3F3F"/>
                </a:solidFill>
              </a:rPr>
              <a:t>Κίνδυνοι &amp; Εξαρτήσεις</a:t>
            </a:r>
            <a:r>
              <a:rPr lang="el-GR" dirty="0">
                <a:solidFill>
                  <a:srgbClr val="3F3F3F"/>
                </a:solidFill>
              </a:rPr>
              <a:t>: Κύριοι κίνδυνοι και εξαρτήσεις της επιχείρησης από θέματα βιωσιμότητας, καθώς και στρατηγικές διαχείρισης.</a:t>
            </a:r>
          </a:p>
          <a:p>
            <a:pPr marL="360000" lvl="0" indent="-288000" rtl="0">
              <a:spcBef>
                <a:spcPts val="600"/>
              </a:spcBef>
              <a:spcAft>
                <a:spcPts val="600"/>
              </a:spcAft>
              <a:buClr>
                <a:srgbClr val="3F3F3F"/>
              </a:buClr>
              <a:buSzPts val="1800"/>
              <a:buChar char="●"/>
            </a:pPr>
            <a:r>
              <a:rPr lang="el-GR" b="1" dirty="0">
                <a:solidFill>
                  <a:srgbClr val="3F3F3F"/>
                </a:solidFill>
              </a:rPr>
              <a:t>Δείκτες</a:t>
            </a:r>
            <a:r>
              <a:rPr lang="el-GR" dirty="0">
                <a:solidFill>
                  <a:srgbClr val="3F3F3F"/>
                </a:solidFill>
              </a:rPr>
              <a:t> σχετικοί με τις παραπάνω γνωστοποιήσεις.</a:t>
            </a:r>
          </a:p>
        </p:txBody>
      </p:sp>
    </p:spTree>
    <p:extLst>
      <p:ext uri="{BB962C8B-B14F-4D97-AF65-F5344CB8AC3E}">
        <p14:creationId xmlns:p14="http://schemas.microsoft.com/office/powerpoint/2010/main" val="1257265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a:extLst>
            <a:ext uri="{FF2B5EF4-FFF2-40B4-BE49-F238E27FC236}">
              <a16:creationId xmlns:a16="http://schemas.microsoft.com/office/drawing/2014/main" id="{95B83D6D-18F0-2E85-5647-8A6C2081E6D6}"/>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0B0C4B8E-D970-D44C-4BCD-74C2E88D3E27}"/>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0C6304F4-DAE2-C45D-69D3-17055454676B}"/>
              </a:ext>
            </a:extLst>
          </p:cNvPr>
          <p:cNvSpPr txBox="1"/>
          <p:nvPr/>
        </p:nvSpPr>
        <p:spPr>
          <a:xfrm>
            <a:off x="250825" y="1377075"/>
            <a:ext cx="11504739" cy="1600408"/>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sz="1600" b="1" dirty="0">
                <a:solidFill>
                  <a:srgbClr val="04B3E7"/>
                </a:solidFill>
              </a:rPr>
              <a:t>ΕΥΡΩΠΑΪΚΟ ΠΛΑΙΣΙΟ – Δεσμευτικότητα για όλα τα κράτη – μέλη της ΕΕ – CSD</a:t>
            </a:r>
            <a:r>
              <a:rPr lang="en-US" sz="1600" b="1" dirty="0">
                <a:solidFill>
                  <a:srgbClr val="04B3E7"/>
                </a:solidFill>
              </a:rPr>
              <a:t>DD</a:t>
            </a:r>
            <a:endParaRPr lang="el-GR" sz="1600" b="1" dirty="0">
              <a:solidFill>
                <a:srgbClr val="04B3E7"/>
              </a:solidFill>
            </a:endParaRPr>
          </a:p>
          <a:p>
            <a:pPr marL="360000" lvl="0" indent="-288000" rtl="0">
              <a:spcBef>
                <a:spcPts val="600"/>
              </a:spcBef>
              <a:spcAft>
                <a:spcPts val="600"/>
              </a:spcAft>
              <a:buClr>
                <a:srgbClr val="3F3F3F"/>
              </a:buClr>
              <a:buSzPts val="1800"/>
              <a:buChar char="●"/>
            </a:pPr>
            <a:r>
              <a:rPr lang="ro-RO" sz="1600" b="1" dirty="0">
                <a:solidFill>
                  <a:srgbClr val="04B3E7"/>
                </a:solidFill>
              </a:rPr>
              <a:t>Corporate Sustainability Due Diligence Directive (CSDDD) — </a:t>
            </a:r>
            <a:r>
              <a:rPr lang="el-GR" sz="1600" b="1" dirty="0">
                <a:solidFill>
                  <a:srgbClr val="04B3E7"/>
                </a:solidFill>
              </a:rPr>
              <a:t>Οδηγία 2024/1760/ΕΕ, ουσιαστικά τροποποιημένη από την Οδηγία </a:t>
            </a:r>
            <a:r>
              <a:rPr lang="ro-RO" sz="1600" b="1" dirty="0">
                <a:solidFill>
                  <a:srgbClr val="04B3E7"/>
                </a:solidFill>
              </a:rPr>
              <a:t>Omnibus I (</a:t>
            </a:r>
            <a:r>
              <a:rPr lang="el-GR" sz="1600" b="1" dirty="0">
                <a:solidFill>
                  <a:srgbClr val="04B3E7"/>
                </a:solidFill>
              </a:rPr>
              <a:t>ΕΕ) 2026/470 (</a:t>
            </a:r>
            <a:r>
              <a:rPr lang="el-GR" sz="1600" b="1" dirty="0" err="1">
                <a:solidFill>
                  <a:srgbClr val="04B3E7"/>
                </a:solidFill>
              </a:rPr>
              <a:t>δημοσ</a:t>
            </a:r>
            <a:r>
              <a:rPr lang="el-GR" sz="1600" b="1" dirty="0">
                <a:solidFill>
                  <a:srgbClr val="04B3E7"/>
                </a:solidFill>
              </a:rPr>
              <a:t>. 26-02-2026, σε ισχύ 18-03-2026):</a:t>
            </a:r>
            <a:endParaRPr lang="en-US" sz="1600" b="1" dirty="0">
              <a:solidFill>
                <a:srgbClr val="04B3E7"/>
              </a:solidFill>
            </a:endParaRPr>
          </a:p>
          <a:p>
            <a:pPr marL="360000" lvl="0" indent="-288000" rtl="0">
              <a:spcBef>
                <a:spcPts val="600"/>
              </a:spcBef>
              <a:spcAft>
                <a:spcPts val="600"/>
              </a:spcAft>
              <a:buClr>
                <a:srgbClr val="3F3F3F"/>
              </a:buClr>
              <a:buSzPts val="1800"/>
              <a:buChar char="●"/>
            </a:pPr>
            <a:endParaRPr lang="el-GR" b="1" dirty="0">
              <a:solidFill>
                <a:srgbClr val="04B3E7"/>
              </a:solidFill>
            </a:endParaRPr>
          </a:p>
        </p:txBody>
      </p:sp>
      <p:sp>
        <p:nvSpPr>
          <p:cNvPr id="3" name="Google Shape;316;g3025d2b38e7_0_376">
            <a:extLst>
              <a:ext uri="{FF2B5EF4-FFF2-40B4-BE49-F238E27FC236}">
                <a16:creationId xmlns:a16="http://schemas.microsoft.com/office/drawing/2014/main" id="{903E27FF-016D-AC97-F21C-DB6826008262}"/>
              </a:ext>
            </a:extLst>
          </p:cNvPr>
          <p:cNvSpPr txBox="1"/>
          <p:nvPr/>
        </p:nvSpPr>
        <p:spPr>
          <a:xfrm>
            <a:off x="436436" y="2701150"/>
            <a:ext cx="10152316" cy="2923847"/>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600" dirty="0">
                <a:solidFill>
                  <a:srgbClr val="3F3F3F"/>
                </a:solidFill>
              </a:rPr>
              <a:t>Νέα κατώφλια εφαρμογής (</a:t>
            </a:r>
            <a:r>
              <a:rPr lang="el-GR" sz="1600" dirty="0" err="1">
                <a:solidFill>
                  <a:srgbClr val="3F3F3F"/>
                </a:solidFill>
              </a:rPr>
              <a:t>Omnibus</a:t>
            </a:r>
            <a:r>
              <a:rPr lang="el-GR" sz="1600" dirty="0">
                <a:solidFill>
                  <a:srgbClr val="3F3F3F"/>
                </a:solidFill>
              </a:rPr>
              <a:t> I): Εφαρμόζεται πλέον </a:t>
            </a:r>
            <a:r>
              <a:rPr lang="el-GR" sz="1600" b="1" dirty="0">
                <a:solidFill>
                  <a:srgbClr val="3F3F3F"/>
                </a:solidFill>
              </a:rPr>
              <a:t>μόνο</a:t>
            </a:r>
            <a:r>
              <a:rPr lang="el-GR" sz="1600" dirty="0">
                <a:solidFill>
                  <a:srgbClr val="3F3F3F"/>
                </a:solidFill>
              </a:rPr>
              <a:t> σε εταιρείες ΕΕ με &gt;5.000 εργαζόμενους ΚΑΙ καθαρό παγκόσμιο κύκλο εργασιών &gt;€1,5 δισ., καθώς και σε μη-ΕΕ εταιρείες με κύκλο εργασιών &gt;€1,5 δισ. στην ΕΕ.</a:t>
            </a:r>
            <a:endParaRPr lang="en-US" sz="1600" dirty="0">
              <a:solidFill>
                <a:srgbClr val="3F3F3F"/>
              </a:solidFill>
            </a:endParaRPr>
          </a:p>
          <a:p>
            <a:pPr marL="72000" lvl="0" algn="just" rtl="0">
              <a:spcBef>
                <a:spcPts val="600"/>
              </a:spcBef>
              <a:spcAft>
                <a:spcPts val="600"/>
              </a:spcAft>
              <a:buClr>
                <a:srgbClr val="3F3F3F"/>
              </a:buClr>
              <a:buSzPts val="1800"/>
            </a:pPr>
            <a:r>
              <a:rPr lang="el-GR" sz="1600" dirty="0">
                <a:solidFill>
                  <a:srgbClr val="3F3F3F"/>
                </a:solidFill>
              </a:rPr>
              <a:t>Εταιρείες με παρουσία στην ΕΕ: </a:t>
            </a:r>
            <a:r>
              <a:rPr lang="el-GR" sz="1600" b="1" dirty="0">
                <a:solidFill>
                  <a:srgbClr val="3F3F3F"/>
                </a:solidFill>
              </a:rPr>
              <a:t>υποχρέωση δέουσας επιμέλειας </a:t>
            </a:r>
            <a:r>
              <a:rPr lang="el-GR" sz="1600" dirty="0">
                <a:solidFill>
                  <a:srgbClr val="3F3F3F"/>
                </a:solidFill>
              </a:rPr>
              <a:t>για τον σεβασμό των ανθρωπίνων δικαιωμάτων και τον μετριασμό των περιβαλλοντικών επιπτώσεων. Οι υποχρεώσεις αυτές αφορούν:</a:t>
            </a:r>
          </a:p>
          <a:p>
            <a:pPr marL="360000" lvl="0" indent="-288000" algn="just" rtl="0">
              <a:spcBef>
                <a:spcPts val="600"/>
              </a:spcBef>
              <a:spcAft>
                <a:spcPts val="600"/>
              </a:spcAft>
              <a:buClr>
                <a:srgbClr val="3F3F3F"/>
              </a:buClr>
              <a:buSzPts val="1800"/>
              <a:buChar char="●"/>
            </a:pPr>
            <a:r>
              <a:rPr lang="el-GR" sz="1600" dirty="0">
                <a:solidFill>
                  <a:srgbClr val="3F3F3F"/>
                </a:solidFill>
              </a:rPr>
              <a:t>Τις λειτουργίες των εταιρειών &amp; τις αλυσίδες δραστηριοτήτων τους (παραγωγή, διανομή, μεταφορά) </a:t>
            </a:r>
          </a:p>
          <a:p>
            <a:pPr marL="360000" lvl="0" indent="-288000" algn="just" rtl="0">
              <a:spcBef>
                <a:spcPts val="600"/>
              </a:spcBef>
              <a:spcAft>
                <a:spcPts val="600"/>
              </a:spcAft>
              <a:buClr>
                <a:srgbClr val="3F3F3F"/>
              </a:buClr>
              <a:buSzPts val="1800"/>
              <a:buChar char="●"/>
            </a:pPr>
            <a:r>
              <a:rPr lang="el-GR" sz="1600" dirty="0">
                <a:solidFill>
                  <a:srgbClr val="3F3F3F"/>
                </a:solidFill>
              </a:rPr>
              <a:t>Τις δραστηριότητες των θυγατρικών τους</a:t>
            </a:r>
          </a:p>
          <a:p>
            <a:pPr marL="360000" lvl="0" indent="-288000" algn="just" rtl="0">
              <a:spcBef>
                <a:spcPts val="600"/>
              </a:spcBef>
              <a:spcAft>
                <a:spcPts val="600"/>
              </a:spcAft>
              <a:buClr>
                <a:srgbClr val="3F3F3F"/>
              </a:buClr>
              <a:buSzPts val="1800"/>
              <a:buChar char="●"/>
            </a:pPr>
            <a:r>
              <a:rPr lang="el-GR" sz="1600" dirty="0">
                <a:solidFill>
                  <a:srgbClr val="3F3F3F"/>
                </a:solidFill>
              </a:rPr>
              <a:t>Τις επιχειρηματικές δραστηριότητες άμεσων και έμμεσων εταίρων (εργολάβοι, προμηθευτές, υπεργολάβοι)</a:t>
            </a:r>
          </a:p>
        </p:txBody>
      </p:sp>
      <p:sp>
        <p:nvSpPr>
          <p:cNvPr id="6" name="TextBox 5">
            <a:extLst>
              <a:ext uri="{FF2B5EF4-FFF2-40B4-BE49-F238E27FC236}">
                <a16:creationId xmlns:a16="http://schemas.microsoft.com/office/drawing/2014/main" id="{0A7EB8A3-F276-23B2-D445-DB5A8321DC9D}"/>
              </a:ext>
            </a:extLst>
          </p:cNvPr>
          <p:cNvSpPr txBox="1"/>
          <p:nvPr/>
        </p:nvSpPr>
        <p:spPr>
          <a:xfrm>
            <a:off x="5508283" y="4530025"/>
            <a:ext cx="5523511" cy="307777"/>
          </a:xfrm>
          <a:prstGeom prst="rect">
            <a:avLst/>
          </a:prstGeom>
          <a:noFill/>
        </p:spPr>
        <p:txBody>
          <a:bodyPr wrap="square">
            <a:spAutoFit/>
          </a:bodyPr>
          <a:lstStyle/>
          <a:p>
            <a:pPr marL="72000">
              <a:spcBef>
                <a:spcPts val="600"/>
              </a:spcBef>
              <a:spcAft>
                <a:spcPts val="600"/>
              </a:spcAft>
              <a:buClr>
                <a:srgbClr val="3F3F3F"/>
              </a:buClr>
              <a:buSzPts val="1800"/>
            </a:pPr>
            <a:r>
              <a:rPr lang="el-GR" dirty="0">
                <a:solidFill>
                  <a:srgbClr val="3F3F3F"/>
                </a:solidFill>
              </a:rPr>
              <a:t>.</a:t>
            </a:r>
          </a:p>
        </p:txBody>
      </p:sp>
    </p:spTree>
    <p:extLst>
      <p:ext uri="{BB962C8B-B14F-4D97-AF65-F5344CB8AC3E}">
        <p14:creationId xmlns:p14="http://schemas.microsoft.com/office/powerpoint/2010/main" val="2401799156"/>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210E0C05-42FF-9BFC-F636-E26DD90710AA}"/>
              </a:ext>
            </a:extLst>
          </p:cNvPr>
          <p:cNvSpPr>
            <a:spLocks noGrp="1"/>
          </p:cNvSpPr>
          <p:nvPr>
            <p:ph type="body" idx="1"/>
          </p:nvPr>
        </p:nvSpPr>
        <p:spPr>
          <a:xfrm>
            <a:off x="290870" y="260914"/>
            <a:ext cx="7801077" cy="657225"/>
          </a:xfrm>
        </p:spPr>
        <p:txBody>
          <a:bodyPr>
            <a:normAutofit fontScale="25000" lnSpcReduction="20000"/>
          </a:bodyPr>
          <a:lstStyle/>
          <a:p>
            <a:r>
              <a:rPr lang="el-GR" sz="8000" dirty="0"/>
              <a:t>Κανονιστικό &amp; ρυθμιστικό πλαίσιο </a:t>
            </a:r>
            <a:endParaRPr lang="en-US" sz="8000" dirty="0"/>
          </a:p>
          <a:p>
            <a:r>
              <a:rPr lang="el-GR" sz="8000" dirty="0"/>
              <a:t>σε ευρωπαϊκό επίπεδο </a:t>
            </a:r>
          </a:p>
          <a:p>
            <a:endParaRPr lang="el-GR" dirty="0"/>
          </a:p>
        </p:txBody>
      </p:sp>
      <p:sp>
        <p:nvSpPr>
          <p:cNvPr id="6" name="TextBox 5">
            <a:extLst>
              <a:ext uri="{FF2B5EF4-FFF2-40B4-BE49-F238E27FC236}">
                <a16:creationId xmlns:a16="http://schemas.microsoft.com/office/drawing/2014/main" id="{23D630E0-9268-61B4-F6FC-A3F0BE285D6F}"/>
              </a:ext>
            </a:extLst>
          </p:cNvPr>
          <p:cNvSpPr txBox="1"/>
          <p:nvPr/>
        </p:nvSpPr>
        <p:spPr>
          <a:xfrm>
            <a:off x="158136" y="1625682"/>
            <a:ext cx="6096000" cy="2062103"/>
          </a:xfrm>
          <a:prstGeom prst="rect">
            <a:avLst/>
          </a:prstGeom>
          <a:noFill/>
        </p:spPr>
        <p:txBody>
          <a:bodyPr wrap="square">
            <a:spAutoFit/>
          </a:bodyPr>
          <a:lstStyle/>
          <a:p>
            <a:pPr marL="72000" marR="0" lvl="0" indent="0" algn="l" defTabSz="914400" rtl="0" eaLnBrk="1" fontAlgn="auto" latinLnBrk="0" hangingPunct="1">
              <a:lnSpc>
                <a:spcPct val="100000"/>
              </a:lnSpc>
              <a:spcBef>
                <a:spcPts val="600"/>
              </a:spcBef>
              <a:spcAft>
                <a:spcPts val="600"/>
              </a:spcAft>
              <a:buClr>
                <a:srgbClr val="3F3F3F"/>
              </a:buClr>
              <a:buSzPts val="1800"/>
              <a:buFont typeface="Arial"/>
              <a:buNone/>
              <a:tabLst/>
              <a:defRPr/>
            </a:pPr>
            <a:r>
              <a:rPr kumimoji="0" lang="el-GR" sz="1400" b="1" i="0" u="none" strike="noStrike" kern="0" cap="none" spc="0" normalizeH="0" baseline="0" noProof="0" dirty="0">
                <a:ln>
                  <a:noFill/>
                </a:ln>
                <a:solidFill>
                  <a:srgbClr val="3F3F3F"/>
                </a:solidFill>
                <a:effectLst/>
                <a:uLnTx/>
                <a:uFillTx/>
                <a:latin typeface="Arial"/>
                <a:cs typeface="Arial"/>
                <a:sym typeface="Arial"/>
              </a:rPr>
              <a:t>Απαιτούμενες ενέργειες:</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Ενσωμάτωση της δέουσας επιμέλειας στις πολιτικές και στα συστήματα διαχείρισης κινδύνων.</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Προσδιορισμός, αξιολόγηση και ιεράρχηση πραγματικών ή δυνητικών δυσμενών επιπτώσεων.</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Πρόληψη, μετριασμός, τερματισμός και επανόρθωση των δυσμενών επιπτώσεων.</a:t>
            </a:r>
          </a:p>
        </p:txBody>
      </p:sp>
      <p:sp>
        <p:nvSpPr>
          <p:cNvPr id="10" name="TextBox 9">
            <a:extLst>
              <a:ext uri="{FF2B5EF4-FFF2-40B4-BE49-F238E27FC236}">
                <a16:creationId xmlns:a16="http://schemas.microsoft.com/office/drawing/2014/main" id="{6FE31630-9F75-22B0-9661-27884C38E48D}"/>
              </a:ext>
            </a:extLst>
          </p:cNvPr>
          <p:cNvSpPr txBox="1"/>
          <p:nvPr/>
        </p:nvSpPr>
        <p:spPr>
          <a:xfrm>
            <a:off x="6254135" y="1733403"/>
            <a:ext cx="5779729" cy="1846659"/>
          </a:xfrm>
          <a:prstGeom prst="rect">
            <a:avLst/>
          </a:prstGeom>
          <a:noFill/>
        </p:spPr>
        <p:txBody>
          <a:bodyPr wrap="square">
            <a:spAutoFit/>
          </a:bodyPr>
          <a:lstStyle/>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Συνεργασία με τα ενδιαφερόμενα μέρη μέσω διαβουλεύσεων.</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Καθιέρωση μηχανισμού καταγγελιών για εργαζόμενους και ενδιαφερόμενα μέρη.</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Παρακολούθηση της αποτελεσματικότητας των μέτρων (τουλάχιστον ετήσια αξιολόγηση).</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Δημοσιοποίηση πληροφοριών σχετικά με τη δέουσα επιμέλεια</a:t>
            </a:r>
            <a:endParaRPr lang="el-GR" dirty="0"/>
          </a:p>
        </p:txBody>
      </p:sp>
      <p:sp>
        <p:nvSpPr>
          <p:cNvPr id="14" name="TextBox 13">
            <a:extLst>
              <a:ext uri="{FF2B5EF4-FFF2-40B4-BE49-F238E27FC236}">
                <a16:creationId xmlns:a16="http://schemas.microsoft.com/office/drawing/2014/main" id="{D58609A7-AFB4-B4AD-6A2C-AE20AE62A9E5}"/>
              </a:ext>
            </a:extLst>
          </p:cNvPr>
          <p:cNvSpPr txBox="1"/>
          <p:nvPr/>
        </p:nvSpPr>
        <p:spPr>
          <a:xfrm>
            <a:off x="99960" y="1300323"/>
            <a:ext cx="11611898" cy="338554"/>
          </a:xfrm>
          <a:prstGeom prst="rect">
            <a:avLst/>
          </a:prstGeom>
          <a:noFill/>
        </p:spPr>
        <p:txBody>
          <a:bodyPr wrap="square">
            <a:spAutoFit/>
          </a:bodyPr>
          <a:lstStyle/>
          <a:p>
            <a:pPr marL="72000" marR="0" lvl="0" indent="0" algn="l" defTabSz="914400" rtl="0" eaLnBrk="1" fontAlgn="auto" latinLnBrk="0" hangingPunct="1">
              <a:lnSpc>
                <a:spcPct val="100000"/>
              </a:lnSpc>
              <a:spcBef>
                <a:spcPts val="600"/>
              </a:spcBef>
              <a:spcAft>
                <a:spcPts val="600"/>
              </a:spcAft>
              <a:buClr>
                <a:srgbClr val="3F3F3F"/>
              </a:buClr>
              <a:buSzPts val="1800"/>
              <a:buFont typeface="Arial"/>
              <a:buNone/>
              <a:tabLst/>
              <a:defRPr/>
            </a:pPr>
            <a:r>
              <a:rPr kumimoji="0" lang="el-GR" sz="1600" b="1" i="0" u="none" strike="noStrike" kern="0" cap="none" spc="0" normalizeH="0" baseline="0" noProof="0" dirty="0">
                <a:ln>
                  <a:noFill/>
                </a:ln>
                <a:solidFill>
                  <a:srgbClr val="04B3E7"/>
                </a:solidFill>
                <a:effectLst/>
                <a:uLnTx/>
                <a:uFillTx/>
                <a:latin typeface="Arial"/>
                <a:cs typeface="Arial"/>
                <a:sym typeface="Arial"/>
              </a:rPr>
              <a:t>ΕΥΡΩΠΑΪΚΟ ΠΛΑΙΣΙΟ – Δεσμευτικότητα για όλα τα κράτη – μέλη της ΕΕ – CSD</a:t>
            </a:r>
            <a:r>
              <a:rPr kumimoji="0" lang="en-US" sz="1600" b="1" i="0" u="none" strike="noStrike" kern="0" cap="none" spc="0" normalizeH="0" baseline="0" noProof="0" dirty="0">
                <a:ln>
                  <a:noFill/>
                </a:ln>
                <a:solidFill>
                  <a:srgbClr val="04B3E7"/>
                </a:solidFill>
                <a:effectLst/>
                <a:uLnTx/>
                <a:uFillTx/>
                <a:latin typeface="Arial"/>
                <a:cs typeface="Arial"/>
                <a:sym typeface="Arial"/>
              </a:rPr>
              <a:t>DD</a:t>
            </a:r>
            <a:endParaRPr kumimoji="0" lang="el-GR" sz="1600" b="1" i="0" u="none" strike="noStrike" kern="0" cap="none" spc="0" normalizeH="0" baseline="0" noProof="0" dirty="0">
              <a:ln>
                <a:noFill/>
              </a:ln>
              <a:solidFill>
                <a:srgbClr val="04B3E7"/>
              </a:solidFill>
              <a:effectLst/>
              <a:uLnTx/>
              <a:uFillTx/>
              <a:latin typeface="Arial"/>
              <a:cs typeface="Arial"/>
              <a:sym typeface="Arial"/>
            </a:endParaRPr>
          </a:p>
        </p:txBody>
      </p:sp>
      <p:sp>
        <p:nvSpPr>
          <p:cNvPr id="15" name="Rectangle 1">
            <a:extLst>
              <a:ext uri="{FF2B5EF4-FFF2-40B4-BE49-F238E27FC236}">
                <a16:creationId xmlns:a16="http://schemas.microsoft.com/office/drawing/2014/main" id="{00C1A920-57A9-1741-E4D9-7D5562875A72}"/>
              </a:ext>
            </a:extLst>
          </p:cNvPr>
          <p:cNvSpPr>
            <a:spLocks noChangeArrowheads="1"/>
          </p:cNvSpPr>
          <p:nvPr/>
        </p:nvSpPr>
        <p:spPr bwMode="auto">
          <a:xfrm>
            <a:off x="131915" y="3406877"/>
            <a:ext cx="11901949"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l-GR" altLang="el-GR" dirty="0">
              <a:solidFill>
                <a:srgbClr val="3F3F3F"/>
              </a:solidFill>
            </a:endParaRPr>
          </a:p>
          <a:p>
            <a:pPr marL="72000" algn="just">
              <a:spcBef>
                <a:spcPts val="600"/>
              </a:spcBef>
              <a:spcAft>
                <a:spcPts val="600"/>
              </a:spcAft>
              <a:buClr>
                <a:srgbClr val="3F3F3F"/>
              </a:buClr>
              <a:buSzPts val="1800"/>
              <a:defRPr/>
            </a:pPr>
            <a:r>
              <a:rPr lang="el-GR" altLang="el-GR" dirty="0">
                <a:solidFill>
                  <a:srgbClr val="3F3F3F"/>
                </a:solidFill>
              </a:rPr>
              <a:t>Πλέον:</a:t>
            </a:r>
          </a:p>
          <a:p>
            <a:pPr marL="72000" algn="just">
              <a:spcBef>
                <a:spcPts val="600"/>
              </a:spcBef>
              <a:spcAft>
                <a:spcPts val="600"/>
              </a:spcAft>
              <a:buClr>
                <a:srgbClr val="3F3F3F"/>
              </a:buClr>
              <a:buSzPts val="1800"/>
              <a:defRPr/>
            </a:pPr>
            <a:r>
              <a:rPr lang="el-GR" altLang="el-GR" dirty="0">
                <a:solidFill>
                  <a:srgbClr val="3F3F3F"/>
                </a:solidFill>
              </a:rPr>
              <a:t>Κατάργηση υποχρέωσης σχεδίου κλιματικής μετάβασης (</a:t>
            </a:r>
            <a:r>
              <a:rPr lang="el-GR" altLang="el-GR" dirty="0" err="1">
                <a:solidFill>
                  <a:srgbClr val="3F3F3F"/>
                </a:solidFill>
              </a:rPr>
              <a:t>Paris-compatible</a:t>
            </a:r>
            <a:r>
              <a:rPr lang="el-GR" altLang="el-GR" dirty="0">
                <a:solidFill>
                  <a:srgbClr val="3F3F3F"/>
                </a:solidFill>
              </a:rPr>
              <a:t>) στο πλαίσιο </a:t>
            </a:r>
            <a:r>
              <a:rPr lang="en-US" altLang="el-GR" dirty="0">
                <a:solidFill>
                  <a:srgbClr val="3F3F3F"/>
                </a:solidFill>
              </a:rPr>
              <a:t>CSDDD</a:t>
            </a:r>
            <a:r>
              <a:rPr lang="el-GR" altLang="el-GR" dirty="0">
                <a:solidFill>
                  <a:srgbClr val="3F3F3F"/>
                </a:solidFill>
              </a:rPr>
              <a:t>. </a:t>
            </a:r>
          </a:p>
          <a:p>
            <a:pPr marL="72000" algn="just">
              <a:spcBef>
                <a:spcPts val="600"/>
              </a:spcBef>
              <a:spcAft>
                <a:spcPts val="600"/>
              </a:spcAft>
              <a:buClr>
                <a:srgbClr val="3F3F3F"/>
              </a:buClr>
              <a:buSzPts val="1800"/>
              <a:defRPr/>
            </a:pPr>
            <a:r>
              <a:rPr lang="el-GR" altLang="el-GR" dirty="0">
                <a:solidFill>
                  <a:srgbClr val="3F3F3F"/>
                </a:solidFill>
              </a:rPr>
              <a:t>Προσέγγιση βάσει κινδύνου: εστίαση στις πιο σοβαρές επιπτώσεις, όχι υποχρεωτικά CSDDD</a:t>
            </a:r>
            <a:r>
              <a:rPr lang="en-US" altLang="el-GR" dirty="0">
                <a:solidFill>
                  <a:srgbClr val="3F3F3F"/>
                </a:solidFill>
              </a:rPr>
              <a:t> </a:t>
            </a:r>
            <a:r>
              <a:rPr lang="el-GR" altLang="el-GR" dirty="0">
                <a:solidFill>
                  <a:srgbClr val="3F3F3F"/>
                </a:solidFill>
              </a:rPr>
              <a:t>στον tier-1. </a:t>
            </a:r>
          </a:p>
          <a:p>
            <a:pPr marL="72000" algn="just">
              <a:spcBef>
                <a:spcPts val="600"/>
              </a:spcBef>
              <a:spcAft>
                <a:spcPts val="600"/>
              </a:spcAft>
              <a:buClr>
                <a:srgbClr val="3F3F3F"/>
              </a:buClr>
              <a:buSzPts val="1800"/>
              <a:defRPr/>
            </a:pPr>
            <a:r>
              <a:rPr lang="el-GR" altLang="el-GR" dirty="0">
                <a:solidFill>
                  <a:srgbClr val="3F3F3F"/>
                </a:solidFill>
              </a:rPr>
              <a:t>Μέγιστο πρόστιμο: έως 3% παγκόσμιου κύκλου εργασιών (μειώθηκε από τουλάχιστον 5%). </a:t>
            </a:r>
          </a:p>
          <a:p>
            <a:pPr marL="72000" algn="just">
              <a:spcBef>
                <a:spcPts val="600"/>
              </a:spcBef>
              <a:spcAft>
                <a:spcPts val="600"/>
              </a:spcAft>
              <a:buClr>
                <a:srgbClr val="3F3F3F"/>
              </a:buClr>
              <a:buSzPts val="1800"/>
              <a:defRPr/>
            </a:pPr>
            <a:r>
              <a:rPr lang="en-US" altLang="el-GR" dirty="0">
                <a:solidFill>
                  <a:srgbClr val="3F3F3F"/>
                </a:solidFill>
              </a:rPr>
              <a:t>Franchising/Licensing: </a:t>
            </a:r>
            <a:r>
              <a:rPr lang="el-GR" altLang="el-GR" dirty="0">
                <a:solidFill>
                  <a:srgbClr val="3F3F3F"/>
                </a:solidFill>
              </a:rPr>
              <a:t>Το </a:t>
            </a:r>
            <a:r>
              <a:rPr lang="en-US" altLang="el-GR" dirty="0">
                <a:solidFill>
                  <a:srgbClr val="3F3F3F"/>
                </a:solidFill>
              </a:rPr>
              <a:t>Omnibus I </a:t>
            </a:r>
            <a:r>
              <a:rPr lang="el-GR" altLang="el-GR" dirty="0">
                <a:solidFill>
                  <a:srgbClr val="3F3F3F"/>
                </a:solidFill>
              </a:rPr>
              <a:t>εισήγαγε ειδικές ρυθμίσεις για </a:t>
            </a:r>
            <a:r>
              <a:rPr lang="en-US" altLang="el-GR" dirty="0">
                <a:solidFill>
                  <a:srgbClr val="3F3F3F"/>
                </a:solidFill>
              </a:rPr>
              <a:t>franchise/licensing (</a:t>
            </a:r>
            <a:r>
              <a:rPr lang="el-GR" altLang="el-GR" dirty="0">
                <a:solidFill>
                  <a:srgbClr val="3F3F3F"/>
                </a:solidFill>
              </a:rPr>
              <a:t>δικαιώματα &gt;€75 εκ. + τζίρος &gt;€275 εκ.) </a:t>
            </a:r>
          </a:p>
          <a:p>
            <a:pPr marL="72000" algn="just">
              <a:spcBef>
                <a:spcPts val="600"/>
              </a:spcBef>
              <a:spcAft>
                <a:spcPts val="600"/>
              </a:spcAft>
              <a:buClr>
                <a:srgbClr val="3F3F3F"/>
              </a:buClr>
              <a:buSzPts val="1800"/>
              <a:defRPr/>
            </a:pPr>
            <a:r>
              <a:rPr lang="el-GR" altLang="el-GR" dirty="0">
                <a:solidFill>
                  <a:srgbClr val="3F3F3F"/>
                </a:solidFill>
              </a:rPr>
              <a:t>Κατάργηση εναρμονισμένης αστικής ευθύνης ΕΕ ---ισχύει εθνικό δίκαιο. </a:t>
            </a:r>
          </a:p>
          <a:p>
            <a:pPr marL="72000" algn="just">
              <a:spcBef>
                <a:spcPts val="600"/>
              </a:spcBef>
              <a:spcAft>
                <a:spcPts val="600"/>
              </a:spcAft>
              <a:buClr>
                <a:srgbClr val="3F3F3F"/>
              </a:buClr>
              <a:buSzPts val="1800"/>
              <a:defRPr/>
            </a:pPr>
            <a:r>
              <a:rPr lang="el-GR" altLang="el-GR" b="1" dirty="0">
                <a:solidFill>
                  <a:srgbClr val="3F3F3F"/>
                </a:solidFill>
              </a:rPr>
              <a:t>Χρονοδιάγραμμα: Ενώ η Οδηγία "</a:t>
            </a:r>
            <a:r>
              <a:rPr lang="el-GR" altLang="el-GR" b="1" dirty="0" err="1">
                <a:solidFill>
                  <a:srgbClr val="3F3F3F"/>
                </a:solidFill>
              </a:rPr>
              <a:t>Stop</a:t>
            </a:r>
            <a:r>
              <a:rPr lang="el-GR" altLang="el-GR" b="1" dirty="0">
                <a:solidFill>
                  <a:srgbClr val="3F3F3F"/>
                </a:solidFill>
              </a:rPr>
              <a:t>-the-</a:t>
            </a:r>
            <a:r>
              <a:rPr lang="el-GR" altLang="el-GR" b="1" dirty="0" err="1">
                <a:solidFill>
                  <a:srgbClr val="3F3F3F"/>
                </a:solidFill>
              </a:rPr>
              <a:t>Clock</a:t>
            </a:r>
            <a:r>
              <a:rPr lang="el-GR" altLang="el-GR" b="1" dirty="0">
                <a:solidFill>
                  <a:srgbClr val="3F3F3F"/>
                </a:solidFill>
              </a:rPr>
              <a:t>" (2025/794) είχε αρχικά αναβάλει την προθεσμία ενσωμάτωσης της CSDDD στο εθνικό δίκαιο για τις 26-07-2027, η πρόσφατη Οδηγία </a:t>
            </a:r>
            <a:r>
              <a:rPr lang="el-GR" altLang="el-GR" b="1" dirty="0" err="1">
                <a:solidFill>
                  <a:srgbClr val="3F3F3F"/>
                </a:solidFill>
              </a:rPr>
              <a:t>Omnibus</a:t>
            </a:r>
            <a:r>
              <a:rPr lang="el-GR" altLang="el-GR" b="1" dirty="0">
                <a:solidFill>
                  <a:srgbClr val="3F3F3F"/>
                </a:solidFill>
              </a:rPr>
              <a:t> I μεταθέτει πλέον οριστικά την υποχρέωση ενσωμάτωσης για τις 26-07-2028, ορίζοντας ως νέα ημερομηνία έναρξης της εφαρμογής της τις 26-07-2029.</a:t>
            </a:r>
          </a:p>
        </p:txBody>
      </p:sp>
      <p:sp>
        <p:nvSpPr>
          <p:cNvPr id="9" name="Minus Sign 8">
            <a:extLst>
              <a:ext uri="{FF2B5EF4-FFF2-40B4-BE49-F238E27FC236}">
                <a16:creationId xmlns:a16="http://schemas.microsoft.com/office/drawing/2014/main" id="{5D0C8F0F-F85A-1E2D-036A-BD83A76C9315}"/>
              </a:ext>
            </a:extLst>
          </p:cNvPr>
          <p:cNvSpPr/>
          <p:nvPr/>
        </p:nvSpPr>
        <p:spPr>
          <a:xfrm>
            <a:off x="-1689645" y="3698229"/>
            <a:ext cx="14165502" cy="86835"/>
          </a:xfrm>
          <a:prstGeom prst="mathMinus">
            <a:avLst/>
          </a:prstGeom>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3023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FB57D1ED-2B39-62E6-F68F-FB8942560B5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4FA0D-0DC8-81D2-13BB-724FF39E33F5}"/>
              </a:ext>
            </a:extLst>
          </p:cNvPr>
          <p:cNvSpPr/>
          <p:nvPr/>
        </p:nvSpPr>
        <p:spPr>
          <a:xfrm rot="5400000">
            <a:off x="5667227" y="-468002"/>
            <a:ext cx="681183" cy="11788778"/>
          </a:xfrm>
          <a:prstGeom prst="roundRect">
            <a:avLst>
              <a:gd name="adj" fmla="val 4743"/>
            </a:avLst>
          </a:prstGeom>
          <a:solidFill>
            <a:srgbClr val="04B3E7">
              <a:alpha val="50196"/>
            </a:srgb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50;p5">
            <a:extLst>
              <a:ext uri="{FF2B5EF4-FFF2-40B4-BE49-F238E27FC236}">
                <a16:creationId xmlns:a16="http://schemas.microsoft.com/office/drawing/2014/main" id="{EC964379-5F26-E2F1-DCC5-CA166727A7D0}"/>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3017EE53-AFD9-096E-F3C8-9E52208CEDAC}"/>
              </a:ext>
            </a:extLst>
          </p:cNvPr>
          <p:cNvSpPr txBox="1"/>
          <p:nvPr/>
        </p:nvSpPr>
        <p:spPr>
          <a:xfrm>
            <a:off x="0" y="599569"/>
            <a:ext cx="11807828" cy="6063168"/>
          </a:xfrm>
          <a:prstGeom prst="rect">
            <a:avLst/>
          </a:prstGeom>
          <a:noFill/>
          <a:ln>
            <a:noFill/>
          </a:ln>
        </p:spPr>
        <p:txBody>
          <a:bodyPr spcFirstLastPara="1" wrap="square" lIns="91425" tIns="91425" rIns="91425" bIns="91425" anchor="t" anchorCtr="0">
            <a:spAutoFit/>
          </a:bodyPr>
          <a:lstStyle/>
          <a:p>
            <a:pPr marL="72000" lvl="0" algn="just" rtl="0">
              <a:spcBef>
                <a:spcPts val="1200"/>
              </a:spcBef>
              <a:spcAft>
                <a:spcPts val="1200"/>
              </a:spcAft>
              <a:buClr>
                <a:srgbClr val="3F3F3F"/>
              </a:buClr>
              <a:buSzPts val="1800"/>
            </a:pPr>
            <a:endParaRPr lang="en-US" sz="1600" b="1" dirty="0">
              <a:solidFill>
                <a:srgbClr val="04B3E7"/>
              </a:solidFill>
            </a:endParaRPr>
          </a:p>
          <a:p>
            <a:pPr marL="72000" lvl="0" algn="just" rtl="0">
              <a:spcBef>
                <a:spcPts val="1200"/>
              </a:spcBef>
              <a:spcAft>
                <a:spcPts val="1200"/>
              </a:spcAft>
              <a:buClr>
                <a:srgbClr val="3F3F3F"/>
              </a:buClr>
              <a:buSzPts val="1800"/>
            </a:pPr>
            <a:r>
              <a:rPr lang="el-GR" sz="1600" b="1" dirty="0">
                <a:solidFill>
                  <a:srgbClr val="04B3E7"/>
                </a:solidFill>
              </a:rPr>
              <a:t>ΕΥΡΩΠΑΪΚΟ ΠΛΑΙΣΙΟ -  Δεσμευτικότητα για όλα τα κράτη – μέλη της ΕΕ – Διάφορα κείμενα [1]</a:t>
            </a:r>
          </a:p>
          <a:p>
            <a:pPr marL="360000" lvl="0" indent="-288000" algn="just" rtl="0">
              <a:spcBef>
                <a:spcPts val="1200"/>
              </a:spcBef>
              <a:spcAft>
                <a:spcPts val="1200"/>
              </a:spcAft>
              <a:buClr>
                <a:srgbClr val="3F3F3F"/>
              </a:buClr>
              <a:buSzPts val="1800"/>
              <a:buChar char="●"/>
            </a:pPr>
            <a:r>
              <a:rPr lang="el-GR" b="1" dirty="0">
                <a:solidFill>
                  <a:srgbClr val="3F3F3F"/>
                </a:solidFill>
              </a:rPr>
              <a:t>Οδηγία 2013/34/ΕΕ σχετικά με τις ετήσιες οικονομικές καταστάσεις, τις ενοποιημένες οικονομικές καταστάσεις και συναφείς εκθέσεις επιχειρήσεων ορισμένων μορφών</a:t>
            </a:r>
            <a:r>
              <a:rPr lang="el-GR" dirty="0">
                <a:solidFill>
                  <a:srgbClr val="3F3F3F"/>
                </a:solidFill>
              </a:rPr>
              <a:t>: κοινές απαιτήσεις για τη χρηματοοικονομική πληροφόρηση στην ΕΕ.</a:t>
            </a:r>
          </a:p>
          <a:p>
            <a:pPr marL="360000" lvl="0" indent="-288000" algn="just" rtl="0">
              <a:spcBef>
                <a:spcPts val="1200"/>
              </a:spcBef>
              <a:spcAft>
                <a:spcPts val="1200"/>
              </a:spcAft>
              <a:buClr>
                <a:srgbClr val="3F3F3F"/>
              </a:buClr>
              <a:buSzPts val="1800"/>
              <a:buChar char="●"/>
            </a:pPr>
            <a:r>
              <a:rPr lang="el-GR" b="1" dirty="0">
                <a:solidFill>
                  <a:srgbClr val="3F3F3F"/>
                </a:solidFill>
              </a:rPr>
              <a:t>Κανονισμός 2016/1011/ΕΕ σχετικά με τους δείκτες που χρησιμοποιούνται ως αναφορά σε χρηματοπιστωτικά μέσα και χρηματοπιστωτικές συμβάσεις ή για τη μέτρηση της απόδοσης επενδυτικών κεφαλαίων (Κανονισμός </a:t>
            </a:r>
            <a:r>
              <a:rPr lang="el-GR" b="1" dirty="0" err="1">
                <a:solidFill>
                  <a:srgbClr val="3F3F3F"/>
                </a:solidFill>
              </a:rPr>
              <a:t>Benchmark</a:t>
            </a:r>
            <a:r>
              <a:rPr lang="el-GR" b="1" dirty="0">
                <a:solidFill>
                  <a:srgbClr val="3F3F3F"/>
                </a:solidFill>
              </a:rPr>
              <a:t>)</a:t>
            </a:r>
            <a:r>
              <a:rPr lang="el-GR" dirty="0">
                <a:solidFill>
                  <a:srgbClr val="3F3F3F"/>
                </a:solidFill>
              </a:rPr>
              <a:t>: δύο νέες ταξινομήσεις σημείων αναφοράς για την ακρίβεια των δεικτών χαμηλών εκπομπών άνθρακα: (i) δείκτες για την κλιματική μετάβαση της ΕΕ και (</a:t>
            </a:r>
            <a:r>
              <a:rPr lang="el-GR" dirty="0" err="1">
                <a:solidFill>
                  <a:srgbClr val="3F3F3F"/>
                </a:solidFill>
              </a:rPr>
              <a:t>ii</a:t>
            </a:r>
            <a:r>
              <a:rPr lang="el-GR" dirty="0">
                <a:solidFill>
                  <a:srgbClr val="3F3F3F"/>
                </a:solidFill>
              </a:rPr>
              <a:t>) δείκτες ευθυγραμμισμένους με τη Συμφωνία του Παρισιού. </a:t>
            </a:r>
          </a:p>
          <a:p>
            <a:pPr marL="360000" lvl="0" indent="-288000" algn="just" rtl="0">
              <a:spcBef>
                <a:spcPts val="1200"/>
              </a:spcBef>
              <a:spcAft>
                <a:spcPts val="1200"/>
              </a:spcAft>
              <a:buClr>
                <a:srgbClr val="3F3F3F"/>
              </a:buClr>
              <a:buSzPts val="1800"/>
              <a:buChar char="●"/>
            </a:pPr>
            <a:r>
              <a:rPr lang="el-GR" b="1" dirty="0">
                <a:solidFill>
                  <a:srgbClr val="3F3F3F"/>
                </a:solidFill>
              </a:rPr>
              <a:t>Κανονισμός 2019/2088/ΕΕ για τη γνωστοποίηση βιώσιμων οικονομικών (SFDR)</a:t>
            </a:r>
            <a:r>
              <a:rPr lang="el-GR" dirty="0">
                <a:solidFill>
                  <a:srgbClr val="3F3F3F"/>
                </a:solidFill>
              </a:rPr>
              <a:t>: υποχρεώσεις γνωστοποίησης ESG για τους διαχειριστές περιουσιακών στοιχείων και άλλους συμμετέχοντες στις χρηματοπιστωτικές αγορές</a:t>
            </a:r>
            <a:r>
              <a:rPr lang="el-GR" b="1" dirty="0">
                <a:solidFill>
                  <a:srgbClr val="3F3F3F"/>
                </a:solidFill>
              </a:rPr>
              <a:t>.</a:t>
            </a:r>
            <a:r>
              <a:rPr lang="el-GR" b="1" dirty="0"/>
              <a:t> </a:t>
            </a:r>
            <a:r>
              <a:rPr lang="el-GR" b="1" dirty="0">
                <a:solidFill>
                  <a:srgbClr val="3F3F3F"/>
                </a:solidFill>
              </a:rPr>
              <a:t>[ΥΠΌ ΑΝΑΘΕΩΡΗΣΗ — SFDR 2.0]:</a:t>
            </a:r>
            <a:r>
              <a:rPr lang="el-GR" dirty="0">
                <a:solidFill>
                  <a:srgbClr val="3F3F3F"/>
                </a:solidFill>
              </a:rPr>
              <a:t> Στις 19.11.2025 η Επιτροπή δημοσίευσε πρόταση αναθεώρησης (SFDR 2.0): μετατροπή από καθεστώς γνωστοποίησης (</a:t>
            </a:r>
            <a:r>
              <a:rPr lang="el-GR" dirty="0" err="1">
                <a:solidFill>
                  <a:srgbClr val="3F3F3F"/>
                </a:solidFill>
              </a:rPr>
              <a:t>Articles</a:t>
            </a:r>
            <a:r>
              <a:rPr lang="el-GR" dirty="0">
                <a:solidFill>
                  <a:srgbClr val="3F3F3F"/>
                </a:solidFill>
              </a:rPr>
              <a:t> 6/8/9) σε καθεστώς κατηγοριοποίησης (3 νέες κατηγορίες), κατάργηση </a:t>
            </a:r>
            <a:r>
              <a:rPr lang="el-GR" dirty="0" err="1">
                <a:solidFill>
                  <a:srgbClr val="3F3F3F"/>
                </a:solidFill>
              </a:rPr>
              <a:t>entity-level</a:t>
            </a:r>
            <a:r>
              <a:rPr lang="el-GR" dirty="0">
                <a:solidFill>
                  <a:srgbClr val="3F3F3F"/>
                </a:solidFill>
              </a:rPr>
              <a:t> PAI, απλοποίηση γνωστοποιήσεων. Εκτιμώμενη εφαρμογή από 2028. Εκκρεμεί θεσμική διαδικασία (Κοινοβούλιο/Συμβούλιο).</a:t>
            </a:r>
          </a:p>
          <a:p>
            <a:pPr marL="360000" lvl="0" indent="-288000" algn="just" rtl="0">
              <a:spcBef>
                <a:spcPts val="1200"/>
              </a:spcBef>
              <a:spcAft>
                <a:spcPts val="1200"/>
              </a:spcAft>
              <a:buClr>
                <a:srgbClr val="3F3F3F"/>
              </a:buClr>
              <a:buSzPts val="1800"/>
              <a:buChar char="●"/>
            </a:pPr>
            <a:r>
              <a:rPr lang="el-GR" b="1" dirty="0">
                <a:solidFill>
                  <a:schemeClr val="bg1"/>
                </a:solidFill>
              </a:rPr>
              <a:t>Ευρωπαϊκός Κλιματικός Νόμος (Κανονισμός 2021/1119/ΕΕ)</a:t>
            </a:r>
            <a:r>
              <a:rPr lang="el-GR" dirty="0">
                <a:solidFill>
                  <a:schemeClr val="bg1"/>
                </a:solidFill>
              </a:rPr>
              <a:t>: θεσπίζει τον στόχο που ορίζεται στην Ευρωπαϊκή Πράσινη Συμφωνία (2019) για την οικονομία και την κοινωνία της Ευρώπης να καταστεί κλιματικά ουδέτερη έως το 2050.</a:t>
            </a:r>
          </a:p>
          <a:p>
            <a:pPr marL="360000" lvl="0" indent="-288000" algn="just" rtl="0">
              <a:spcBef>
                <a:spcPts val="1200"/>
              </a:spcBef>
              <a:spcAft>
                <a:spcPts val="1200"/>
              </a:spcAft>
              <a:buClr>
                <a:srgbClr val="3F3F3F"/>
              </a:buClr>
              <a:buSzPts val="1800"/>
              <a:buChar char="●"/>
            </a:pPr>
            <a:r>
              <a:rPr lang="el-GR" b="1" dirty="0">
                <a:solidFill>
                  <a:srgbClr val="3F3F3F"/>
                </a:solidFill>
              </a:rPr>
              <a:t>Οδηγία 2022/2381 (</a:t>
            </a:r>
            <a:r>
              <a:rPr lang="el-GR" b="1" dirty="0" err="1">
                <a:solidFill>
                  <a:srgbClr val="3F3F3F"/>
                </a:solidFill>
              </a:rPr>
              <a:t>Women</a:t>
            </a:r>
            <a:r>
              <a:rPr lang="el-GR" b="1" dirty="0">
                <a:solidFill>
                  <a:srgbClr val="3F3F3F"/>
                </a:solidFill>
              </a:rPr>
              <a:t> on Board </a:t>
            </a:r>
            <a:r>
              <a:rPr lang="el-GR" b="1" dirty="0" err="1">
                <a:solidFill>
                  <a:srgbClr val="3F3F3F"/>
                </a:solidFill>
              </a:rPr>
              <a:t>Directive</a:t>
            </a:r>
            <a:r>
              <a:rPr lang="el-GR" b="1" dirty="0">
                <a:solidFill>
                  <a:srgbClr val="3F3F3F"/>
                </a:solidFill>
              </a:rPr>
              <a:t>)</a:t>
            </a:r>
            <a:r>
              <a:rPr lang="el-GR" dirty="0">
                <a:solidFill>
                  <a:srgbClr val="3F3F3F"/>
                </a:solidFill>
              </a:rPr>
              <a:t>: αποσκοπεί στη βελτίωση της ισόρροπης εκπροσώπησης των φύλων σε διευθυντικές θέσεις εισηγμένων εταιρειών και προβλέπει μέτρα για την προώθηση της ισότητας στα Διοικητικά Συμβούλια.</a:t>
            </a:r>
          </a:p>
        </p:txBody>
      </p:sp>
    </p:spTree>
    <p:extLst>
      <p:ext uri="{BB962C8B-B14F-4D97-AF65-F5344CB8AC3E}">
        <p14:creationId xmlns:p14="http://schemas.microsoft.com/office/powerpoint/2010/main" val="57732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34533451-B8CE-8183-C46B-F4E014BAC44E}"/>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55B7EC69-EF73-6081-5391-4296969E7860}"/>
              </a:ext>
            </a:extLst>
          </p:cNvPr>
          <p:cNvSpPr txBox="1">
            <a:spLocks/>
          </p:cNvSpPr>
          <p:nvPr/>
        </p:nvSpPr>
        <p:spPr>
          <a:xfrm>
            <a:off x="250825" y="195263"/>
            <a:ext cx="46132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ευρωπαϊκό επίπεδο </a:t>
            </a:r>
          </a:p>
        </p:txBody>
      </p:sp>
      <p:sp>
        <p:nvSpPr>
          <p:cNvPr id="7" name="Google Shape;316;g3025d2b38e7_0_376">
            <a:extLst>
              <a:ext uri="{FF2B5EF4-FFF2-40B4-BE49-F238E27FC236}">
                <a16:creationId xmlns:a16="http://schemas.microsoft.com/office/drawing/2014/main" id="{0AC8DA89-3B69-F6CE-5AC8-ECF707E5A47E}"/>
              </a:ext>
            </a:extLst>
          </p:cNvPr>
          <p:cNvSpPr txBox="1"/>
          <p:nvPr/>
        </p:nvSpPr>
        <p:spPr>
          <a:xfrm>
            <a:off x="67764" y="1098528"/>
            <a:ext cx="11690350" cy="5386060"/>
          </a:xfrm>
          <a:prstGeom prst="rect">
            <a:avLst/>
          </a:prstGeom>
          <a:noFill/>
          <a:ln>
            <a:noFill/>
          </a:ln>
        </p:spPr>
        <p:txBody>
          <a:bodyPr spcFirstLastPara="1" wrap="square" lIns="91425" tIns="91425" rIns="91425" bIns="91425" anchor="t" anchorCtr="0">
            <a:spAutoFit/>
          </a:bodyPr>
          <a:lstStyle/>
          <a:p>
            <a:pPr marL="72000" lvl="0" algn="just" rtl="0">
              <a:spcBef>
                <a:spcPts val="1200"/>
              </a:spcBef>
              <a:spcAft>
                <a:spcPts val="1200"/>
              </a:spcAft>
              <a:buClr>
                <a:srgbClr val="3F3F3F"/>
              </a:buClr>
              <a:buSzPts val="1800"/>
            </a:pPr>
            <a:r>
              <a:rPr lang="el-GR" sz="1600" b="1" dirty="0">
                <a:solidFill>
                  <a:srgbClr val="04B3E7"/>
                </a:solidFill>
              </a:rPr>
              <a:t>ΕΥΡΩΠΑΪΚΟ ΠΛΑΙΣΙΟ -  Δεσμευτικότητα για όλα τα κράτη – μέλη της ΕΕ – Διάφορα κείμενα [</a:t>
            </a:r>
            <a:r>
              <a:rPr lang="en-US" sz="1600" b="1" dirty="0">
                <a:solidFill>
                  <a:srgbClr val="04B3E7"/>
                </a:solidFill>
              </a:rPr>
              <a:t>2</a:t>
            </a:r>
            <a:r>
              <a:rPr lang="el-GR" sz="1600" b="1" dirty="0">
                <a:solidFill>
                  <a:srgbClr val="04B3E7"/>
                </a:solidFill>
              </a:rPr>
              <a:t>]</a:t>
            </a:r>
          </a:p>
          <a:p>
            <a:pPr marL="360000" lvl="0" indent="-288000" algn="just" rtl="0">
              <a:spcBef>
                <a:spcPts val="600"/>
              </a:spcBef>
              <a:spcAft>
                <a:spcPts val="600"/>
              </a:spcAft>
              <a:buClr>
                <a:srgbClr val="3F3F3F"/>
              </a:buClr>
              <a:buSzPts val="1800"/>
              <a:buChar char="●"/>
            </a:pPr>
            <a:r>
              <a:rPr lang="el-GR" b="1" dirty="0">
                <a:solidFill>
                  <a:srgbClr val="3F3F3F"/>
                </a:solidFill>
              </a:rPr>
              <a:t>Κανονισμός (ΕΕ) 2023/2631</a:t>
            </a:r>
            <a:r>
              <a:rPr lang="el-GR" dirty="0">
                <a:solidFill>
                  <a:srgbClr val="3F3F3F"/>
                </a:solidFill>
              </a:rPr>
              <a:t>: εθελοντικό πρότυπο για την έκδοση ευρωπαϊκών πράσινων ομολόγων (</a:t>
            </a:r>
            <a:r>
              <a:rPr lang="el-GR" dirty="0" err="1">
                <a:solidFill>
                  <a:srgbClr val="3F3F3F"/>
                </a:solidFill>
              </a:rPr>
              <a:t>EuGBS</a:t>
            </a:r>
            <a:r>
              <a:rPr lang="el-GR" dirty="0">
                <a:solidFill>
                  <a:srgbClr val="3F3F3F"/>
                </a:solidFill>
              </a:rPr>
              <a:t>). Περιλαμβάνει απαιτήσεις σχετικά με την κατανομή των εσόδων σύμφωνα με την Ταξινομία, διαφάνεια στις πληροφορίες πριν και μετά την έκδοση &amp; εξωτερική αξιολόγηση από εγκεκριμένους φορείς.</a:t>
            </a:r>
          </a:p>
          <a:p>
            <a:pPr marL="360000" lvl="0" indent="-288000" algn="just" rtl="0">
              <a:spcBef>
                <a:spcPts val="600"/>
              </a:spcBef>
              <a:spcAft>
                <a:spcPts val="600"/>
              </a:spcAft>
              <a:buClr>
                <a:srgbClr val="3F3F3F"/>
              </a:buClr>
              <a:buSzPts val="1800"/>
              <a:buChar char="●"/>
            </a:pPr>
            <a:r>
              <a:rPr lang="el-GR" b="1" dirty="0">
                <a:solidFill>
                  <a:srgbClr val="3F3F3F"/>
                </a:solidFill>
              </a:rPr>
              <a:t>Κανονισμός 2023/2859</a:t>
            </a:r>
            <a:r>
              <a:rPr lang="el-GR" dirty="0">
                <a:solidFill>
                  <a:srgbClr val="3F3F3F"/>
                </a:solidFill>
              </a:rPr>
              <a:t>: θεσπίζει το Ευρωπαϊκό Ενιαίο Σημείο Πρόσβασης (ESAP), μια κεντρική πλατφόρμα που παρέχει πρόσβαση σε υποχρεωτικές και εθελοντικές γνωστοποιήσεις σχετικά με χρηματοπιστωτικές υπηρεσίες, κεφαλαιαγορές και βιωσιμότητα. </a:t>
            </a:r>
          </a:p>
          <a:p>
            <a:pPr marL="360000" lvl="0" indent="-288000" algn="just" rtl="0">
              <a:spcBef>
                <a:spcPts val="600"/>
              </a:spcBef>
              <a:spcAft>
                <a:spcPts val="600"/>
              </a:spcAft>
              <a:buClr>
                <a:srgbClr val="3F3F3F"/>
              </a:buClr>
              <a:buSzPts val="1800"/>
              <a:buChar char="●"/>
            </a:pPr>
            <a:r>
              <a:rPr lang="el-GR" b="1" dirty="0">
                <a:solidFill>
                  <a:srgbClr val="3F3F3F"/>
                </a:solidFill>
              </a:rPr>
              <a:t>Κανονισμός για την Αποκατάσταση της Φύσης (2024/1991)</a:t>
            </a:r>
            <a:r>
              <a:rPr lang="el-GR" dirty="0">
                <a:solidFill>
                  <a:srgbClr val="3F3F3F"/>
                </a:solidFill>
              </a:rPr>
              <a:t>: θέτει στόχους αποκατάστασης για οικοσυστήματα όπως δάση, γεωργικές εκτάσεις, θαλάσσιες περιοχές και αστικά περιβάλλοντα. Τα κράτη μέλη θα καταρτίσουν εθνικά σχέδια αποκατάστασης, προσαρμοσμένα στις εθνικές τους ανάγκες, με την υποστήριξη της Ευρωπαϊκής Επιτροπής.</a:t>
            </a:r>
          </a:p>
          <a:p>
            <a:pPr marL="360000" lvl="0" indent="-288000" algn="just" rtl="0">
              <a:spcBef>
                <a:spcPts val="600"/>
              </a:spcBef>
              <a:spcAft>
                <a:spcPts val="600"/>
              </a:spcAft>
              <a:buClr>
                <a:srgbClr val="3F3F3F"/>
              </a:buClr>
              <a:buSzPts val="1800"/>
              <a:buChar char="●"/>
            </a:pPr>
            <a:r>
              <a:rPr lang="el-GR" b="1" dirty="0">
                <a:solidFill>
                  <a:srgbClr val="3F3F3F"/>
                </a:solidFill>
              </a:rPr>
              <a:t>Σχέδιο Οδηγίας για τους Πράσινους Ισχυρισμούς (</a:t>
            </a:r>
            <a:r>
              <a:rPr lang="el-GR" b="1" dirty="0" err="1">
                <a:solidFill>
                  <a:srgbClr val="3F3F3F"/>
                </a:solidFill>
              </a:rPr>
              <a:t>Green</a:t>
            </a:r>
            <a:r>
              <a:rPr lang="el-GR" b="1" dirty="0">
                <a:solidFill>
                  <a:srgbClr val="3F3F3F"/>
                </a:solidFill>
              </a:rPr>
              <a:t> Claims </a:t>
            </a:r>
            <a:r>
              <a:rPr lang="el-GR" b="1" dirty="0" err="1">
                <a:solidFill>
                  <a:srgbClr val="3F3F3F"/>
                </a:solidFill>
              </a:rPr>
              <a:t>Directive</a:t>
            </a:r>
            <a:r>
              <a:rPr lang="el-GR" b="1" dirty="0">
                <a:solidFill>
                  <a:srgbClr val="3F3F3F"/>
                </a:solidFill>
              </a:rPr>
              <a:t>)</a:t>
            </a:r>
            <a:r>
              <a:rPr lang="el-GR" dirty="0">
                <a:solidFill>
                  <a:srgbClr val="3F3F3F"/>
                </a:solidFill>
              </a:rPr>
              <a:t>: </a:t>
            </a:r>
            <a:r>
              <a:rPr lang="el-GR" b="1" dirty="0">
                <a:solidFill>
                  <a:srgbClr val="3F3F3F"/>
                </a:solidFill>
              </a:rPr>
              <a:t>ΑΝΕΣΤΑΛΗ</a:t>
            </a:r>
            <a:r>
              <a:rPr lang="el-GR" dirty="0">
                <a:solidFill>
                  <a:srgbClr val="3F3F3F"/>
                </a:solidFill>
              </a:rPr>
              <a:t> (Ιούνιος 2025): Η Επιτροπή ανακοίνωσε πρόθεση απόσυρσης στις 20-06-2025 — τυπική απόσυρση εκκρεμεί, οι διαπραγματεύσεις </a:t>
            </a:r>
            <a:r>
              <a:rPr lang="el-GR" dirty="0" err="1">
                <a:solidFill>
                  <a:srgbClr val="3F3F3F"/>
                </a:solidFill>
              </a:rPr>
              <a:t>τριλόγου</a:t>
            </a:r>
            <a:r>
              <a:rPr lang="el-GR" dirty="0">
                <a:solidFill>
                  <a:srgbClr val="3F3F3F"/>
                </a:solidFill>
              </a:rPr>
              <a:t> </a:t>
            </a:r>
            <a:r>
              <a:rPr lang="el-GR" dirty="0" err="1">
                <a:solidFill>
                  <a:srgbClr val="3F3F3F"/>
                </a:solidFill>
              </a:rPr>
              <a:t>διεκόπησαν</a:t>
            </a:r>
            <a:r>
              <a:rPr lang="el-GR" dirty="0">
                <a:solidFill>
                  <a:srgbClr val="3F3F3F"/>
                </a:solidFill>
              </a:rPr>
              <a:t>. Σε εφαρμογή από 27-09-2026: Οδηγία </a:t>
            </a:r>
            <a:r>
              <a:rPr lang="el-GR" dirty="0" err="1">
                <a:solidFill>
                  <a:srgbClr val="3F3F3F"/>
                </a:solidFill>
              </a:rPr>
              <a:t>EmpCo</a:t>
            </a:r>
            <a:r>
              <a:rPr lang="el-GR" dirty="0">
                <a:solidFill>
                  <a:srgbClr val="3F3F3F"/>
                </a:solidFill>
              </a:rPr>
              <a:t> (Ενδυνάμωση Καταναλωτών για Πράσινη Μετάβαση, 2024/825/ΕΕ), η οποία απαγορεύει: (α) γενικούς περιβαλλοντικούς ισχυρισμούς («</a:t>
            </a:r>
            <a:r>
              <a:rPr lang="el-GR" dirty="0" err="1">
                <a:solidFill>
                  <a:srgbClr val="3F3F3F"/>
                </a:solidFill>
              </a:rPr>
              <a:t>eco-friendly</a:t>
            </a:r>
            <a:r>
              <a:rPr lang="el-GR" dirty="0">
                <a:solidFill>
                  <a:srgbClr val="3F3F3F"/>
                </a:solidFill>
              </a:rPr>
              <a:t>», «</a:t>
            </a:r>
            <a:r>
              <a:rPr lang="el-GR" dirty="0" err="1">
                <a:solidFill>
                  <a:srgbClr val="3F3F3F"/>
                </a:solidFill>
              </a:rPr>
              <a:t>green</a:t>
            </a:r>
            <a:r>
              <a:rPr lang="el-GR" dirty="0">
                <a:solidFill>
                  <a:srgbClr val="3F3F3F"/>
                </a:solidFill>
              </a:rPr>
              <a:t>», «φιλικό προς το περιβάλλον») χωρίς τεκμηριωμένη αναγνωρισμένη εξαιρετική περιβαλλοντική επίδοση, και (β) ισχυρισμούς κλιματικής ουδετερότητας προϊόντος βάσει αντιστάθμισης εκπομπών.</a:t>
            </a:r>
          </a:p>
          <a:p>
            <a:pPr marL="360000" lvl="0" indent="-288000" algn="just" rtl="0">
              <a:spcBef>
                <a:spcPts val="600"/>
              </a:spcBef>
              <a:spcAft>
                <a:spcPts val="600"/>
              </a:spcAft>
              <a:buClr>
                <a:srgbClr val="3F3F3F"/>
              </a:buClr>
              <a:buSzPts val="1800"/>
              <a:buChar char="●"/>
            </a:pPr>
            <a:r>
              <a:rPr lang="el-GR" b="1" dirty="0">
                <a:solidFill>
                  <a:srgbClr val="3F3F3F"/>
                </a:solidFill>
              </a:rPr>
              <a:t>Οδηγία </a:t>
            </a:r>
            <a:r>
              <a:rPr lang="el-GR" b="1" dirty="0" err="1">
                <a:solidFill>
                  <a:srgbClr val="3F3F3F"/>
                </a:solidFill>
              </a:rPr>
              <a:t>Omnibus</a:t>
            </a:r>
            <a:r>
              <a:rPr lang="el-GR" b="1" dirty="0">
                <a:solidFill>
                  <a:srgbClr val="3F3F3F"/>
                </a:solidFill>
              </a:rPr>
              <a:t> I — (ΕΕ) 2026/470 (</a:t>
            </a:r>
            <a:r>
              <a:rPr lang="el-GR" b="1" dirty="0" err="1">
                <a:solidFill>
                  <a:srgbClr val="3F3F3F"/>
                </a:solidFill>
              </a:rPr>
              <a:t>δημοσ</a:t>
            </a:r>
            <a:r>
              <a:rPr lang="el-GR" b="1" dirty="0">
                <a:solidFill>
                  <a:srgbClr val="3F3F3F"/>
                </a:solidFill>
              </a:rPr>
              <a:t>. ΕΕ 26-02-2026, σε ισχύ 18-03-2026): </a:t>
            </a:r>
            <a:r>
              <a:rPr lang="el-GR" dirty="0">
                <a:solidFill>
                  <a:srgbClr val="3F3F3F"/>
                </a:solidFill>
              </a:rPr>
              <a:t>Τροποποιεί ουσιαστικά CSRD (νέα κατώφλια: &gt;1.000 </a:t>
            </a:r>
            <a:r>
              <a:rPr lang="el-GR" dirty="0" err="1">
                <a:solidFill>
                  <a:srgbClr val="3F3F3F"/>
                </a:solidFill>
              </a:rPr>
              <a:t>εργαζ</a:t>
            </a:r>
            <a:r>
              <a:rPr lang="el-GR" dirty="0">
                <a:solidFill>
                  <a:srgbClr val="3F3F3F"/>
                </a:solidFill>
              </a:rPr>
              <a:t>. + &gt;€450 εκ.), CSDDD (νέα κατώφλια: &gt;5.000 </a:t>
            </a:r>
            <a:r>
              <a:rPr lang="el-GR" dirty="0" err="1">
                <a:solidFill>
                  <a:srgbClr val="3F3F3F"/>
                </a:solidFill>
              </a:rPr>
              <a:t>εργαζ</a:t>
            </a:r>
            <a:r>
              <a:rPr lang="el-GR" dirty="0">
                <a:solidFill>
                  <a:srgbClr val="3F3F3F"/>
                </a:solidFill>
              </a:rPr>
              <a:t>. + &gt;€1,5 δισ.) και EU </a:t>
            </a:r>
            <a:r>
              <a:rPr lang="el-GR" dirty="0" err="1">
                <a:solidFill>
                  <a:srgbClr val="3F3F3F"/>
                </a:solidFill>
              </a:rPr>
              <a:t>Taxonomy</a:t>
            </a:r>
            <a:r>
              <a:rPr lang="el-GR" dirty="0">
                <a:solidFill>
                  <a:srgbClr val="3F3F3F"/>
                </a:solidFill>
              </a:rPr>
              <a:t> (</a:t>
            </a:r>
            <a:r>
              <a:rPr lang="el-GR" dirty="0" err="1">
                <a:solidFill>
                  <a:srgbClr val="3F3F3F"/>
                </a:solidFill>
              </a:rPr>
              <a:t>Κανον</a:t>
            </a:r>
            <a:r>
              <a:rPr lang="el-GR" dirty="0">
                <a:solidFill>
                  <a:srgbClr val="3F3F3F"/>
                </a:solidFill>
              </a:rPr>
              <a:t>. 2026/73). Νέο </a:t>
            </a:r>
            <a:r>
              <a:rPr lang="el-GR" dirty="0" err="1">
                <a:solidFill>
                  <a:srgbClr val="3F3F3F"/>
                </a:solidFill>
              </a:rPr>
              <a:t>Delegated</a:t>
            </a:r>
            <a:r>
              <a:rPr lang="el-GR" dirty="0">
                <a:solidFill>
                  <a:srgbClr val="3F3F3F"/>
                </a:solidFill>
              </a:rPr>
              <a:t> Act σε ισχύ 28-01-2026: εισάγει κατώφλι υλικότητας 10% για Άρθρο 8 </a:t>
            </a:r>
            <a:r>
              <a:rPr lang="el-GR" dirty="0" err="1">
                <a:solidFill>
                  <a:srgbClr val="3F3F3F"/>
                </a:solidFill>
              </a:rPr>
              <a:t>Taxonomy</a:t>
            </a:r>
            <a:r>
              <a:rPr lang="el-GR" dirty="0">
                <a:solidFill>
                  <a:srgbClr val="3F3F3F"/>
                </a:solidFill>
              </a:rPr>
              <a:t> — δεν απαιτείται αξιολόγηση </a:t>
            </a:r>
            <a:r>
              <a:rPr lang="el-GR" dirty="0" err="1">
                <a:solidFill>
                  <a:srgbClr val="3F3F3F"/>
                </a:solidFill>
              </a:rPr>
              <a:t>alignment</a:t>
            </a:r>
            <a:r>
              <a:rPr lang="el-GR" dirty="0">
                <a:solidFill>
                  <a:srgbClr val="3F3F3F"/>
                </a:solidFill>
              </a:rPr>
              <a:t> για δραστηριότητες &lt;10% κύκλου εργασιών/</a:t>
            </a:r>
            <a:r>
              <a:rPr lang="el-GR" dirty="0" err="1">
                <a:solidFill>
                  <a:srgbClr val="3F3F3F"/>
                </a:solidFill>
              </a:rPr>
              <a:t>CapEx</a:t>
            </a:r>
            <a:r>
              <a:rPr lang="el-GR" dirty="0">
                <a:solidFill>
                  <a:srgbClr val="3F3F3F"/>
                </a:solidFill>
              </a:rPr>
              <a:t>/</a:t>
            </a:r>
            <a:r>
              <a:rPr lang="el-GR" dirty="0" err="1">
                <a:solidFill>
                  <a:srgbClr val="3F3F3F"/>
                </a:solidFill>
              </a:rPr>
              <a:t>OpEx.Καταργούνται</a:t>
            </a:r>
            <a:r>
              <a:rPr lang="el-GR" dirty="0">
                <a:solidFill>
                  <a:srgbClr val="3F3F3F"/>
                </a:solidFill>
              </a:rPr>
              <a:t> τα τομεακά ESRS. Εισάγεται εθελοντικό πρότυπο </a:t>
            </a:r>
            <a:r>
              <a:rPr lang="el-GR" dirty="0" err="1">
                <a:solidFill>
                  <a:srgbClr val="3F3F3F"/>
                </a:solidFill>
              </a:rPr>
              <a:t>VSME.Τα</a:t>
            </a:r>
            <a:r>
              <a:rPr lang="el-GR" dirty="0">
                <a:solidFill>
                  <a:srgbClr val="3F3F3F"/>
                </a:solidFill>
              </a:rPr>
              <a:t> κράτη-μέλη οφείλουν να ενσωματώσουν τις αλλαγές CSRD έως 19.03.2027 (12 μήνες από 18-03-2026). </a:t>
            </a:r>
          </a:p>
        </p:txBody>
      </p:sp>
    </p:spTree>
    <p:extLst>
      <p:ext uri="{BB962C8B-B14F-4D97-AF65-F5344CB8AC3E}">
        <p14:creationId xmlns:p14="http://schemas.microsoft.com/office/powerpoint/2010/main" val="214594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C75BB82-E72B-8254-1D68-DD9574CCBD3C}"/>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836B03B-2AB4-ECD8-3F26-B29F34BE0C43}"/>
              </a:ext>
            </a:extLst>
          </p:cNvPr>
          <p:cNvSpPr/>
          <p:nvPr/>
        </p:nvSpPr>
        <p:spPr>
          <a:xfrm rot="5400000">
            <a:off x="8933344" y="3986694"/>
            <a:ext cx="1132512" cy="3581400"/>
          </a:xfrm>
          <a:prstGeom prst="roundRect">
            <a:avLst>
              <a:gd name="adj" fmla="val 9437"/>
            </a:avLst>
          </a:prstGeom>
          <a:solidFill>
            <a:schemeClr val="bg1">
              <a:lumMod val="95000"/>
              <a:alpha val="50196"/>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468CA94-E068-144A-4779-3A4A6EFCFB2D}"/>
              </a:ext>
            </a:extLst>
          </p:cNvPr>
          <p:cNvSpPr/>
          <p:nvPr/>
        </p:nvSpPr>
        <p:spPr>
          <a:xfrm rot="5400000">
            <a:off x="5521806" y="4577117"/>
            <a:ext cx="1132512" cy="2413000"/>
          </a:xfrm>
          <a:prstGeom prst="roundRect">
            <a:avLst>
              <a:gd name="adj" fmla="val 9437"/>
            </a:avLst>
          </a:prstGeom>
          <a:solidFill>
            <a:schemeClr val="bg1">
              <a:lumMod val="95000"/>
              <a:alpha val="50196"/>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B1D13965-7B18-3CEF-ED38-636BED45793D}"/>
              </a:ext>
            </a:extLst>
          </p:cNvPr>
          <p:cNvSpPr/>
          <p:nvPr/>
        </p:nvSpPr>
        <p:spPr>
          <a:xfrm rot="5400000">
            <a:off x="2110269" y="3986694"/>
            <a:ext cx="1132512" cy="3581400"/>
          </a:xfrm>
          <a:prstGeom prst="roundRect">
            <a:avLst>
              <a:gd name="adj" fmla="val 9437"/>
            </a:avLst>
          </a:prstGeom>
          <a:solidFill>
            <a:schemeClr val="bg1">
              <a:lumMod val="95000"/>
              <a:alpha val="50196"/>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50;p5">
            <a:extLst>
              <a:ext uri="{FF2B5EF4-FFF2-40B4-BE49-F238E27FC236}">
                <a16:creationId xmlns:a16="http://schemas.microsoft.com/office/drawing/2014/main" id="{D0BA740F-402B-8BBE-F2C3-00D70F14507E}"/>
              </a:ext>
            </a:extLst>
          </p:cNvPr>
          <p:cNvSpPr txBox="1">
            <a:spLocks/>
          </p:cNvSpPr>
          <p:nvPr/>
        </p:nvSpPr>
        <p:spPr>
          <a:xfrm>
            <a:off x="250825" y="195263"/>
            <a:ext cx="72167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εθνικό επίπεδο [1]</a:t>
            </a:r>
          </a:p>
        </p:txBody>
      </p:sp>
      <p:sp>
        <p:nvSpPr>
          <p:cNvPr id="7" name="Google Shape;316;g3025d2b38e7_0_376">
            <a:extLst>
              <a:ext uri="{FF2B5EF4-FFF2-40B4-BE49-F238E27FC236}">
                <a16:creationId xmlns:a16="http://schemas.microsoft.com/office/drawing/2014/main" id="{BE12E36F-DD9D-B898-3505-37A30EA97516}"/>
              </a:ext>
            </a:extLst>
          </p:cNvPr>
          <p:cNvSpPr txBox="1"/>
          <p:nvPr/>
        </p:nvSpPr>
        <p:spPr>
          <a:xfrm>
            <a:off x="250825" y="1093068"/>
            <a:ext cx="11371199" cy="3570178"/>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sz="1600" b="1" dirty="0">
                <a:solidFill>
                  <a:srgbClr val="04B3E7"/>
                </a:solidFill>
              </a:rPr>
              <a:t>N. 4936/2022 (ΦΕΚ Α’105) Εθνικός Κλιματικός Νόμος</a:t>
            </a:r>
          </a:p>
          <a:p>
            <a:pPr marL="360000" lvl="0" indent="-288000" algn="just" rtl="0">
              <a:spcBef>
                <a:spcPts val="600"/>
              </a:spcBef>
              <a:spcAft>
                <a:spcPts val="600"/>
              </a:spcAft>
              <a:buClr>
                <a:srgbClr val="3F3F3F"/>
              </a:buClr>
              <a:buSzPts val="1800"/>
              <a:buChar char="●"/>
            </a:pPr>
            <a:r>
              <a:rPr lang="el-GR" dirty="0">
                <a:solidFill>
                  <a:srgbClr val="3F3F3F"/>
                </a:solidFill>
              </a:rPr>
              <a:t>Σκοπός του είναι </a:t>
            </a:r>
            <a:r>
              <a:rPr lang="el-GR" b="1" dirty="0">
                <a:solidFill>
                  <a:srgbClr val="04B3E7"/>
                </a:solidFill>
              </a:rPr>
              <a:t>η επίτευξη κλιματικής ουδετερότητας έως το 2050</a:t>
            </a:r>
            <a:r>
              <a:rPr lang="el-GR" dirty="0">
                <a:solidFill>
                  <a:srgbClr val="3F3F3F"/>
                </a:solidFill>
              </a:rPr>
              <a:t>, με ενδιάμεσους στόχους για τη μείωση των εκπομπών αερίων του θερμοκηπίου έως το 2030 και το 2040. </a:t>
            </a:r>
          </a:p>
          <a:p>
            <a:pPr marL="360000" lvl="0" indent="-288000" algn="just" rtl="0">
              <a:spcBef>
                <a:spcPts val="600"/>
              </a:spcBef>
              <a:spcAft>
                <a:spcPts val="600"/>
              </a:spcAft>
              <a:buClr>
                <a:srgbClr val="3F3F3F"/>
              </a:buClr>
              <a:buSzPts val="1800"/>
              <a:buChar char="●"/>
            </a:pPr>
            <a:r>
              <a:rPr lang="el-GR" dirty="0">
                <a:solidFill>
                  <a:srgbClr val="3F3F3F"/>
                </a:solidFill>
              </a:rPr>
              <a:t>Αφορά επιχειρήσεις όπως ανώνυμες εταιρείες, χρηματοπιστωτικά ιδρύματα, ασφαλιστικές εταιρείες, εταιρείες ενέργειας, επιχειρήσεις καταστημάτων λιανεμπορίου που απασχολούν πάνω από 500 εργαζόμενους.</a:t>
            </a:r>
          </a:p>
          <a:p>
            <a:pPr marL="360000" lvl="0" indent="-288000" algn="just" rtl="0">
              <a:spcBef>
                <a:spcPts val="600"/>
              </a:spcBef>
              <a:spcAft>
                <a:spcPts val="600"/>
              </a:spcAft>
              <a:buClr>
                <a:srgbClr val="3F3F3F"/>
              </a:buClr>
              <a:buSzPts val="1800"/>
              <a:buChar char="●"/>
            </a:pPr>
            <a:r>
              <a:rPr lang="el-GR" dirty="0">
                <a:solidFill>
                  <a:srgbClr val="3F3F3F"/>
                </a:solidFill>
              </a:rPr>
              <a:t>Απαιτεί από τις επιχειρήσεις </a:t>
            </a:r>
            <a:r>
              <a:rPr lang="el-GR" b="1" dirty="0">
                <a:solidFill>
                  <a:srgbClr val="04B3E7"/>
                </a:solidFill>
              </a:rPr>
              <a:t>να υποβάλλουν ετήσια έκθεση για το ανθρακικό τους αποτύπωμα, να δημοσιεύουν τις εκθέσεις σε δημόσια </a:t>
            </a:r>
            <a:r>
              <a:rPr lang="el-GR" b="1" dirty="0" err="1">
                <a:solidFill>
                  <a:srgbClr val="04B3E7"/>
                </a:solidFill>
              </a:rPr>
              <a:t>προσβάσιμη</a:t>
            </a:r>
            <a:r>
              <a:rPr lang="el-GR" b="1" dirty="0">
                <a:solidFill>
                  <a:srgbClr val="04B3E7"/>
                </a:solidFill>
              </a:rPr>
              <a:t> βάση δεδομένων και να υπολογίζουν τις άμεσες και έμμεσες εκπομπές σύμφωνα με διεθνή πρότυπα </a:t>
            </a:r>
            <a:r>
              <a:rPr lang="el-GR" dirty="0">
                <a:solidFill>
                  <a:srgbClr val="3F3F3F"/>
                </a:solidFill>
              </a:rPr>
              <a:t>(π.χ. GHG </a:t>
            </a:r>
            <a:r>
              <a:rPr lang="el-GR" dirty="0" err="1">
                <a:solidFill>
                  <a:srgbClr val="3F3F3F"/>
                </a:solidFill>
              </a:rPr>
              <a:t>Protocol</a:t>
            </a:r>
            <a:r>
              <a:rPr lang="el-GR" dirty="0">
                <a:solidFill>
                  <a:srgbClr val="3F3F3F"/>
                </a:solidFill>
              </a:rPr>
              <a:t>, ISO 14064-1). </a:t>
            </a:r>
          </a:p>
          <a:p>
            <a:pPr marL="360000" lvl="0" indent="-288000" algn="just" rtl="0">
              <a:spcBef>
                <a:spcPts val="600"/>
              </a:spcBef>
              <a:spcAft>
                <a:spcPts val="600"/>
              </a:spcAft>
              <a:buClr>
                <a:srgbClr val="3F3F3F"/>
              </a:buClr>
              <a:buSzPts val="1800"/>
              <a:buChar char="●"/>
            </a:pPr>
            <a:r>
              <a:rPr lang="el-GR" dirty="0">
                <a:solidFill>
                  <a:srgbClr val="3F3F3F"/>
                </a:solidFill>
              </a:rPr>
              <a:t>Ο νόμος τροποποιήθηκε μερικώς με τον Ν. 5261/2025 (ΦΕΚ Α 231/12.12.2025)--- Άρθρο 69: προσθήκη παρ. 18 στο άρθρο 33 για χαρτογράφηση περιοχών ΑΠΕ έως 2050). Για το άρθρο 19 Ν.4936/2022 (Μείωση εκπομπών από εγκαταστάσεις): εκδόθηκε Υ.Α. ΥΠΕΝ/ΔΚΑΠΑ/135261/2213/2025 (ΦΕΚ 6661/Β΄/11.12.2025) με τους όρους εφαρμογής και εγκύκλιος ΥΠΕΝ/ΔΚΑΠΑ/142176/2318/15.12.2025 για μεθοδολογία.</a:t>
            </a:r>
          </a:p>
        </p:txBody>
      </p:sp>
      <p:sp>
        <p:nvSpPr>
          <p:cNvPr id="4" name="Google Shape;316;g3025d2b38e7_0_376">
            <a:extLst>
              <a:ext uri="{FF2B5EF4-FFF2-40B4-BE49-F238E27FC236}">
                <a16:creationId xmlns:a16="http://schemas.microsoft.com/office/drawing/2014/main" id="{F43B51CB-8E25-7D41-DB5E-AA685C3D9C68}"/>
              </a:ext>
            </a:extLst>
          </p:cNvPr>
          <p:cNvSpPr txBox="1"/>
          <p:nvPr/>
        </p:nvSpPr>
        <p:spPr>
          <a:xfrm>
            <a:off x="3336925" y="4359001"/>
            <a:ext cx="5486400" cy="584745"/>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l-GR" sz="1600" b="1" dirty="0">
                <a:solidFill>
                  <a:srgbClr val="3F3F3F"/>
                </a:solidFill>
              </a:rPr>
              <a:t>Οι εκπομπές κατηγοριοποιούνται σε τρία πεδία</a:t>
            </a:r>
          </a:p>
        </p:txBody>
      </p:sp>
      <p:sp>
        <p:nvSpPr>
          <p:cNvPr id="8" name="TextBox 7">
            <a:extLst>
              <a:ext uri="{FF2B5EF4-FFF2-40B4-BE49-F238E27FC236}">
                <a16:creationId xmlns:a16="http://schemas.microsoft.com/office/drawing/2014/main" id="{0A26EFC8-3398-ADEB-74F3-4A7F77688695}"/>
              </a:ext>
            </a:extLst>
          </p:cNvPr>
          <p:cNvSpPr txBox="1"/>
          <p:nvPr/>
        </p:nvSpPr>
        <p:spPr>
          <a:xfrm>
            <a:off x="869950" y="4799102"/>
            <a:ext cx="3581400" cy="1446550"/>
          </a:xfrm>
          <a:prstGeom prst="rect">
            <a:avLst/>
          </a:prstGeom>
          <a:noFill/>
        </p:spPr>
        <p:txBody>
          <a:bodyPr wrap="square">
            <a:spAutoFit/>
          </a:bodyPr>
          <a:lstStyle/>
          <a:p>
            <a:pPr algn="ctr"/>
            <a:r>
              <a:rPr lang="el-GR" sz="1600" b="1" dirty="0">
                <a:solidFill>
                  <a:srgbClr val="04B3E7"/>
                </a:solidFill>
              </a:rPr>
              <a:t>Πεδίο 1: </a:t>
            </a:r>
            <a:endParaRPr lang="en-US" sz="1600" b="1" dirty="0">
              <a:solidFill>
                <a:srgbClr val="04B3E7"/>
              </a:solidFill>
            </a:endParaRPr>
          </a:p>
          <a:p>
            <a:pPr algn="ctr"/>
            <a:endParaRPr lang="en-US" sz="1600" b="1" dirty="0">
              <a:solidFill>
                <a:srgbClr val="3F3F3F"/>
              </a:solidFill>
            </a:endParaRPr>
          </a:p>
          <a:p>
            <a:pPr algn="ctr"/>
            <a:r>
              <a:rPr lang="el-GR" dirty="0">
                <a:solidFill>
                  <a:srgbClr val="3F3F3F"/>
                </a:solidFill>
              </a:rPr>
              <a:t>Άμεσες εκπομπές (από την καύση καυσίμων και άλλες διαδικασίες υπό τον έλεγχο της εταιρείας, π.χ. κατασκευή ή επεξεργασία υλικών και χημικών ουσιών)</a:t>
            </a:r>
          </a:p>
        </p:txBody>
      </p:sp>
      <p:sp>
        <p:nvSpPr>
          <p:cNvPr id="9" name="TextBox 8">
            <a:extLst>
              <a:ext uri="{FF2B5EF4-FFF2-40B4-BE49-F238E27FC236}">
                <a16:creationId xmlns:a16="http://schemas.microsoft.com/office/drawing/2014/main" id="{DCB6EEA0-3E0C-78CB-FD0D-4FB1893E9920}"/>
              </a:ext>
            </a:extLst>
          </p:cNvPr>
          <p:cNvSpPr txBox="1"/>
          <p:nvPr/>
        </p:nvSpPr>
        <p:spPr>
          <a:xfrm>
            <a:off x="4873625" y="4799102"/>
            <a:ext cx="2413000" cy="338554"/>
          </a:xfrm>
          <a:prstGeom prst="rect">
            <a:avLst/>
          </a:prstGeom>
          <a:noFill/>
        </p:spPr>
        <p:txBody>
          <a:bodyPr wrap="square">
            <a:spAutoFit/>
          </a:bodyPr>
          <a:lstStyle/>
          <a:p>
            <a:pPr algn="ctr"/>
            <a:r>
              <a:rPr lang="el-GR" sz="1600" b="1" dirty="0">
                <a:solidFill>
                  <a:srgbClr val="04B3E7"/>
                </a:solidFill>
              </a:rPr>
              <a:t>Πεδίο </a:t>
            </a:r>
            <a:r>
              <a:rPr lang="en-US" sz="1600" b="1" dirty="0">
                <a:solidFill>
                  <a:srgbClr val="04B3E7"/>
                </a:solidFill>
              </a:rPr>
              <a:t>2</a:t>
            </a:r>
            <a:r>
              <a:rPr lang="el-GR" sz="1600" b="1" dirty="0">
                <a:solidFill>
                  <a:srgbClr val="04B3E7"/>
                </a:solidFill>
              </a:rPr>
              <a:t>: </a:t>
            </a:r>
            <a:endParaRPr lang="en-US" sz="1600" b="1" dirty="0">
              <a:solidFill>
                <a:srgbClr val="04B3E7"/>
              </a:solidFill>
            </a:endParaRPr>
          </a:p>
        </p:txBody>
      </p:sp>
      <p:sp>
        <p:nvSpPr>
          <p:cNvPr id="10" name="TextBox 9">
            <a:extLst>
              <a:ext uri="{FF2B5EF4-FFF2-40B4-BE49-F238E27FC236}">
                <a16:creationId xmlns:a16="http://schemas.microsoft.com/office/drawing/2014/main" id="{EB55B58A-49B9-338C-6DE5-DC61B052D686}"/>
              </a:ext>
            </a:extLst>
          </p:cNvPr>
          <p:cNvSpPr txBox="1"/>
          <p:nvPr/>
        </p:nvSpPr>
        <p:spPr>
          <a:xfrm>
            <a:off x="7708900" y="4799102"/>
            <a:ext cx="3581400" cy="1446550"/>
          </a:xfrm>
          <a:prstGeom prst="rect">
            <a:avLst/>
          </a:prstGeom>
          <a:noFill/>
        </p:spPr>
        <p:txBody>
          <a:bodyPr wrap="square">
            <a:spAutoFit/>
          </a:bodyPr>
          <a:lstStyle/>
          <a:p>
            <a:pPr algn="ctr"/>
            <a:r>
              <a:rPr lang="el-GR" sz="1600" b="1" dirty="0">
                <a:solidFill>
                  <a:srgbClr val="04B3E7"/>
                </a:solidFill>
              </a:rPr>
              <a:t>Πεδίο </a:t>
            </a:r>
            <a:r>
              <a:rPr lang="en-US" sz="1600" b="1" dirty="0">
                <a:solidFill>
                  <a:srgbClr val="04B3E7"/>
                </a:solidFill>
              </a:rPr>
              <a:t>3</a:t>
            </a:r>
            <a:r>
              <a:rPr lang="el-GR" sz="1600" b="1" dirty="0">
                <a:solidFill>
                  <a:srgbClr val="04B3E7"/>
                </a:solidFill>
              </a:rPr>
              <a:t>:</a:t>
            </a:r>
            <a:endParaRPr lang="en-US" sz="1600" b="1" dirty="0">
              <a:solidFill>
                <a:srgbClr val="04B3E7"/>
              </a:solidFill>
            </a:endParaRPr>
          </a:p>
          <a:p>
            <a:pPr algn="ctr"/>
            <a:r>
              <a:rPr lang="el-GR" sz="1600" b="1" dirty="0">
                <a:solidFill>
                  <a:srgbClr val="3F3F3F"/>
                </a:solidFill>
              </a:rPr>
              <a:t> </a:t>
            </a:r>
            <a:endParaRPr lang="en-US" sz="1600" b="1" dirty="0">
              <a:solidFill>
                <a:srgbClr val="3F3F3F"/>
              </a:solidFill>
            </a:endParaRPr>
          </a:p>
          <a:p>
            <a:pPr algn="ctr"/>
            <a:r>
              <a:rPr lang="el-GR" dirty="0">
                <a:solidFill>
                  <a:srgbClr val="3F3F3F"/>
                </a:solidFill>
              </a:rPr>
              <a:t>Άλλες έμμεσες εκπομπές εκτός του άμεσου ελέγχου της εταιρείας (όπως ταξίδια εργαζομένων, μεταφορά προϊόντων και διάθεση απορριμμάτων).</a:t>
            </a:r>
          </a:p>
        </p:txBody>
      </p:sp>
      <p:sp>
        <p:nvSpPr>
          <p:cNvPr id="15" name="TextBox 14">
            <a:extLst>
              <a:ext uri="{FF2B5EF4-FFF2-40B4-BE49-F238E27FC236}">
                <a16:creationId xmlns:a16="http://schemas.microsoft.com/office/drawing/2014/main" id="{AB7FAA9B-D877-008C-269D-2DD07E88113C}"/>
              </a:ext>
            </a:extLst>
          </p:cNvPr>
          <p:cNvSpPr txBox="1"/>
          <p:nvPr/>
        </p:nvSpPr>
        <p:spPr>
          <a:xfrm>
            <a:off x="4881562" y="5414285"/>
            <a:ext cx="241300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Έμμεσες εκπομπές </a:t>
            </a:r>
            <a:endParaRPr kumimoji="0" lang="en-US" sz="1400" b="0" i="0" u="none" strike="noStrike" kern="0" cap="none" spc="0" normalizeH="0" baseline="0" noProof="0" dirty="0">
              <a:ln>
                <a:noFill/>
              </a:ln>
              <a:solidFill>
                <a:srgbClr val="3F3F3F"/>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3F3F3F"/>
                </a:solidFill>
                <a:effectLst/>
                <a:uLnTx/>
                <a:uFillTx/>
                <a:latin typeface="Arial"/>
                <a:cs typeface="Arial"/>
                <a:sym typeface="Arial"/>
              </a:rPr>
              <a:t>(από την χρήση αγορασμένης ενέργειας)</a:t>
            </a:r>
          </a:p>
        </p:txBody>
      </p:sp>
    </p:spTree>
    <p:extLst>
      <p:ext uri="{BB962C8B-B14F-4D97-AF65-F5344CB8AC3E}">
        <p14:creationId xmlns:p14="http://schemas.microsoft.com/office/powerpoint/2010/main" val="38568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5">
            <a:extLst>
              <a:ext uri="{FF2B5EF4-FFF2-40B4-BE49-F238E27FC236}">
                <a16:creationId xmlns:a16="http://schemas.microsoft.com/office/drawing/2014/main" id="{5DD6DFFC-C397-5774-1A6D-C2F3FA3AC11E}"/>
              </a:ext>
            </a:extLst>
          </p:cNvPr>
          <p:cNvSpPr txBox="1">
            <a:spLocks/>
          </p:cNvSpPr>
          <p:nvPr/>
        </p:nvSpPr>
        <p:spPr>
          <a:xfrm>
            <a:off x="250825" y="207963"/>
            <a:ext cx="3564091" cy="6573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200" dirty="0"/>
              <a:t>Γενικά για τα ESG Κριτήρια</a:t>
            </a:r>
          </a:p>
        </p:txBody>
      </p:sp>
      <p:sp>
        <p:nvSpPr>
          <p:cNvPr id="11" name="TextBox 10">
            <a:extLst>
              <a:ext uri="{FF2B5EF4-FFF2-40B4-BE49-F238E27FC236}">
                <a16:creationId xmlns:a16="http://schemas.microsoft.com/office/drawing/2014/main" id="{35491A41-8548-52FA-4786-B8FF6EAE6D20}"/>
              </a:ext>
            </a:extLst>
          </p:cNvPr>
          <p:cNvSpPr txBox="1"/>
          <p:nvPr/>
        </p:nvSpPr>
        <p:spPr>
          <a:xfrm>
            <a:off x="2146884" y="5066886"/>
            <a:ext cx="2317720" cy="323165"/>
          </a:xfrm>
          <a:prstGeom prst="rect">
            <a:avLst/>
          </a:prstGeom>
          <a:noFill/>
        </p:spPr>
        <p:txBody>
          <a:bodyPr wrap="square">
            <a:spAutoFit/>
          </a:bodyPr>
          <a:lstStyle/>
          <a:p>
            <a:pPr algn="ctr">
              <a:spcAft>
                <a:spcPts val="600"/>
              </a:spcAft>
              <a:buClr>
                <a:srgbClr val="3F3F3F"/>
              </a:buClr>
            </a:pPr>
            <a:r>
              <a:rPr lang="ro-RO" sz="1500" b="1" dirty="0">
                <a:solidFill>
                  <a:srgbClr val="3F3F3F"/>
                </a:solidFill>
                <a:latin typeface="+mj-lt"/>
                <a:ea typeface="Calibri" panose="020F0502020204030204" pitchFamily="34" charset="0"/>
              </a:rPr>
              <a:t>Environment</a:t>
            </a:r>
            <a:r>
              <a:rPr lang="el-GR" sz="1500" b="1" dirty="0">
                <a:solidFill>
                  <a:srgbClr val="3F3F3F"/>
                </a:solidFill>
                <a:latin typeface="+mj-lt"/>
                <a:ea typeface="Calibri" panose="020F0502020204030204" pitchFamily="34" charset="0"/>
              </a:rPr>
              <a:t> </a:t>
            </a:r>
          </a:p>
        </p:txBody>
      </p:sp>
      <p:sp>
        <p:nvSpPr>
          <p:cNvPr id="2" name="Oval 1">
            <a:extLst>
              <a:ext uri="{FF2B5EF4-FFF2-40B4-BE49-F238E27FC236}">
                <a16:creationId xmlns:a16="http://schemas.microsoft.com/office/drawing/2014/main" id="{A03C1DE8-1E5C-FCD9-B8C7-1CF222D11B8C}"/>
              </a:ext>
            </a:extLst>
          </p:cNvPr>
          <p:cNvSpPr/>
          <p:nvPr/>
        </p:nvSpPr>
        <p:spPr>
          <a:xfrm>
            <a:off x="1741115" y="1723864"/>
            <a:ext cx="3129258" cy="312925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Oval 2">
            <a:extLst>
              <a:ext uri="{FF2B5EF4-FFF2-40B4-BE49-F238E27FC236}">
                <a16:creationId xmlns:a16="http://schemas.microsoft.com/office/drawing/2014/main" id="{CC9F1B13-1CF3-D321-C438-EDEE10A7BFB3}"/>
              </a:ext>
            </a:extLst>
          </p:cNvPr>
          <p:cNvSpPr/>
          <p:nvPr/>
        </p:nvSpPr>
        <p:spPr>
          <a:xfrm>
            <a:off x="4531371" y="1723864"/>
            <a:ext cx="3129258" cy="312925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val 3">
            <a:extLst>
              <a:ext uri="{FF2B5EF4-FFF2-40B4-BE49-F238E27FC236}">
                <a16:creationId xmlns:a16="http://schemas.microsoft.com/office/drawing/2014/main" id="{7EC337FE-8C5F-85B8-6AC4-788595F43545}"/>
              </a:ext>
            </a:extLst>
          </p:cNvPr>
          <p:cNvSpPr/>
          <p:nvPr/>
        </p:nvSpPr>
        <p:spPr>
          <a:xfrm>
            <a:off x="7321627" y="1723864"/>
            <a:ext cx="3129258" cy="312925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descr="Close up of an olive branch on a sunset">
            <a:extLst>
              <a:ext uri="{FF2B5EF4-FFF2-40B4-BE49-F238E27FC236}">
                <a16:creationId xmlns:a16="http://schemas.microsoft.com/office/drawing/2014/main" id="{A1E83165-33FC-9231-DBD3-7BF5D44033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46884" y="2130878"/>
            <a:ext cx="2317720" cy="2315228"/>
          </a:xfrm>
          <a:prstGeom prst="ellipse">
            <a:avLst/>
          </a:prstGeom>
          <a:scene3d>
            <a:camera prst="orthographicFront"/>
            <a:lightRig rig="threePt" dir="t"/>
          </a:scene3d>
          <a:sp3d>
            <a:bevelT prst="angle"/>
          </a:sp3d>
        </p:spPr>
      </p:pic>
      <p:pic>
        <p:nvPicPr>
          <p:cNvPr id="9" name="Picture 8" descr="Hands forming circle">
            <a:extLst>
              <a:ext uri="{FF2B5EF4-FFF2-40B4-BE49-F238E27FC236}">
                <a16:creationId xmlns:a16="http://schemas.microsoft.com/office/drawing/2014/main" id="{6C6D7042-D524-D705-6BBA-21CB0167B0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37140" y="2130878"/>
            <a:ext cx="2317720" cy="2315228"/>
          </a:xfrm>
          <a:prstGeom prst="ellipse">
            <a:avLst/>
          </a:prstGeom>
          <a:scene3d>
            <a:camera prst="orthographicFront"/>
            <a:lightRig rig="threePt" dir="t"/>
          </a:scene3d>
          <a:sp3d>
            <a:bevelT prst="angle"/>
          </a:sp3d>
        </p:spPr>
      </p:pic>
      <p:sp>
        <p:nvSpPr>
          <p:cNvPr id="10" name="TextBox 9">
            <a:extLst>
              <a:ext uri="{FF2B5EF4-FFF2-40B4-BE49-F238E27FC236}">
                <a16:creationId xmlns:a16="http://schemas.microsoft.com/office/drawing/2014/main" id="{FF368872-F551-CB02-BB7D-CEAD868F59F3}"/>
              </a:ext>
            </a:extLst>
          </p:cNvPr>
          <p:cNvSpPr txBox="1"/>
          <p:nvPr/>
        </p:nvSpPr>
        <p:spPr>
          <a:xfrm>
            <a:off x="4937140" y="5066886"/>
            <a:ext cx="2317720" cy="323165"/>
          </a:xfrm>
          <a:prstGeom prst="rect">
            <a:avLst/>
          </a:prstGeom>
          <a:noFill/>
        </p:spPr>
        <p:txBody>
          <a:bodyPr wrap="square">
            <a:spAutoFit/>
          </a:bodyPr>
          <a:lstStyle/>
          <a:p>
            <a:pPr algn="ctr">
              <a:spcAft>
                <a:spcPts val="600"/>
              </a:spcAft>
              <a:buClr>
                <a:srgbClr val="3F3F3F"/>
              </a:buClr>
            </a:pPr>
            <a:r>
              <a:rPr lang="ro-RO" sz="1500" b="1" dirty="0">
                <a:solidFill>
                  <a:srgbClr val="3F3F3F"/>
                </a:solidFill>
                <a:latin typeface="+mj-lt"/>
                <a:ea typeface="Calibri" panose="020F0502020204030204" pitchFamily="34" charset="0"/>
              </a:rPr>
              <a:t>Society</a:t>
            </a:r>
            <a:r>
              <a:rPr lang="el-GR" sz="1500" b="1" dirty="0">
                <a:solidFill>
                  <a:srgbClr val="3F3F3F"/>
                </a:solidFill>
                <a:latin typeface="+mj-lt"/>
                <a:ea typeface="Calibri" panose="020F0502020204030204" pitchFamily="34" charset="0"/>
              </a:rPr>
              <a:t> </a:t>
            </a:r>
          </a:p>
        </p:txBody>
      </p:sp>
      <p:sp>
        <p:nvSpPr>
          <p:cNvPr id="12" name="TextBox 11">
            <a:extLst>
              <a:ext uri="{FF2B5EF4-FFF2-40B4-BE49-F238E27FC236}">
                <a16:creationId xmlns:a16="http://schemas.microsoft.com/office/drawing/2014/main" id="{FFE0975F-A4DE-07F9-2B9C-2EE2ED135436}"/>
              </a:ext>
            </a:extLst>
          </p:cNvPr>
          <p:cNvSpPr txBox="1"/>
          <p:nvPr/>
        </p:nvSpPr>
        <p:spPr>
          <a:xfrm>
            <a:off x="7727396" y="5066886"/>
            <a:ext cx="2317720" cy="323165"/>
          </a:xfrm>
          <a:prstGeom prst="rect">
            <a:avLst/>
          </a:prstGeom>
          <a:noFill/>
        </p:spPr>
        <p:txBody>
          <a:bodyPr wrap="square">
            <a:spAutoFit/>
          </a:bodyPr>
          <a:lstStyle/>
          <a:p>
            <a:pPr algn="ctr">
              <a:spcAft>
                <a:spcPts val="600"/>
              </a:spcAft>
              <a:buClr>
                <a:srgbClr val="3F3F3F"/>
              </a:buClr>
            </a:pPr>
            <a:r>
              <a:rPr lang="ro-RO" sz="1500" b="1" dirty="0">
                <a:solidFill>
                  <a:srgbClr val="3F3F3F"/>
                </a:solidFill>
                <a:latin typeface="+mj-lt"/>
                <a:ea typeface="Calibri" panose="020F0502020204030204" pitchFamily="34" charset="0"/>
              </a:rPr>
              <a:t>Governance</a:t>
            </a:r>
            <a:endParaRPr lang="el-GR" sz="1500" b="1" dirty="0">
              <a:solidFill>
                <a:srgbClr val="3F3F3F"/>
              </a:solidFill>
              <a:latin typeface="+mj-lt"/>
              <a:ea typeface="Calibri" panose="020F0502020204030204" pitchFamily="34" charset="0"/>
            </a:endParaRPr>
          </a:p>
        </p:txBody>
      </p:sp>
      <p:pic>
        <p:nvPicPr>
          <p:cNvPr id="13" name="Picture 12" descr="Top shot of a representation of networks with stick figures.">
            <a:extLst>
              <a:ext uri="{FF2B5EF4-FFF2-40B4-BE49-F238E27FC236}">
                <a16:creationId xmlns:a16="http://schemas.microsoft.com/office/drawing/2014/main" id="{C8C86F92-B198-82C6-7D8F-142548945CD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27396" y="2130878"/>
            <a:ext cx="2317720" cy="2315228"/>
          </a:xfrm>
          <a:prstGeom prst="ellipse">
            <a:avLst/>
          </a:prstGeom>
          <a:scene3d>
            <a:camera prst="orthographicFront"/>
            <a:lightRig rig="threePt" dir="t"/>
          </a:scene3d>
          <a:sp3d>
            <a:bevelT prst="angle"/>
          </a:sp3d>
        </p:spPr>
      </p:pic>
      <p:sp>
        <p:nvSpPr>
          <p:cNvPr id="14" name="TextBox 13">
            <a:extLst>
              <a:ext uri="{FF2B5EF4-FFF2-40B4-BE49-F238E27FC236}">
                <a16:creationId xmlns:a16="http://schemas.microsoft.com/office/drawing/2014/main" id="{885EF296-58B6-C557-E0F3-9ADA6D5E3AF9}"/>
              </a:ext>
            </a:extLst>
          </p:cNvPr>
          <p:cNvSpPr txBox="1"/>
          <p:nvPr/>
        </p:nvSpPr>
        <p:spPr>
          <a:xfrm>
            <a:off x="2146884" y="5437966"/>
            <a:ext cx="2317720" cy="323165"/>
          </a:xfrm>
          <a:prstGeom prst="rect">
            <a:avLst/>
          </a:prstGeom>
          <a:noFill/>
        </p:spPr>
        <p:txBody>
          <a:bodyPr wrap="square">
            <a:spAutoFit/>
          </a:bodyPr>
          <a:lstStyle/>
          <a:p>
            <a:pPr algn="ctr">
              <a:spcAft>
                <a:spcPts val="600"/>
              </a:spcAft>
              <a:buClr>
                <a:srgbClr val="3F3F3F"/>
              </a:buClr>
            </a:pPr>
            <a:r>
              <a:rPr lang="el-GR" sz="1500" i="1" dirty="0">
                <a:solidFill>
                  <a:srgbClr val="3F3F3F"/>
                </a:solidFill>
                <a:latin typeface="+mj-lt"/>
                <a:ea typeface="Calibri" panose="020F0502020204030204" pitchFamily="34" charset="0"/>
              </a:rPr>
              <a:t>Περιβάλλον </a:t>
            </a:r>
          </a:p>
        </p:txBody>
      </p:sp>
      <p:sp>
        <p:nvSpPr>
          <p:cNvPr id="15" name="TextBox 14">
            <a:extLst>
              <a:ext uri="{FF2B5EF4-FFF2-40B4-BE49-F238E27FC236}">
                <a16:creationId xmlns:a16="http://schemas.microsoft.com/office/drawing/2014/main" id="{25CC05C5-AEC5-914A-4C79-1F0C4F5D4586}"/>
              </a:ext>
            </a:extLst>
          </p:cNvPr>
          <p:cNvSpPr txBox="1"/>
          <p:nvPr/>
        </p:nvSpPr>
        <p:spPr>
          <a:xfrm>
            <a:off x="4937140" y="5437966"/>
            <a:ext cx="2317720" cy="323165"/>
          </a:xfrm>
          <a:prstGeom prst="rect">
            <a:avLst/>
          </a:prstGeom>
          <a:noFill/>
        </p:spPr>
        <p:txBody>
          <a:bodyPr wrap="square">
            <a:spAutoFit/>
          </a:bodyPr>
          <a:lstStyle/>
          <a:p>
            <a:pPr algn="ctr">
              <a:spcAft>
                <a:spcPts val="600"/>
              </a:spcAft>
              <a:buClr>
                <a:srgbClr val="3F3F3F"/>
              </a:buClr>
            </a:pPr>
            <a:r>
              <a:rPr lang="el-GR" sz="1500" i="1" dirty="0">
                <a:solidFill>
                  <a:srgbClr val="3F3F3F"/>
                </a:solidFill>
                <a:latin typeface="+mj-lt"/>
                <a:ea typeface="Calibri" panose="020F0502020204030204" pitchFamily="34" charset="0"/>
              </a:rPr>
              <a:t>Κοινωνία</a:t>
            </a:r>
            <a:r>
              <a:rPr lang="el-GR" sz="1500" dirty="0">
                <a:solidFill>
                  <a:srgbClr val="3F3F3F"/>
                </a:solidFill>
                <a:latin typeface="+mj-lt"/>
                <a:ea typeface="Calibri" panose="020F0502020204030204" pitchFamily="34" charset="0"/>
              </a:rPr>
              <a:t> </a:t>
            </a:r>
          </a:p>
        </p:txBody>
      </p:sp>
      <p:sp>
        <p:nvSpPr>
          <p:cNvPr id="16" name="TextBox 15">
            <a:extLst>
              <a:ext uri="{FF2B5EF4-FFF2-40B4-BE49-F238E27FC236}">
                <a16:creationId xmlns:a16="http://schemas.microsoft.com/office/drawing/2014/main" id="{DF76EB48-0483-F258-D82D-0638468E2686}"/>
              </a:ext>
            </a:extLst>
          </p:cNvPr>
          <p:cNvSpPr txBox="1"/>
          <p:nvPr/>
        </p:nvSpPr>
        <p:spPr>
          <a:xfrm>
            <a:off x="7727396" y="5437966"/>
            <a:ext cx="2317720" cy="323165"/>
          </a:xfrm>
          <a:prstGeom prst="rect">
            <a:avLst/>
          </a:prstGeom>
          <a:noFill/>
        </p:spPr>
        <p:txBody>
          <a:bodyPr wrap="square">
            <a:spAutoFit/>
          </a:bodyPr>
          <a:lstStyle/>
          <a:p>
            <a:pPr algn="ctr">
              <a:spcAft>
                <a:spcPts val="600"/>
              </a:spcAft>
              <a:buClr>
                <a:srgbClr val="3F3F3F"/>
              </a:buClr>
            </a:pPr>
            <a:r>
              <a:rPr lang="el-GR" sz="1500" i="1" dirty="0">
                <a:solidFill>
                  <a:srgbClr val="3F3F3F"/>
                </a:solidFill>
                <a:latin typeface="+mj-lt"/>
                <a:ea typeface="Calibri" panose="020F0502020204030204" pitchFamily="34" charset="0"/>
              </a:rPr>
              <a:t>Εταιρική Διακυβέρνηση </a:t>
            </a:r>
          </a:p>
        </p:txBody>
      </p:sp>
      <p:sp>
        <p:nvSpPr>
          <p:cNvPr id="18" name="TextBox 17">
            <a:extLst>
              <a:ext uri="{FF2B5EF4-FFF2-40B4-BE49-F238E27FC236}">
                <a16:creationId xmlns:a16="http://schemas.microsoft.com/office/drawing/2014/main" id="{FD4CD703-2C9B-1AB7-28B3-5E8694B3643F}"/>
              </a:ext>
            </a:extLst>
          </p:cNvPr>
          <p:cNvSpPr txBox="1"/>
          <p:nvPr/>
        </p:nvSpPr>
        <p:spPr>
          <a:xfrm>
            <a:off x="2146884" y="4451441"/>
            <a:ext cx="2317720" cy="400110"/>
          </a:xfrm>
          <a:prstGeom prst="rect">
            <a:avLst/>
          </a:prstGeom>
          <a:noFill/>
        </p:spPr>
        <p:txBody>
          <a:bodyPr wrap="square">
            <a:spAutoFit/>
          </a:bodyPr>
          <a:lstStyle/>
          <a:p>
            <a:pPr algn="ctr">
              <a:spcAft>
                <a:spcPts val="600"/>
              </a:spcAft>
              <a:buClr>
                <a:srgbClr val="3F3F3F"/>
              </a:buClr>
            </a:pPr>
            <a:r>
              <a:rPr lang="ro-RO" sz="2000" b="1" dirty="0">
                <a:solidFill>
                  <a:schemeClr val="bg1"/>
                </a:solidFill>
                <a:latin typeface="+mj-lt"/>
                <a:ea typeface="Calibri" panose="020F0502020204030204" pitchFamily="34" charset="0"/>
              </a:rPr>
              <a:t>E</a:t>
            </a:r>
            <a:endParaRPr lang="el-GR" sz="1500" b="1" dirty="0">
              <a:solidFill>
                <a:schemeClr val="bg1"/>
              </a:solidFill>
              <a:latin typeface="+mj-lt"/>
              <a:ea typeface="Calibri" panose="020F0502020204030204" pitchFamily="34" charset="0"/>
            </a:endParaRPr>
          </a:p>
        </p:txBody>
      </p:sp>
      <p:sp>
        <p:nvSpPr>
          <p:cNvPr id="20" name="TextBox 19">
            <a:extLst>
              <a:ext uri="{FF2B5EF4-FFF2-40B4-BE49-F238E27FC236}">
                <a16:creationId xmlns:a16="http://schemas.microsoft.com/office/drawing/2014/main" id="{581E8173-25D4-887D-9B14-09A45C6B5DC0}"/>
              </a:ext>
            </a:extLst>
          </p:cNvPr>
          <p:cNvSpPr txBox="1"/>
          <p:nvPr/>
        </p:nvSpPr>
        <p:spPr>
          <a:xfrm>
            <a:off x="4937140" y="4451441"/>
            <a:ext cx="2317720" cy="400110"/>
          </a:xfrm>
          <a:prstGeom prst="rect">
            <a:avLst/>
          </a:prstGeom>
          <a:noFill/>
        </p:spPr>
        <p:txBody>
          <a:bodyPr wrap="square">
            <a:spAutoFit/>
          </a:bodyPr>
          <a:lstStyle/>
          <a:p>
            <a:pPr algn="ctr">
              <a:spcAft>
                <a:spcPts val="600"/>
              </a:spcAft>
              <a:buClr>
                <a:srgbClr val="3F3F3F"/>
              </a:buClr>
            </a:pPr>
            <a:r>
              <a:rPr lang="en-US" sz="2000" b="1" dirty="0">
                <a:solidFill>
                  <a:schemeClr val="bg1"/>
                </a:solidFill>
                <a:latin typeface="+mj-lt"/>
                <a:ea typeface="Calibri" panose="020F0502020204030204" pitchFamily="34" charset="0"/>
              </a:rPr>
              <a:t>S</a:t>
            </a:r>
            <a:endParaRPr lang="el-GR" sz="1500" b="1" dirty="0">
              <a:solidFill>
                <a:schemeClr val="bg1"/>
              </a:solidFill>
              <a:latin typeface="+mj-lt"/>
              <a:ea typeface="Calibri" panose="020F0502020204030204" pitchFamily="34" charset="0"/>
            </a:endParaRPr>
          </a:p>
        </p:txBody>
      </p:sp>
      <p:sp>
        <p:nvSpPr>
          <p:cNvPr id="21" name="TextBox 20">
            <a:extLst>
              <a:ext uri="{FF2B5EF4-FFF2-40B4-BE49-F238E27FC236}">
                <a16:creationId xmlns:a16="http://schemas.microsoft.com/office/drawing/2014/main" id="{CB5539CA-F561-05FC-9C37-217726317098}"/>
              </a:ext>
            </a:extLst>
          </p:cNvPr>
          <p:cNvSpPr txBox="1"/>
          <p:nvPr/>
        </p:nvSpPr>
        <p:spPr>
          <a:xfrm>
            <a:off x="7727396" y="4451441"/>
            <a:ext cx="2317720" cy="400110"/>
          </a:xfrm>
          <a:prstGeom prst="rect">
            <a:avLst/>
          </a:prstGeom>
          <a:noFill/>
        </p:spPr>
        <p:txBody>
          <a:bodyPr wrap="square">
            <a:spAutoFit/>
          </a:bodyPr>
          <a:lstStyle/>
          <a:p>
            <a:pPr algn="ctr">
              <a:spcAft>
                <a:spcPts val="600"/>
              </a:spcAft>
              <a:buClr>
                <a:srgbClr val="3F3F3F"/>
              </a:buClr>
            </a:pPr>
            <a:r>
              <a:rPr lang="en-US" sz="2000" b="1" dirty="0">
                <a:solidFill>
                  <a:schemeClr val="bg1"/>
                </a:solidFill>
                <a:latin typeface="+mj-lt"/>
                <a:ea typeface="Calibri" panose="020F0502020204030204" pitchFamily="34" charset="0"/>
              </a:rPr>
              <a:t>G</a:t>
            </a:r>
            <a:endParaRPr lang="el-GR" sz="1500" b="1" dirty="0">
              <a:solidFill>
                <a:schemeClr val="bg1"/>
              </a:solidFill>
              <a:latin typeface="+mj-lt"/>
              <a:ea typeface="Calibri" panose="020F0502020204030204" pitchFamily="34" charset="0"/>
            </a:endParaRPr>
          </a:p>
        </p:txBody>
      </p:sp>
    </p:spTree>
    <p:extLst>
      <p:ext uri="{BB962C8B-B14F-4D97-AF65-F5344CB8AC3E}">
        <p14:creationId xmlns:p14="http://schemas.microsoft.com/office/powerpoint/2010/main" val="383612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2964404F-0A94-D42A-A38D-3CB4471C95A9}"/>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C80FA588-8F17-8680-1940-CE4A6D0725B4}"/>
              </a:ext>
            </a:extLst>
          </p:cNvPr>
          <p:cNvSpPr txBox="1">
            <a:spLocks/>
          </p:cNvSpPr>
          <p:nvPr/>
        </p:nvSpPr>
        <p:spPr>
          <a:xfrm>
            <a:off x="250825" y="195263"/>
            <a:ext cx="71278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εθνικό επίπεδο [</a:t>
            </a:r>
            <a:r>
              <a:rPr lang="en-US" sz="2000" dirty="0"/>
              <a:t>2</a:t>
            </a:r>
            <a:r>
              <a:rPr lang="el-GR" sz="2000" dirty="0"/>
              <a:t>]</a:t>
            </a:r>
          </a:p>
        </p:txBody>
      </p:sp>
      <p:sp>
        <p:nvSpPr>
          <p:cNvPr id="7" name="Google Shape;316;g3025d2b38e7_0_376">
            <a:extLst>
              <a:ext uri="{FF2B5EF4-FFF2-40B4-BE49-F238E27FC236}">
                <a16:creationId xmlns:a16="http://schemas.microsoft.com/office/drawing/2014/main" id="{5DBC86F6-F34D-9104-85E7-3F34106F5979}"/>
              </a:ext>
            </a:extLst>
          </p:cNvPr>
          <p:cNvSpPr txBox="1"/>
          <p:nvPr/>
        </p:nvSpPr>
        <p:spPr>
          <a:xfrm>
            <a:off x="118499" y="1276677"/>
            <a:ext cx="11690350" cy="5386060"/>
          </a:xfrm>
          <a:prstGeom prst="rect">
            <a:avLst/>
          </a:prstGeom>
          <a:noFill/>
          <a:ln>
            <a:noFill/>
          </a:ln>
        </p:spPr>
        <p:txBody>
          <a:bodyPr spcFirstLastPara="1" wrap="square" lIns="91425" tIns="91425" rIns="91425" bIns="91425" anchor="t" anchorCtr="0">
            <a:spAutoFit/>
          </a:bodyPr>
          <a:lstStyle/>
          <a:p>
            <a:pPr marL="360000" lvl="0" indent="-288000" algn="just" rtl="0">
              <a:spcBef>
                <a:spcPts val="1200"/>
              </a:spcBef>
              <a:spcAft>
                <a:spcPts val="1200"/>
              </a:spcAft>
              <a:buClr>
                <a:srgbClr val="3F3F3F"/>
              </a:buClr>
              <a:buSzPts val="1800"/>
              <a:buChar char="●"/>
            </a:pPr>
            <a:r>
              <a:rPr lang="el-GR" b="1" dirty="0">
                <a:solidFill>
                  <a:srgbClr val="3F3F3F"/>
                </a:solidFill>
              </a:rPr>
              <a:t>Ν. 4706/2020 (ΦΕΚ 136/Α/17.7.2020) «Εταιρική διακυβέρνηση ανωνύμων εταιρειών, σύγχρονη αγορά κεφαλαίου (…)»</a:t>
            </a:r>
            <a:r>
              <a:rPr lang="el-GR" dirty="0">
                <a:solidFill>
                  <a:srgbClr val="3F3F3F"/>
                </a:solidFill>
              </a:rPr>
              <a:t> - Άρθρο 17: Οι ανώνυμες εταιρίες με μετοχές εισηγμένες στο χρηματιστήριο υιοθετούν και εφαρμόζουν κώδικα εταιρικής διακυβέρνησης, ο οποίος έχει καταρτισθεί από φορέα εγνωσμένου κύρους.</a:t>
            </a:r>
          </a:p>
          <a:p>
            <a:pPr marL="360000" lvl="0" indent="-288000" algn="just" rtl="0">
              <a:spcBef>
                <a:spcPts val="1200"/>
              </a:spcBef>
              <a:spcAft>
                <a:spcPts val="1200"/>
              </a:spcAft>
              <a:buClr>
                <a:srgbClr val="3F3F3F"/>
              </a:buClr>
              <a:buSzPts val="1800"/>
              <a:buChar char="●"/>
            </a:pPr>
            <a:r>
              <a:rPr lang="el-GR" b="1" dirty="0">
                <a:solidFill>
                  <a:srgbClr val="3F3F3F"/>
                </a:solidFill>
              </a:rPr>
              <a:t>Ν. 4864/2021 (ΦΕΚ 237/Α/2.12.2021) για Στρατηγικές Επενδύσεις - παρ. 4 άρθρου 7</a:t>
            </a:r>
            <a:r>
              <a:rPr lang="el-GR" dirty="0">
                <a:solidFill>
                  <a:srgbClr val="3F3F3F"/>
                </a:solidFill>
              </a:rPr>
              <a:t>: εφαρμογή σχεδίου </a:t>
            </a:r>
            <a:r>
              <a:rPr lang="el-GR" b="1" dirty="0">
                <a:solidFill>
                  <a:srgbClr val="3F3F3F"/>
                </a:solidFill>
              </a:rPr>
              <a:t>αρχών βιώσιμης ανάπτυξης</a:t>
            </a:r>
            <a:r>
              <a:rPr lang="el-GR" dirty="0">
                <a:solidFill>
                  <a:srgbClr val="3F3F3F"/>
                </a:solidFill>
              </a:rPr>
              <a:t> στη βάση των </a:t>
            </a:r>
            <a:r>
              <a:rPr lang="el-GR" b="1" dirty="0">
                <a:solidFill>
                  <a:srgbClr val="3F3F3F"/>
                </a:solidFill>
              </a:rPr>
              <a:t>κριτηρίων ESG και η κατάρτιση Ετήσιου Απολογισμού</a:t>
            </a:r>
            <a:r>
              <a:rPr lang="el-GR" dirty="0">
                <a:solidFill>
                  <a:srgbClr val="3F3F3F"/>
                </a:solidFill>
              </a:rPr>
              <a:t> Βιωσιμότητας (“</a:t>
            </a:r>
            <a:r>
              <a:rPr lang="el-GR" dirty="0" err="1">
                <a:solidFill>
                  <a:srgbClr val="3F3F3F"/>
                </a:solidFill>
              </a:rPr>
              <a:t>sustainability</a:t>
            </a:r>
            <a:r>
              <a:rPr lang="el-GR" dirty="0">
                <a:solidFill>
                  <a:srgbClr val="3F3F3F"/>
                </a:solidFill>
              </a:rPr>
              <a:t> </a:t>
            </a:r>
            <a:r>
              <a:rPr lang="el-GR" dirty="0" err="1">
                <a:solidFill>
                  <a:srgbClr val="3F3F3F"/>
                </a:solidFill>
              </a:rPr>
              <a:t>reporting</a:t>
            </a:r>
            <a:r>
              <a:rPr lang="el-GR" dirty="0">
                <a:solidFill>
                  <a:srgbClr val="3F3F3F"/>
                </a:solidFill>
              </a:rPr>
              <a:t>”) σύμφωνα με διεθνώς αναγνωρισμένα πρότυπα.</a:t>
            </a:r>
          </a:p>
          <a:p>
            <a:pPr marL="360000" lvl="0" indent="-288000" algn="just" rtl="0">
              <a:spcBef>
                <a:spcPts val="1200"/>
              </a:spcBef>
              <a:spcAft>
                <a:spcPts val="1200"/>
              </a:spcAft>
              <a:buClr>
                <a:srgbClr val="3F3F3F"/>
              </a:buClr>
              <a:buSzPts val="1800"/>
              <a:buChar char="●"/>
            </a:pPr>
            <a:r>
              <a:rPr lang="el-GR" b="1" dirty="0">
                <a:solidFill>
                  <a:srgbClr val="3F3F3F"/>
                </a:solidFill>
              </a:rPr>
              <a:t>N. 4548/2018 (ΦΕΚ 104/Α/13.6.2018) «Αναμόρφωση του δικαίου των ανωνύμων εταιριών»</a:t>
            </a:r>
            <a:r>
              <a:rPr lang="el-GR" dirty="0">
                <a:solidFill>
                  <a:srgbClr val="3F3F3F"/>
                </a:solidFill>
              </a:rPr>
              <a:t> - άρθρο 154: η ενοποιημένη έκθεση διαχείρισης περιλαμβάνει πληροφορίες σχετικά με τη στρατηγική και το επιχειρηματικό μοντέλο για βιωσιμότητα, στόχους μείωσης εκπομπών αερίων του θερμοκηπίου, προόδους προς αυτούς τους στόχους και τα σχέδια για τη μετάβαση σε μια βιώσιμη οικονομία. </a:t>
            </a:r>
            <a:r>
              <a:rPr lang="el-GR" u="sng" dirty="0">
                <a:solidFill>
                  <a:srgbClr val="3F3F3F"/>
                </a:solidFill>
              </a:rPr>
              <a:t>Σημείωση</a:t>
            </a:r>
            <a:r>
              <a:rPr lang="el-GR" dirty="0">
                <a:solidFill>
                  <a:srgbClr val="3F3F3F"/>
                </a:solidFill>
              </a:rPr>
              <a:t>: το άρθρο 154Β του Ν. 4548/2018 (όπως εισήχθη με τον Ν. 5164/2024) θα χρειαστεί </a:t>
            </a:r>
            <a:r>
              <a:rPr lang="el-GR" dirty="0" err="1">
                <a:solidFill>
                  <a:srgbClr val="3F3F3F"/>
                </a:solidFill>
              </a:rPr>
              <a:t>επικαιροποίηση</a:t>
            </a:r>
            <a:r>
              <a:rPr lang="el-GR" dirty="0">
                <a:solidFill>
                  <a:srgbClr val="3F3F3F"/>
                </a:solidFill>
              </a:rPr>
              <a:t> ώστε να αντικατοπτρίζει τα νέα κατώφλια εφαρμογής </a:t>
            </a:r>
            <a:r>
              <a:rPr lang="el-GR" dirty="0" err="1">
                <a:solidFill>
                  <a:srgbClr val="3F3F3F"/>
                </a:solidFill>
              </a:rPr>
              <a:t>Omnibus</a:t>
            </a:r>
            <a:r>
              <a:rPr lang="el-GR" dirty="0">
                <a:solidFill>
                  <a:srgbClr val="3F3F3F"/>
                </a:solidFill>
              </a:rPr>
              <a:t> I.</a:t>
            </a:r>
          </a:p>
          <a:p>
            <a:pPr marL="360000" lvl="0" indent="-288000" algn="just" rtl="0">
              <a:spcBef>
                <a:spcPts val="1200"/>
              </a:spcBef>
              <a:spcAft>
                <a:spcPts val="1200"/>
              </a:spcAft>
              <a:buClr>
                <a:srgbClr val="3F3F3F"/>
              </a:buClr>
              <a:buSzPts val="1800"/>
              <a:buChar char="●"/>
            </a:pPr>
            <a:r>
              <a:rPr lang="el-GR" b="1" dirty="0">
                <a:solidFill>
                  <a:srgbClr val="3F3F3F"/>
                </a:solidFill>
              </a:rPr>
              <a:t>Ν. 4972/2022 (ΦΕΚ 181/Α/23.9.2022) «Εταιρική διακυβέρνηση των Ανωνύμων Εταιρειών του Δημοσίου και των λοιπών θυγατρικών της Ελληνικής Εταιρείας Συμμετοχών και Περιουσίας κτλ.»</a:t>
            </a:r>
            <a:r>
              <a:rPr lang="el-GR" dirty="0">
                <a:solidFill>
                  <a:srgbClr val="3F3F3F"/>
                </a:solidFill>
              </a:rPr>
              <a:t> - άρθρο 5 παρ. 2: μεταξύ της εταιρίας και του Δημοσίου συνάπτεται Δήλωση Ειδικών Υποχρεώσεων, η οποία περιλαμβάνει την εταιρική πολιτική ESG | άρθρο 14: οι ανώνυμες εταιρίες του Δημοσίου καταρτίζουν Κανονισμό Λειτουργίας, στον οποίο καθορίζεται και η εταιρική πολιτική ESG.</a:t>
            </a:r>
          </a:p>
          <a:p>
            <a:pPr marL="360000" lvl="0" indent="-288000" algn="just" rtl="0">
              <a:spcBef>
                <a:spcPts val="1200"/>
              </a:spcBef>
              <a:spcAft>
                <a:spcPts val="1200"/>
              </a:spcAft>
              <a:buClr>
                <a:srgbClr val="3F3F3F"/>
              </a:buClr>
              <a:buSzPts val="1800"/>
              <a:buChar char="●"/>
            </a:pPr>
            <a:r>
              <a:rPr lang="el-GR" b="1" dirty="0">
                <a:solidFill>
                  <a:srgbClr val="3F3F3F"/>
                </a:solidFill>
              </a:rPr>
              <a:t>Ν. 4892/2022 (ΦΕΚ 28/Α/22.2.2022) «Εκσυγχρονισμός του Ηλεκτρονικού Εθνικού Φορέα Κοινωνικής Ασφάλισης και άλλες επείγουσες διατάξεις»</a:t>
            </a:r>
            <a:r>
              <a:rPr lang="el-GR" dirty="0">
                <a:solidFill>
                  <a:srgbClr val="3F3F3F"/>
                </a:solidFill>
              </a:rPr>
              <a:t> - άρθρο 14: στον Κανονισμό Λειτουργίας της Εταιρίας Ακινήτων e-ΕΦΚΑ καθορίζεται και η εταιρική πολιτική ESG.</a:t>
            </a:r>
          </a:p>
        </p:txBody>
      </p:sp>
    </p:spTree>
    <p:extLst>
      <p:ext uri="{BB962C8B-B14F-4D97-AF65-F5344CB8AC3E}">
        <p14:creationId xmlns:p14="http://schemas.microsoft.com/office/powerpoint/2010/main" val="335348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9C2E960-3B62-1023-E95D-DB03F80CF25B}"/>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6F16B177-BC87-3EAB-B63F-41C7A4DB0DC1}"/>
              </a:ext>
            </a:extLst>
          </p:cNvPr>
          <p:cNvSpPr txBox="1">
            <a:spLocks/>
          </p:cNvSpPr>
          <p:nvPr/>
        </p:nvSpPr>
        <p:spPr>
          <a:xfrm>
            <a:off x="250825" y="195263"/>
            <a:ext cx="72167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Κανονιστικό &amp; ρυθμιστικό πλαίσιο σε εθνικό επίπεδο [</a:t>
            </a:r>
            <a:r>
              <a:rPr lang="en-US" sz="2000" dirty="0"/>
              <a:t>3</a:t>
            </a:r>
            <a:r>
              <a:rPr lang="el-GR" sz="2000" dirty="0"/>
              <a:t>]</a:t>
            </a:r>
          </a:p>
        </p:txBody>
      </p:sp>
      <p:sp>
        <p:nvSpPr>
          <p:cNvPr id="7" name="Google Shape;316;g3025d2b38e7_0_376">
            <a:extLst>
              <a:ext uri="{FF2B5EF4-FFF2-40B4-BE49-F238E27FC236}">
                <a16:creationId xmlns:a16="http://schemas.microsoft.com/office/drawing/2014/main" id="{BEFF239D-7926-2C33-820B-F636011B0A30}"/>
              </a:ext>
            </a:extLst>
          </p:cNvPr>
          <p:cNvSpPr txBox="1"/>
          <p:nvPr/>
        </p:nvSpPr>
        <p:spPr>
          <a:xfrm>
            <a:off x="435025" y="1385503"/>
            <a:ext cx="11183888" cy="1200298"/>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sz="1600" b="1" dirty="0">
                <a:solidFill>
                  <a:srgbClr val="04B3E7"/>
                </a:solidFill>
              </a:rPr>
              <a:t>N. 5164/2024 (ΦΕΚ Α’ 202) Ενσωμάτωση της Οδηγίας 2022/2464 (CSRD) με αντικείμενο την υποβολή Εκθέσεων Βιωσιμότητας από τις εταιρείες</a:t>
            </a:r>
          </a:p>
          <a:p>
            <a:pPr marL="360000" lvl="0" indent="-288000" rtl="0">
              <a:spcBef>
                <a:spcPts val="600"/>
              </a:spcBef>
              <a:spcAft>
                <a:spcPts val="600"/>
              </a:spcAft>
              <a:buClr>
                <a:srgbClr val="3F3F3F"/>
              </a:buClr>
              <a:buSzPts val="1800"/>
              <a:buChar char="●"/>
            </a:pPr>
            <a:r>
              <a:rPr lang="el-GR" b="1" dirty="0">
                <a:solidFill>
                  <a:srgbClr val="3F3F3F"/>
                </a:solidFill>
              </a:rPr>
              <a:t>Εκθέσεις Βιωσιμότητας</a:t>
            </a:r>
            <a:r>
              <a:rPr lang="el-GR" dirty="0">
                <a:solidFill>
                  <a:srgbClr val="3F3F3F"/>
                </a:solidFill>
              </a:rPr>
              <a:t>: αποτύπωση και καταγραφή πληροφοριών των επιχειρήσεων: </a:t>
            </a:r>
          </a:p>
        </p:txBody>
      </p:sp>
      <p:sp>
        <p:nvSpPr>
          <p:cNvPr id="4" name="Google Shape;316;g3025d2b38e7_0_376">
            <a:extLst>
              <a:ext uri="{FF2B5EF4-FFF2-40B4-BE49-F238E27FC236}">
                <a16:creationId xmlns:a16="http://schemas.microsoft.com/office/drawing/2014/main" id="{41D99C62-EE1D-8555-7130-E19F3D9EFCFB}"/>
              </a:ext>
            </a:extLst>
          </p:cNvPr>
          <p:cNvSpPr txBox="1"/>
          <p:nvPr/>
        </p:nvSpPr>
        <p:spPr>
          <a:xfrm>
            <a:off x="250825" y="2401135"/>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A</a:t>
            </a:r>
            <a:endParaRPr lang="el-GR" sz="1800" b="1" dirty="0">
              <a:solidFill>
                <a:srgbClr val="04B3E7"/>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4FC48A3B-26F3-B296-C3DA-D5CED0E0A58F}"/>
              </a:ext>
            </a:extLst>
          </p:cNvPr>
          <p:cNvSpPr txBox="1"/>
          <p:nvPr/>
        </p:nvSpPr>
        <p:spPr>
          <a:xfrm>
            <a:off x="658632" y="2575084"/>
            <a:ext cx="10874735" cy="523220"/>
          </a:xfrm>
          <a:prstGeom prst="rect">
            <a:avLst/>
          </a:prstGeom>
          <a:noFill/>
        </p:spPr>
        <p:txBody>
          <a:bodyPr wrap="square">
            <a:spAutoFit/>
          </a:bodyPr>
          <a:lstStyle/>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400" b="1" i="0" u="none" strike="noStrike" kern="0" cap="none" spc="0" normalizeH="0" baseline="0" noProof="0" dirty="0">
                <a:ln>
                  <a:noFill/>
                </a:ln>
                <a:solidFill>
                  <a:srgbClr val="3F3F3F"/>
                </a:solidFill>
                <a:effectLst/>
                <a:uLnTx/>
                <a:uFillTx/>
                <a:latin typeface="Arial"/>
                <a:cs typeface="Arial"/>
                <a:sym typeface="Arial"/>
              </a:rPr>
              <a:t>ως προς το πώς αντιμετωπίζουν τα θέματα βιωσιμότητας στη δραστηριότητά τους</a:t>
            </a:r>
            <a:r>
              <a:rPr kumimoji="0" lang="el-GR" sz="1400" i="0" u="none" strike="noStrike" kern="0" cap="none" spc="0" normalizeH="0" baseline="0" noProof="0" dirty="0">
                <a:ln>
                  <a:noFill/>
                </a:ln>
                <a:solidFill>
                  <a:srgbClr val="3F3F3F"/>
                </a:solidFill>
                <a:effectLst/>
                <a:uLnTx/>
                <a:uFillTx/>
                <a:latin typeface="Arial"/>
                <a:cs typeface="Arial"/>
                <a:sym typeface="Arial"/>
              </a:rPr>
              <a:t>, θέματα δηλαδή που άπτονται των περιβαλλοντικών («Ε») και κοινωνικών («S») θεμάτων, όπως και των θεμάτων εταιρικής διακυβέρνησης («G») και </a:t>
            </a:r>
          </a:p>
        </p:txBody>
      </p:sp>
      <p:sp>
        <p:nvSpPr>
          <p:cNvPr id="6" name="Google Shape;316;g3025d2b38e7_0_376">
            <a:extLst>
              <a:ext uri="{FF2B5EF4-FFF2-40B4-BE49-F238E27FC236}">
                <a16:creationId xmlns:a16="http://schemas.microsoft.com/office/drawing/2014/main" id="{54860E8C-1F7A-1233-FFBD-C0DE6CC19719}"/>
              </a:ext>
            </a:extLst>
          </p:cNvPr>
          <p:cNvSpPr txBox="1"/>
          <p:nvPr/>
        </p:nvSpPr>
        <p:spPr>
          <a:xfrm>
            <a:off x="250825" y="3098304"/>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B</a:t>
            </a:r>
            <a:endParaRPr lang="el-GR" sz="1800" b="1" dirty="0">
              <a:solidFill>
                <a:srgbClr val="04B3E7"/>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7EE14BB4-D695-788E-199D-40F40B4F2DFD}"/>
              </a:ext>
            </a:extLst>
          </p:cNvPr>
          <p:cNvSpPr txBox="1"/>
          <p:nvPr/>
        </p:nvSpPr>
        <p:spPr>
          <a:xfrm>
            <a:off x="658632" y="3252177"/>
            <a:ext cx="10874734" cy="523220"/>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b="1" i="0" u="none" strike="noStrike" kern="0" cap="none" spc="0" normalizeH="0" baseline="0" noProof="0" dirty="0">
                <a:ln>
                  <a:noFill/>
                </a:ln>
                <a:solidFill>
                  <a:srgbClr val="3F3F3F"/>
                </a:solidFill>
                <a:effectLst/>
                <a:uLnTx/>
                <a:uFillTx/>
                <a:latin typeface="Arial"/>
                <a:cs typeface="Arial"/>
                <a:sym typeface="Arial"/>
              </a:rPr>
              <a:t>ως προς τον τρόπο με τον οποίο τα θέματα βιωσιμότητας επηρεάζουν την εξέλιξη, τις επιδόσεις και τη θέση της επιχείρησης </a:t>
            </a:r>
            <a:r>
              <a:rPr kumimoji="0" lang="el-GR" sz="1400" i="0" u="none" strike="noStrike" kern="0" cap="none" spc="0" normalizeH="0" baseline="0" noProof="0" dirty="0">
                <a:ln>
                  <a:noFill/>
                </a:ln>
                <a:solidFill>
                  <a:srgbClr val="3F3F3F"/>
                </a:solidFill>
                <a:effectLst/>
                <a:uLnTx/>
                <a:uFillTx/>
                <a:latin typeface="Arial"/>
                <a:cs typeface="Arial"/>
                <a:sym typeface="Arial"/>
              </a:rPr>
              <a:t>(άρθρο 3, περ. </a:t>
            </a:r>
            <a:r>
              <a:rPr kumimoji="0" lang="el-GR" sz="1400" i="0" u="none" strike="noStrike" kern="0" cap="none" spc="0" normalizeH="0" baseline="0" noProof="0" dirty="0" err="1">
                <a:ln>
                  <a:noFill/>
                </a:ln>
                <a:solidFill>
                  <a:srgbClr val="3F3F3F"/>
                </a:solidFill>
                <a:effectLst/>
                <a:uLnTx/>
                <a:uFillTx/>
                <a:latin typeface="Arial"/>
                <a:cs typeface="Arial"/>
                <a:sym typeface="Arial"/>
              </a:rPr>
              <a:t>ιζ</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ιστ</a:t>
            </a:r>
            <a:r>
              <a:rPr kumimoji="0" lang="el-GR" sz="1400" i="0" u="none" strike="noStrike" kern="0" cap="none" spc="0" normalizeH="0" baseline="0" noProof="0" dirty="0">
                <a:ln>
                  <a:noFill/>
                </a:ln>
                <a:solidFill>
                  <a:srgbClr val="3F3F3F"/>
                </a:solidFill>
                <a:effectLst/>
                <a:uLnTx/>
                <a:uFillTx/>
                <a:latin typeface="Arial"/>
                <a:cs typeface="Arial"/>
                <a:sym typeface="Arial"/>
              </a:rPr>
              <a:t>’).</a:t>
            </a:r>
          </a:p>
        </p:txBody>
      </p:sp>
      <p:sp>
        <p:nvSpPr>
          <p:cNvPr id="17" name="TextBox 16">
            <a:extLst>
              <a:ext uri="{FF2B5EF4-FFF2-40B4-BE49-F238E27FC236}">
                <a16:creationId xmlns:a16="http://schemas.microsoft.com/office/drawing/2014/main" id="{961F64E2-CB75-232A-EC9E-A11DB8668918}"/>
              </a:ext>
            </a:extLst>
          </p:cNvPr>
          <p:cNvSpPr txBox="1"/>
          <p:nvPr/>
        </p:nvSpPr>
        <p:spPr>
          <a:xfrm>
            <a:off x="250825" y="3929270"/>
            <a:ext cx="11368088" cy="2400657"/>
          </a:xfrm>
          <a:prstGeom prst="rect">
            <a:avLst/>
          </a:prstGeom>
          <a:noFill/>
        </p:spPr>
        <p:txBody>
          <a:bodyPr wrap="square">
            <a:spAutoFit/>
          </a:bodyPr>
          <a:lstStyle/>
          <a:p>
            <a:pPr marL="360000" marR="0" lvl="0" indent="-288000" algn="l"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b="1" i="0" u="none" strike="noStrike" kern="0" cap="none" spc="0" normalizeH="0" baseline="0" noProof="0" dirty="0">
                <a:ln>
                  <a:noFill/>
                </a:ln>
                <a:solidFill>
                  <a:srgbClr val="04B3E7"/>
                </a:solidFill>
                <a:effectLst/>
                <a:uLnTx/>
                <a:uFillTx/>
                <a:latin typeface="Arial"/>
                <a:cs typeface="Arial"/>
                <a:sym typeface="Arial"/>
              </a:rPr>
              <a:t>Πεδίο εφαρμογής</a:t>
            </a:r>
            <a:r>
              <a:rPr kumimoji="0" lang="el-GR" sz="1400" i="0" u="none" strike="noStrike" kern="0" cap="none" spc="0" normalizeH="0" baseline="0" noProof="0" dirty="0">
                <a:ln>
                  <a:noFill/>
                </a:ln>
                <a:solidFill>
                  <a:srgbClr val="3F3F3F"/>
                </a:solidFill>
                <a:effectLst/>
                <a:uLnTx/>
                <a:uFillTx/>
                <a:latin typeface="Arial"/>
                <a:cs typeface="Arial"/>
                <a:sym typeface="Arial"/>
              </a:rPr>
              <a:t>: μεγάλες επιχειρήσεις και μικρές και μεσαίες επιχειρήσεις που αποτελούν οντότητες δημοσίου ενδιαφέροντος, εξαιρουμένων των πολύ μικρών. Για τον διαχωρισμό, το άρθρο 3 ορίζει ότι πρόκειται για τις αντίστοιχες οντότητες του </a:t>
            </a:r>
            <a:r>
              <a:rPr lang="el-GR" dirty="0">
                <a:solidFill>
                  <a:srgbClr val="3F3F3F"/>
                </a:solidFill>
              </a:rPr>
              <a:t>Ν</a:t>
            </a:r>
            <a:r>
              <a:rPr kumimoji="0" lang="el-GR" sz="1400" i="0" u="none" strike="noStrike" kern="0" cap="none" spc="0" normalizeH="0" baseline="0" noProof="0" dirty="0">
                <a:ln>
                  <a:noFill/>
                </a:ln>
                <a:solidFill>
                  <a:srgbClr val="3F3F3F"/>
                </a:solidFill>
                <a:effectLst/>
                <a:uLnTx/>
                <a:uFillTx/>
                <a:latin typeface="Arial"/>
                <a:cs typeface="Arial"/>
                <a:sym typeface="Arial"/>
              </a:rPr>
              <a:t>. 4308/2014 περί των ελληνικών λογιστικών προτύπων.</a:t>
            </a:r>
          </a:p>
          <a:p>
            <a:pPr marL="360000" marR="0" lvl="0" indent="-288000" algn="l"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b="1" i="0" u="none" strike="noStrike" kern="0" cap="none" spc="0" normalizeH="0" baseline="0" noProof="0" dirty="0">
                <a:ln>
                  <a:noFill/>
                </a:ln>
                <a:solidFill>
                  <a:srgbClr val="04B3E7"/>
                </a:solidFill>
                <a:effectLst/>
                <a:uLnTx/>
                <a:uFillTx/>
                <a:latin typeface="Arial"/>
                <a:cs typeface="Arial"/>
                <a:sym typeface="Arial"/>
              </a:rPr>
              <a:t>Περιεχόμενο</a:t>
            </a:r>
            <a:r>
              <a:rPr kumimoji="0" lang="el-GR" sz="1400" i="0" u="none" strike="noStrike" kern="0" cap="none" spc="0" normalizeH="0" baseline="0" noProof="0" dirty="0">
                <a:ln>
                  <a:noFill/>
                </a:ln>
                <a:solidFill>
                  <a:srgbClr val="3F3F3F"/>
                </a:solidFill>
                <a:effectLst/>
                <a:uLnTx/>
                <a:uFillTx/>
                <a:latin typeface="Arial"/>
                <a:cs typeface="Arial"/>
                <a:sym typeface="Arial"/>
              </a:rPr>
              <a:t>: με σαφήνεια και ευκρίνεια οι πληροφορίες που είναι απαραίτητες για την κατανόηση των συνεπειών της επιχείρησης επί θεμάτων βιωσιμότητας και οι πληροφορίες που προσδιορίζουν τον αντίκτυπο των θεμάτων αυτών στην επιχείρηση </a:t>
            </a:r>
            <a:r>
              <a:rPr kumimoji="0" lang="el-GR" sz="1400" b="1" i="0" u="none" strike="noStrike" kern="0" cap="none" spc="0" normalizeH="0" baseline="0" noProof="0" dirty="0">
                <a:ln>
                  <a:noFill/>
                </a:ln>
                <a:solidFill>
                  <a:srgbClr val="3F3F3F"/>
                </a:solidFill>
                <a:effectLst/>
                <a:uLnTx/>
                <a:uFillTx/>
                <a:latin typeface="Arial"/>
                <a:cs typeface="Arial"/>
                <a:sym typeface="Arial"/>
              </a:rPr>
              <a:t>(αρχή της διπλής </a:t>
            </a:r>
            <a:r>
              <a:rPr kumimoji="0" lang="el-GR" sz="1400" b="1" i="0" u="none" strike="noStrike" kern="0" cap="none" spc="0" normalizeH="0" baseline="0" noProof="0" dirty="0" err="1">
                <a:ln>
                  <a:noFill/>
                </a:ln>
                <a:solidFill>
                  <a:srgbClr val="3F3F3F"/>
                </a:solidFill>
                <a:effectLst/>
                <a:uLnTx/>
                <a:uFillTx/>
                <a:latin typeface="Arial"/>
                <a:cs typeface="Arial"/>
                <a:sym typeface="Arial"/>
              </a:rPr>
              <a:t>ουσιαστικότητας</a:t>
            </a:r>
            <a:r>
              <a:rPr kumimoji="0" lang="el-GR" sz="1400" b="1" i="0" u="none" strike="noStrike" kern="0" cap="none" spc="0" normalizeH="0" baseline="0" noProof="0" dirty="0">
                <a:ln>
                  <a:noFill/>
                </a:ln>
                <a:solidFill>
                  <a:srgbClr val="3F3F3F"/>
                </a:solidFill>
                <a:effectLst/>
                <a:uLnTx/>
                <a:uFillTx/>
                <a:latin typeface="Arial"/>
                <a:cs typeface="Arial"/>
                <a:sym typeface="Arial"/>
              </a:rPr>
              <a:t> ή σημαντικότητας).</a:t>
            </a:r>
          </a:p>
          <a:p>
            <a:pPr marL="360000" marR="0" lvl="0" indent="-288000" algn="just"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Η υποχρέωση θα ισχύει σταδιακά από </a:t>
            </a:r>
            <a:r>
              <a:rPr kumimoji="0" lang="el-GR" sz="1400" b="1" i="0" u="none" strike="noStrike" kern="0" cap="none" spc="0" normalizeH="0" baseline="0" noProof="0" dirty="0">
                <a:ln>
                  <a:noFill/>
                </a:ln>
                <a:solidFill>
                  <a:srgbClr val="04B3E7"/>
                </a:solidFill>
                <a:effectLst/>
                <a:uLnTx/>
                <a:uFillTx/>
                <a:latin typeface="Arial"/>
                <a:cs typeface="Arial"/>
                <a:sym typeface="Arial"/>
              </a:rPr>
              <a:t>1η Ιανουαρίου 2024</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b="1" i="0" u="sng" strike="noStrike" kern="0" cap="none" spc="0" normalizeH="0" baseline="0" noProof="0" dirty="0">
                <a:ln>
                  <a:noFill/>
                </a:ln>
                <a:solidFill>
                  <a:srgbClr val="3F3F3F"/>
                </a:solidFill>
                <a:effectLst/>
                <a:uLnTx/>
                <a:uFillTx/>
                <a:latin typeface="Arial"/>
                <a:cs typeface="Arial"/>
                <a:sym typeface="Arial"/>
              </a:rPr>
              <a:t>Σημείωση:</a:t>
            </a:r>
            <a:r>
              <a:rPr kumimoji="0" lang="el-GR" sz="1400" b="1" i="0" u="none" strike="noStrike" kern="0" cap="none" spc="0" normalizeH="0" baseline="0" noProof="0" dirty="0">
                <a:ln>
                  <a:noFill/>
                </a:ln>
                <a:solidFill>
                  <a:srgbClr val="3F3F3F"/>
                </a:solidFill>
                <a:effectLst/>
                <a:uLnTx/>
                <a:uFillTx/>
                <a:latin typeface="Arial"/>
                <a:cs typeface="Arial"/>
                <a:sym typeface="Arial"/>
              </a:rPr>
              <a:t> Ο Ν. 5164/2024 θα πρέπει να τροποποιηθεί έως 19-03-2027 ώστε να ενσωματώσει τις αλλαγές της Οδηγίας </a:t>
            </a:r>
            <a:r>
              <a:rPr kumimoji="0" lang="el-GR" sz="1400" b="1" i="0" u="none" strike="noStrike" kern="0" cap="none" spc="0" normalizeH="0" baseline="0" noProof="0" dirty="0" err="1">
                <a:ln>
                  <a:noFill/>
                </a:ln>
                <a:solidFill>
                  <a:srgbClr val="3F3F3F"/>
                </a:solidFill>
                <a:effectLst/>
                <a:uLnTx/>
                <a:uFillTx/>
                <a:latin typeface="Arial"/>
                <a:cs typeface="Arial"/>
                <a:sym typeface="Arial"/>
              </a:rPr>
              <a:t>Omnibus</a:t>
            </a:r>
            <a:r>
              <a:rPr kumimoji="0" lang="el-GR" sz="1400" b="1" i="0" u="none" strike="noStrike" kern="0" cap="none" spc="0" normalizeH="0" baseline="0" noProof="0" dirty="0">
                <a:ln>
                  <a:noFill/>
                </a:ln>
                <a:solidFill>
                  <a:srgbClr val="3F3F3F"/>
                </a:solidFill>
                <a:effectLst/>
                <a:uLnTx/>
                <a:uFillTx/>
                <a:latin typeface="Arial"/>
                <a:cs typeface="Arial"/>
                <a:sym typeface="Arial"/>
              </a:rPr>
              <a:t> I (νέα κατώφλια: &gt;1.000 </a:t>
            </a:r>
            <a:r>
              <a:rPr kumimoji="0" lang="el-GR" sz="1400" b="1" i="0" u="none" strike="noStrike" kern="0" cap="none" spc="0" normalizeH="0" baseline="0" noProof="0" dirty="0" err="1">
                <a:ln>
                  <a:noFill/>
                </a:ln>
                <a:solidFill>
                  <a:srgbClr val="3F3F3F"/>
                </a:solidFill>
                <a:effectLst/>
                <a:uLnTx/>
                <a:uFillTx/>
                <a:latin typeface="Arial"/>
                <a:cs typeface="Arial"/>
                <a:sym typeface="Arial"/>
              </a:rPr>
              <a:t>εργαζ</a:t>
            </a:r>
            <a:r>
              <a:rPr kumimoji="0" lang="el-GR" sz="1400" b="1" i="0" u="none" strike="noStrike" kern="0" cap="none" spc="0" normalizeH="0" baseline="0" noProof="0" dirty="0">
                <a:ln>
                  <a:noFill/>
                </a:ln>
                <a:solidFill>
                  <a:srgbClr val="3F3F3F"/>
                </a:solidFill>
                <a:effectLst/>
                <a:uLnTx/>
                <a:uFillTx/>
                <a:latin typeface="Arial"/>
                <a:cs typeface="Arial"/>
                <a:sym typeface="Arial"/>
              </a:rPr>
              <a:t>. + &gt;€450 εκ. κύκλος εργασιών - ισχύουν για οικ. έτη από 01-01-2027). Τα κράτη-μέλη δύνανται, επίσης, να εξαιρέσουν εταιρείες που ήδη αναφέρουν (</a:t>
            </a:r>
            <a:r>
              <a:rPr kumimoji="0" lang="el-GR" sz="1400" b="1" i="0" u="none" strike="noStrike" kern="0" cap="none" spc="0" normalizeH="0" baseline="0" noProof="0" dirty="0" err="1">
                <a:ln>
                  <a:noFill/>
                </a:ln>
                <a:solidFill>
                  <a:srgbClr val="3F3F3F"/>
                </a:solidFill>
                <a:effectLst/>
                <a:uLnTx/>
                <a:uFillTx/>
                <a:latin typeface="Arial"/>
                <a:cs typeface="Arial"/>
                <a:sym typeface="Arial"/>
              </a:rPr>
              <a:t>wave</a:t>
            </a:r>
            <a:r>
              <a:rPr kumimoji="0" lang="el-GR" sz="1400" b="1" i="0" u="none" strike="noStrike" kern="0" cap="none" spc="0" normalizeH="0" baseline="0" noProof="0" dirty="0">
                <a:ln>
                  <a:noFill/>
                </a:ln>
                <a:solidFill>
                  <a:srgbClr val="3F3F3F"/>
                </a:solidFill>
                <a:effectLst/>
                <a:uLnTx/>
                <a:uFillTx/>
                <a:latin typeface="Arial"/>
                <a:cs typeface="Arial"/>
                <a:sym typeface="Arial"/>
              </a:rPr>
              <a:t> 1) αλλά δεν πληρούν πλέον τα νέα κατώφλια, από τις υποχρεώσεις για τα έτη 2025-2026.</a:t>
            </a:r>
          </a:p>
        </p:txBody>
      </p:sp>
    </p:spTree>
    <p:extLst>
      <p:ext uri="{BB962C8B-B14F-4D97-AF65-F5344CB8AC3E}">
        <p14:creationId xmlns:p14="http://schemas.microsoft.com/office/powerpoint/2010/main" val="77627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E8B9FE3C-1A5A-F20C-69B2-AC0A3580CDF0}"/>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9D09C8F4-8A6E-334C-5C67-43A4EB3C8D66}"/>
              </a:ext>
            </a:extLst>
          </p:cNvPr>
          <p:cNvSpPr txBox="1">
            <a:spLocks/>
          </p:cNvSpPr>
          <p:nvPr/>
        </p:nvSpPr>
        <p:spPr>
          <a:xfrm>
            <a:off x="250825" y="195263"/>
            <a:ext cx="72167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Χρόνος έναρξης υποχρεώσεων δημοσιότητας</a:t>
            </a:r>
          </a:p>
        </p:txBody>
      </p:sp>
      <p:sp>
        <p:nvSpPr>
          <p:cNvPr id="17" name="TextBox 16">
            <a:extLst>
              <a:ext uri="{FF2B5EF4-FFF2-40B4-BE49-F238E27FC236}">
                <a16:creationId xmlns:a16="http://schemas.microsoft.com/office/drawing/2014/main" id="{3ECED817-8B33-EACB-3DDA-AEAA34E79330}"/>
              </a:ext>
            </a:extLst>
          </p:cNvPr>
          <p:cNvSpPr txBox="1"/>
          <p:nvPr/>
        </p:nvSpPr>
        <p:spPr>
          <a:xfrm>
            <a:off x="250825" y="1735510"/>
            <a:ext cx="6959093" cy="4247317"/>
          </a:xfrm>
          <a:prstGeom prst="rect">
            <a:avLst/>
          </a:prstGeom>
          <a:noFill/>
        </p:spPr>
        <p:txBody>
          <a:bodyPr wrap="square">
            <a:spAutoFit/>
          </a:bodyPr>
          <a:lstStyle/>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b="1" i="0" u="none" strike="noStrike" kern="0" cap="none" spc="0" normalizeH="0" baseline="0" noProof="0" dirty="0">
                <a:ln>
                  <a:noFill/>
                </a:ln>
                <a:solidFill>
                  <a:srgbClr val="3F3F3F"/>
                </a:solidFill>
                <a:effectLst/>
                <a:uLnTx/>
                <a:uFillTx/>
                <a:latin typeface="Arial"/>
                <a:cs typeface="Arial"/>
                <a:sym typeface="Arial"/>
              </a:rPr>
              <a:t>Για οικ. έτη από 01/01/2024 (</a:t>
            </a:r>
            <a:r>
              <a:rPr kumimoji="0" lang="el-GR" sz="1600" b="1" i="0" u="none" strike="noStrike" kern="0" cap="none" spc="0" normalizeH="0" baseline="0" noProof="0" dirty="0" err="1">
                <a:ln>
                  <a:noFill/>
                </a:ln>
                <a:solidFill>
                  <a:srgbClr val="3F3F3F"/>
                </a:solidFill>
                <a:effectLst/>
                <a:uLnTx/>
                <a:uFillTx/>
                <a:latin typeface="Arial"/>
                <a:cs typeface="Arial"/>
                <a:sym typeface="Arial"/>
              </a:rPr>
              <a:t>Wave</a:t>
            </a:r>
            <a:r>
              <a:rPr kumimoji="0" lang="el-GR" sz="1600" b="1" i="0" u="none" strike="noStrike" kern="0" cap="none" spc="0" normalizeH="0" baseline="0" noProof="0" dirty="0">
                <a:ln>
                  <a:noFill/>
                </a:ln>
                <a:solidFill>
                  <a:srgbClr val="3F3F3F"/>
                </a:solidFill>
                <a:effectLst/>
                <a:uLnTx/>
                <a:uFillTx/>
                <a:latin typeface="Arial"/>
                <a:cs typeface="Arial"/>
                <a:sym typeface="Arial"/>
              </a:rPr>
              <a:t> 1 — αμετάβλητο): </a:t>
            </a:r>
            <a:r>
              <a:rPr kumimoji="0" lang="el-GR" sz="1600" i="0" u="none" strike="noStrike" kern="0" cap="none" spc="0" normalizeH="0" baseline="0" noProof="0" dirty="0">
                <a:ln>
                  <a:noFill/>
                </a:ln>
                <a:solidFill>
                  <a:srgbClr val="3F3F3F"/>
                </a:solidFill>
                <a:effectLst/>
                <a:uLnTx/>
                <a:uFillTx/>
                <a:latin typeface="Arial"/>
                <a:cs typeface="Arial"/>
                <a:sym typeface="Arial"/>
              </a:rPr>
              <a:t>Μεγάλες εταιρείες ΔΣ (</a:t>
            </a:r>
            <a:r>
              <a:rPr kumimoji="0" lang="el-GR" sz="1600" i="0" u="none" strike="noStrike" kern="0" cap="none" spc="0" normalizeH="0" baseline="0" noProof="0" dirty="0" err="1">
                <a:ln>
                  <a:noFill/>
                </a:ln>
                <a:solidFill>
                  <a:srgbClr val="3F3F3F"/>
                </a:solidFill>
                <a:effectLst/>
                <a:uLnTx/>
                <a:uFillTx/>
                <a:latin typeface="Arial"/>
                <a:cs typeface="Arial"/>
                <a:sym typeface="Arial"/>
              </a:rPr>
              <a:t>PIEs</a:t>
            </a:r>
            <a:r>
              <a:rPr kumimoji="0" lang="el-GR" sz="1600" i="0" u="none" strike="noStrike" kern="0" cap="none" spc="0" normalizeH="0" baseline="0" noProof="0" dirty="0">
                <a:ln>
                  <a:noFill/>
                </a:ln>
                <a:solidFill>
                  <a:srgbClr val="3F3F3F"/>
                </a:solidFill>
                <a:effectLst/>
                <a:uLnTx/>
                <a:uFillTx/>
                <a:latin typeface="Arial"/>
                <a:cs typeface="Arial"/>
                <a:sym typeface="Arial"/>
              </a:rPr>
              <a:t>) &gt;500 εργαζόμενοι — ήδη αναφέρουν. Τα κράτη-μέλη δύνανται να τους παρέχουν εξαίρεση για 2025-2026 εάν δεν πληρούν τα νέα κατώφλια.</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b="1" i="0" u="none" strike="noStrike" kern="0" cap="none" spc="0" normalizeH="0" baseline="0" noProof="0" dirty="0">
                <a:ln>
                  <a:noFill/>
                </a:ln>
                <a:solidFill>
                  <a:srgbClr val="3F3F3F"/>
                </a:solidFill>
                <a:effectLst/>
                <a:uLnTx/>
                <a:uFillTx/>
                <a:latin typeface="Arial"/>
                <a:cs typeface="Arial"/>
                <a:sym typeface="Arial"/>
              </a:rPr>
              <a:t>Νέο μόνιμο πεδίο εφαρμογής CSRD — </a:t>
            </a:r>
            <a:r>
              <a:rPr kumimoji="0" lang="el-GR" sz="1600" b="1" i="0" u="none" strike="noStrike" kern="0" cap="none" spc="0" normalizeH="0" baseline="0" noProof="0" dirty="0" err="1">
                <a:ln>
                  <a:noFill/>
                </a:ln>
                <a:solidFill>
                  <a:srgbClr val="3F3F3F"/>
                </a:solidFill>
                <a:effectLst/>
                <a:uLnTx/>
                <a:uFillTx/>
                <a:latin typeface="Arial"/>
                <a:cs typeface="Arial"/>
                <a:sym typeface="Arial"/>
              </a:rPr>
              <a:t>Omnibus</a:t>
            </a:r>
            <a:r>
              <a:rPr kumimoji="0" lang="el-GR" sz="1600" b="1" i="0" u="none" strike="noStrike" kern="0" cap="none" spc="0" normalizeH="0" baseline="0" noProof="0" dirty="0">
                <a:ln>
                  <a:noFill/>
                </a:ln>
                <a:solidFill>
                  <a:srgbClr val="3F3F3F"/>
                </a:solidFill>
                <a:effectLst/>
                <a:uLnTx/>
                <a:uFillTx/>
                <a:latin typeface="Arial"/>
                <a:cs typeface="Arial"/>
                <a:sym typeface="Arial"/>
              </a:rPr>
              <a:t> I (από 01/01/2027, πρώτες εκθέσεις 2028): </a:t>
            </a:r>
            <a:r>
              <a:rPr kumimoji="0" lang="el-GR" sz="1600" i="0" u="none" strike="noStrike" kern="0" cap="none" spc="0" normalizeH="0" baseline="0" noProof="0" dirty="0">
                <a:ln>
                  <a:noFill/>
                </a:ln>
                <a:solidFill>
                  <a:srgbClr val="3F3F3F"/>
                </a:solidFill>
                <a:effectLst/>
                <a:uLnTx/>
                <a:uFillTx/>
                <a:latin typeface="Arial"/>
                <a:cs typeface="Arial"/>
                <a:sym typeface="Arial"/>
              </a:rPr>
              <a:t>Εταιρείες ΕΕ με &gt;1.000 εργαζόμενους ΚΑΙ &gt;€450 εκ. καθαρό κύκλο εργασιών. Εξαιρούνται πλέον εισηγμένες ΜΜΕ. Ο Ν. 5164/2024 πρέπει να τροποποιηθεί έως 19.03.2027.</a:t>
            </a:r>
          </a:p>
          <a:p>
            <a:pPr marL="360000" lvl="0" indent="-288000" algn="just">
              <a:spcBef>
                <a:spcPts val="600"/>
              </a:spcBef>
              <a:spcAft>
                <a:spcPts val="600"/>
              </a:spcAft>
              <a:buClr>
                <a:srgbClr val="3F3F3F"/>
              </a:buClr>
              <a:buSzPts val="1800"/>
              <a:buFont typeface="Arial"/>
              <a:buChar char="●"/>
              <a:defRPr/>
            </a:pPr>
            <a:r>
              <a:rPr lang="el-GR" sz="1600" b="1" dirty="0">
                <a:solidFill>
                  <a:srgbClr val="3F3F3F"/>
                </a:solidFill>
              </a:rPr>
              <a:t>Για εταιρείες τρίτων χωρών (non-EU) — από 01/01/2028: </a:t>
            </a:r>
            <a:r>
              <a:rPr lang="el-GR" sz="1600" dirty="0">
                <a:solidFill>
                  <a:srgbClr val="3F3F3F"/>
                </a:solidFill>
              </a:rPr>
              <a:t>Όμιλοι με &gt;€450 εκ. κύκλο εργασιών στην ΕΕ (2 συνεχόμενα έτη) ΚΑΙ θυγατρική/υποκατάστημα &gt;€200 εκ. στην ΕΕ. </a:t>
            </a:r>
          </a:p>
          <a:p>
            <a:pPr marL="360000" lvl="0" indent="-288000" algn="just">
              <a:spcBef>
                <a:spcPts val="600"/>
              </a:spcBef>
              <a:spcAft>
                <a:spcPts val="600"/>
              </a:spcAft>
              <a:buClr>
                <a:srgbClr val="3F3F3F"/>
              </a:buClr>
              <a:buSzPts val="1800"/>
              <a:buFont typeface="Arial"/>
              <a:buChar char="●"/>
              <a:defRPr/>
            </a:pPr>
            <a:r>
              <a:rPr kumimoji="0" lang="el-GR" sz="1600" b="1" i="0" u="none" strike="noStrike" kern="0" cap="none" spc="0" normalizeH="0" baseline="0" noProof="0" dirty="0">
                <a:ln>
                  <a:noFill/>
                </a:ln>
                <a:solidFill>
                  <a:srgbClr val="3F3F3F"/>
                </a:solidFill>
                <a:effectLst/>
                <a:uLnTx/>
                <a:uFillTx/>
                <a:latin typeface="Arial"/>
                <a:cs typeface="Arial"/>
                <a:sym typeface="Arial"/>
              </a:rPr>
              <a:t>Εθελοντική αναφορά: </a:t>
            </a:r>
            <a:r>
              <a:rPr kumimoji="0" lang="el-GR" sz="1600" i="0" u="none" strike="noStrike" kern="0" cap="none" spc="0" normalizeH="0" baseline="0" noProof="0" dirty="0">
                <a:ln>
                  <a:noFill/>
                </a:ln>
                <a:solidFill>
                  <a:srgbClr val="3F3F3F"/>
                </a:solidFill>
                <a:effectLst/>
                <a:uLnTx/>
                <a:uFillTx/>
                <a:latin typeface="Arial"/>
                <a:cs typeface="Arial"/>
                <a:sym typeface="Arial"/>
              </a:rPr>
              <a:t>Εταιρείες εκτός πεδίου μπορούν να χρησιμοποιήσουν το VSME (αναμένεται έως </a:t>
            </a:r>
            <a:r>
              <a:rPr lang="el-GR" sz="1600" dirty="0">
                <a:solidFill>
                  <a:srgbClr val="3F3F3F"/>
                </a:solidFill>
              </a:rPr>
              <a:t>19 Ιουλίου</a:t>
            </a:r>
            <a:r>
              <a:rPr kumimoji="0" lang="el-GR" sz="1600" i="0" u="none" strike="noStrike" kern="0" cap="none" spc="0" normalizeH="0" baseline="0" noProof="0" dirty="0">
                <a:ln>
                  <a:noFill/>
                </a:ln>
                <a:solidFill>
                  <a:srgbClr val="3F3F3F"/>
                </a:solidFill>
                <a:effectLst/>
                <a:uLnTx/>
                <a:uFillTx/>
                <a:latin typeface="Arial"/>
                <a:cs typeface="Arial"/>
                <a:sym typeface="Arial"/>
              </a:rPr>
              <a:t> 2026) ή το GRI.</a:t>
            </a:r>
          </a:p>
        </p:txBody>
      </p:sp>
      <p:pic>
        <p:nvPicPr>
          <p:cNvPr id="5" name="Γραφικό 4" descr="Μεγάφωνο1 περίγραμμα">
            <a:extLst>
              <a:ext uri="{FF2B5EF4-FFF2-40B4-BE49-F238E27FC236}">
                <a16:creationId xmlns:a16="http://schemas.microsoft.com/office/drawing/2014/main" id="{6CCE51C7-06E2-F217-747C-12762F36CF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87530" y="1278310"/>
            <a:ext cx="914400" cy="914400"/>
          </a:xfrm>
          <a:prstGeom prst="rect">
            <a:avLst/>
          </a:prstGeom>
        </p:spPr>
      </p:pic>
      <p:sp>
        <p:nvSpPr>
          <p:cNvPr id="3" name="Δεξί άγκιστρο 2">
            <a:extLst>
              <a:ext uri="{FF2B5EF4-FFF2-40B4-BE49-F238E27FC236}">
                <a16:creationId xmlns:a16="http://schemas.microsoft.com/office/drawing/2014/main" id="{5A2AF347-57C1-A839-656D-FC68C736265C}"/>
              </a:ext>
            </a:extLst>
          </p:cNvPr>
          <p:cNvSpPr/>
          <p:nvPr/>
        </p:nvSpPr>
        <p:spPr>
          <a:xfrm>
            <a:off x="7467600" y="2487968"/>
            <a:ext cx="158685" cy="1649690"/>
          </a:xfrm>
          <a:prstGeom prst="rightBrace">
            <a:avLst/>
          </a:prstGeom>
          <a:ln w="28575">
            <a:solidFill>
              <a:srgbClr val="3F3F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TextBox 3">
            <a:extLst>
              <a:ext uri="{FF2B5EF4-FFF2-40B4-BE49-F238E27FC236}">
                <a16:creationId xmlns:a16="http://schemas.microsoft.com/office/drawing/2014/main" id="{DA97870C-16A8-C455-EAD1-F49D07A89EF9}"/>
              </a:ext>
            </a:extLst>
          </p:cNvPr>
          <p:cNvSpPr txBox="1"/>
          <p:nvPr/>
        </p:nvSpPr>
        <p:spPr>
          <a:xfrm>
            <a:off x="8085612" y="2557291"/>
            <a:ext cx="3855563" cy="954107"/>
          </a:xfrm>
          <a:prstGeom prst="rect">
            <a:avLst/>
          </a:prstGeom>
          <a:noFill/>
        </p:spPr>
        <p:txBody>
          <a:bodyPr wrap="square" rtlCol="0">
            <a:spAutoFit/>
          </a:bodyPr>
          <a:lstStyle/>
          <a:p>
            <a:pPr algn="just"/>
            <a:endParaRPr lang="el-GR" b="1" dirty="0">
              <a:solidFill>
                <a:srgbClr val="3F3F3F"/>
              </a:solidFill>
            </a:endParaRPr>
          </a:p>
          <a:p>
            <a:pPr algn="just"/>
            <a:r>
              <a:rPr lang="el-GR" b="1" u="sng" dirty="0">
                <a:solidFill>
                  <a:srgbClr val="3F3F3F"/>
                </a:solidFill>
              </a:rPr>
              <a:t>ΝΕΟ </a:t>
            </a:r>
            <a:r>
              <a:rPr lang="el-GR" b="1" u="sng" dirty="0" err="1">
                <a:solidFill>
                  <a:srgbClr val="3F3F3F"/>
                </a:solidFill>
              </a:rPr>
              <a:t>Omnibus</a:t>
            </a:r>
            <a:r>
              <a:rPr lang="el-GR" b="1" u="sng" dirty="0">
                <a:solidFill>
                  <a:srgbClr val="3F3F3F"/>
                </a:solidFill>
              </a:rPr>
              <a:t> I (ΕΕ) 2026/470 </a:t>
            </a:r>
            <a:r>
              <a:rPr lang="el-GR" dirty="0">
                <a:solidFill>
                  <a:srgbClr val="3F3F3F"/>
                </a:solidFill>
              </a:rPr>
              <a:t>σε ισχύ από 18-03-2026. Νέα κατώφλια από 01-01-2027 · Ενσωμάτωση CSRD έως 19-03-2027</a:t>
            </a:r>
          </a:p>
        </p:txBody>
      </p:sp>
    </p:spTree>
    <p:extLst>
      <p:ext uri="{BB962C8B-B14F-4D97-AF65-F5344CB8AC3E}">
        <p14:creationId xmlns:p14="http://schemas.microsoft.com/office/powerpoint/2010/main" val="2261455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E8B9FE3C-1A5A-F20C-69B2-AC0A3580CDF0}"/>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9D09C8F4-8A6E-334C-5C67-43A4EB3C8D66}"/>
              </a:ext>
            </a:extLst>
          </p:cNvPr>
          <p:cNvSpPr txBox="1">
            <a:spLocks/>
          </p:cNvSpPr>
          <p:nvPr/>
        </p:nvSpPr>
        <p:spPr>
          <a:xfrm>
            <a:off x="250825" y="195263"/>
            <a:ext cx="72167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Χρόνος έναρξης υποχρεώσεων δημοσιότητας</a:t>
            </a:r>
          </a:p>
        </p:txBody>
      </p:sp>
      <p:sp>
        <p:nvSpPr>
          <p:cNvPr id="17" name="TextBox 16">
            <a:extLst>
              <a:ext uri="{FF2B5EF4-FFF2-40B4-BE49-F238E27FC236}">
                <a16:creationId xmlns:a16="http://schemas.microsoft.com/office/drawing/2014/main" id="{3ECED817-8B33-EACB-3DDA-AEAA34E79330}"/>
              </a:ext>
            </a:extLst>
          </p:cNvPr>
          <p:cNvSpPr txBox="1"/>
          <p:nvPr/>
        </p:nvSpPr>
        <p:spPr>
          <a:xfrm>
            <a:off x="250825" y="1275794"/>
            <a:ext cx="7438001" cy="5216813"/>
          </a:xfrm>
          <a:prstGeom prst="rect">
            <a:avLst/>
          </a:prstGeom>
          <a:noFill/>
        </p:spPr>
        <p:txBody>
          <a:bodyPr wrap="square">
            <a:spAutoFit/>
          </a:bodyPr>
          <a:lstStyle/>
          <a:p>
            <a:pPr marL="360000" marR="0" lvl="0" indent="-288000" algn="l"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b="1" i="0" u="none" strike="noStrike" kern="0" cap="none" spc="0" normalizeH="0" baseline="0" noProof="0" dirty="0">
                <a:ln>
                  <a:noFill/>
                </a:ln>
                <a:solidFill>
                  <a:srgbClr val="04B3E7"/>
                </a:solidFill>
                <a:effectLst/>
                <a:uLnTx/>
                <a:uFillTx/>
                <a:latin typeface="Arial"/>
                <a:cs typeface="Arial"/>
                <a:sym typeface="Arial"/>
              </a:rPr>
              <a:t>Έλεγχος και διασφάλιση της αξιοπιστίας των Εκθέσεων Βιωσιμότητας</a:t>
            </a:r>
            <a:r>
              <a:rPr kumimoji="0" lang="el-GR" sz="1400" i="0" u="none" strike="noStrike" kern="0" cap="none" spc="0" normalizeH="0" baseline="0" noProof="0" dirty="0">
                <a:ln>
                  <a:noFill/>
                </a:ln>
                <a:solidFill>
                  <a:srgbClr val="3F3F3F"/>
                </a:solidFill>
                <a:effectLst/>
                <a:uLnTx/>
                <a:uFillTx/>
                <a:latin typeface="Arial"/>
                <a:cs typeface="Arial"/>
                <a:sym typeface="Arial"/>
              </a:rPr>
              <a:t>: ορκωτοί ελεγκτές λογιστές, ελεγκτικές εταιρείες και ανεξάρτητοι </a:t>
            </a:r>
            <a:r>
              <a:rPr kumimoji="0" lang="el-GR" sz="1400" i="0" u="none" strike="noStrike" kern="0" cap="none" spc="0" normalizeH="0" baseline="0" noProof="0" dirty="0" err="1">
                <a:ln>
                  <a:noFill/>
                </a:ln>
                <a:solidFill>
                  <a:srgbClr val="3F3F3F"/>
                </a:solidFill>
                <a:effectLst/>
                <a:uLnTx/>
                <a:uFillTx/>
                <a:latin typeface="Arial"/>
                <a:cs typeface="Arial"/>
                <a:sym typeface="Arial"/>
              </a:rPr>
              <a:t>πάροχοι</a:t>
            </a:r>
            <a:r>
              <a:rPr kumimoji="0" lang="el-GR" sz="1400" i="0" u="none" strike="noStrike" kern="0" cap="none" spc="0" normalizeH="0" baseline="0" noProof="0" dirty="0">
                <a:ln>
                  <a:noFill/>
                </a:ln>
                <a:solidFill>
                  <a:srgbClr val="3F3F3F"/>
                </a:solidFill>
                <a:effectLst/>
                <a:uLnTx/>
                <a:uFillTx/>
                <a:latin typeface="Arial"/>
                <a:cs typeface="Arial"/>
                <a:sym typeface="Arial"/>
              </a:rPr>
              <a:t> υπηρεσιών διασφάλισης.</a:t>
            </a:r>
          </a:p>
          <a:p>
            <a:pPr marL="628650" marR="0" lvl="0" indent="-85725" algn="just" defTabSz="914400" rtl="0" eaLnBrk="1" fontAlgn="auto" latinLnBrk="0" hangingPunct="1">
              <a:lnSpc>
                <a:spcPct val="100000"/>
              </a:lnSpc>
              <a:spcBef>
                <a:spcPts val="300"/>
              </a:spcBef>
              <a:spcAft>
                <a:spcPts val="300"/>
              </a:spcAft>
              <a:buClr>
                <a:srgbClr val="3F3F3F"/>
              </a:buClr>
              <a:buSzPts val="1800"/>
              <a:buFont typeface="Courier New" panose="02070309020205020404" pitchFamily="49" charset="0"/>
              <a:buChar char="o"/>
              <a:tabLst/>
              <a:defRPr/>
            </a:pPr>
            <a:r>
              <a:rPr lang="el-GR" dirty="0">
                <a:solidFill>
                  <a:srgbClr val="3F3F3F"/>
                </a:solidFill>
                <a:effectLst/>
                <a:latin typeface="+mn-lt"/>
                <a:ea typeface="Aptos" panose="020B0004020202020204" pitchFamily="34" charset="0"/>
              </a:rPr>
              <a:t> Ως ανεξάρτητοι </a:t>
            </a:r>
            <a:r>
              <a:rPr lang="el-GR" dirty="0" err="1">
                <a:solidFill>
                  <a:srgbClr val="3F3F3F"/>
                </a:solidFill>
                <a:effectLst/>
                <a:latin typeface="+mn-lt"/>
                <a:ea typeface="Aptos" panose="020B0004020202020204" pitchFamily="34" charset="0"/>
              </a:rPr>
              <a:t>πάροχοι</a:t>
            </a:r>
            <a:r>
              <a:rPr lang="el-GR" dirty="0">
                <a:solidFill>
                  <a:srgbClr val="3F3F3F"/>
                </a:solidFill>
                <a:effectLst/>
                <a:latin typeface="+mn-lt"/>
                <a:ea typeface="Aptos" panose="020B0004020202020204" pitchFamily="34" charset="0"/>
              </a:rPr>
              <a:t> υπηρεσιών διασφάλισης χαρακτηρίζονται οι διαπιστευμένοι οργανισμοί αξιολόγησης της συμμόρφωσης (άρθρο 3), οι οποίοι εποπτεύονται από το Εθνικό Σύστημα Διαπίστευσης και υπόκεινται στις ρυθμίσεις του Ν. 4449/2017, ιδίως στην απαίτηση συνεχούς εκπαίδευσης </a:t>
            </a:r>
            <a:endParaRPr lang="el-GR" dirty="0">
              <a:solidFill>
                <a:srgbClr val="3F3F3F"/>
              </a:solidFill>
              <a:latin typeface="+mn-lt"/>
            </a:endParaRPr>
          </a:p>
          <a:p>
            <a:pPr marL="628650" marR="0" lvl="0" indent="-85725" algn="just" defTabSz="914400" rtl="0" eaLnBrk="1" fontAlgn="auto" latinLnBrk="0" hangingPunct="1">
              <a:lnSpc>
                <a:spcPct val="100000"/>
              </a:lnSpc>
              <a:spcBef>
                <a:spcPts val="300"/>
              </a:spcBef>
              <a:spcAft>
                <a:spcPts val="300"/>
              </a:spcAft>
              <a:buClr>
                <a:srgbClr val="3F3F3F"/>
              </a:buClr>
              <a:buSzPts val="1800"/>
              <a:buFont typeface="Courier New" panose="02070309020205020404" pitchFamily="49" charset="0"/>
              <a:buChar char="o"/>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 Ειδικώς για τις </a:t>
            </a:r>
            <a:r>
              <a:rPr kumimoji="0" lang="el-GR" sz="1400" b="1" i="0" u="none" strike="noStrike" kern="0" cap="none" spc="0" normalizeH="0" baseline="0" noProof="0" dirty="0">
                <a:ln>
                  <a:noFill/>
                </a:ln>
                <a:solidFill>
                  <a:srgbClr val="3F3F3F"/>
                </a:solidFill>
                <a:effectLst/>
                <a:uLnTx/>
                <a:uFillTx/>
                <a:latin typeface="Arial"/>
                <a:cs typeface="Arial"/>
                <a:sym typeface="Arial"/>
              </a:rPr>
              <a:t>εισηγμένες επιχειρήσεις </a:t>
            </a:r>
            <a:r>
              <a:rPr kumimoji="0" lang="el-GR" sz="1400" i="0" u="none" strike="noStrike" kern="0" cap="none" spc="0" normalizeH="0" baseline="0" noProof="0" dirty="0">
                <a:ln>
                  <a:noFill/>
                </a:ln>
                <a:solidFill>
                  <a:srgbClr val="3F3F3F"/>
                </a:solidFill>
                <a:effectLst/>
                <a:uLnTx/>
                <a:uFillTx/>
                <a:latin typeface="Arial"/>
                <a:cs typeface="Arial"/>
                <a:sym typeface="Arial"/>
              </a:rPr>
              <a:t>με κινητές αξίες εισηγμένες προς διαπραγμάτευση σε οργανωμένη αγορά, προβλέπεται ότι η εποπτεία των Εκθέσεων Βιωσιμότητας ανατίθεται στην </a:t>
            </a:r>
            <a:r>
              <a:rPr kumimoji="0" lang="el-GR" sz="1400" b="1" i="0" u="sng" strike="noStrike" kern="0" cap="none" spc="0" normalizeH="0" baseline="0" noProof="0" dirty="0">
                <a:ln>
                  <a:noFill/>
                </a:ln>
                <a:solidFill>
                  <a:srgbClr val="3F3F3F"/>
                </a:solidFill>
                <a:effectLst/>
                <a:uLnTx/>
                <a:uFillTx/>
                <a:latin typeface="Arial"/>
                <a:cs typeface="Arial"/>
                <a:sym typeface="Arial"/>
              </a:rPr>
              <a:t>Επιτροπή Κεφαλαιαγοράς</a:t>
            </a:r>
            <a:r>
              <a:rPr kumimoji="0" lang="el-GR" sz="1400" i="0" u="sng" strike="noStrike" kern="0" cap="none" spc="0" normalizeH="0" baseline="0" noProof="0" dirty="0">
                <a:ln>
                  <a:noFill/>
                </a:ln>
                <a:solidFill>
                  <a:srgbClr val="3F3F3F"/>
                </a:solidFill>
                <a:effectLst/>
                <a:uLnTx/>
                <a:uFillTx/>
                <a:latin typeface="Arial"/>
                <a:cs typeface="Arial"/>
                <a:sym typeface="Arial"/>
              </a:rPr>
              <a:t>.</a:t>
            </a:r>
          </a:p>
          <a:p>
            <a:pPr marL="628650" marR="0" lvl="0" indent="-85725" algn="just" defTabSz="914400" rtl="0" eaLnBrk="1" fontAlgn="auto" latinLnBrk="0" hangingPunct="1">
              <a:lnSpc>
                <a:spcPct val="100000"/>
              </a:lnSpc>
              <a:spcBef>
                <a:spcPts val="300"/>
              </a:spcBef>
              <a:spcAft>
                <a:spcPts val="300"/>
              </a:spcAft>
              <a:buClr>
                <a:srgbClr val="3F3F3F"/>
              </a:buClr>
              <a:buSzPts val="1800"/>
              <a:buFont typeface="Courier New" panose="02070309020205020404" pitchFamily="49" charset="0"/>
              <a:buChar char="o"/>
              <a:tabLst/>
              <a:defRPr/>
            </a:pPr>
            <a:r>
              <a:rPr kumimoji="0" lang="el-GR" sz="1400" i="0" strike="noStrike" kern="0" cap="none" spc="0" normalizeH="0" baseline="0" noProof="0" dirty="0">
                <a:ln>
                  <a:noFill/>
                </a:ln>
                <a:solidFill>
                  <a:srgbClr val="3F3F3F"/>
                </a:solidFill>
                <a:effectLst/>
                <a:uLnTx/>
                <a:uFillTx/>
                <a:latin typeface="Arial"/>
                <a:cs typeface="Arial"/>
                <a:sym typeface="Arial"/>
              </a:rPr>
              <a:t> Τα αποτελέσματα της διασφάλισης της υποβολής των Εκθέσεων </a:t>
            </a:r>
            <a:r>
              <a:rPr kumimoji="0" lang="el-GR" sz="1400" i="0" strike="noStrike" kern="0" cap="none" spc="0" normalizeH="0" baseline="0" noProof="0" dirty="0" err="1">
                <a:ln>
                  <a:noFill/>
                </a:ln>
                <a:solidFill>
                  <a:srgbClr val="3F3F3F"/>
                </a:solidFill>
                <a:effectLst/>
                <a:uLnTx/>
                <a:uFillTx/>
                <a:latin typeface="Arial"/>
                <a:cs typeface="Arial"/>
                <a:sym typeface="Arial"/>
              </a:rPr>
              <a:t>Βιωσιμότη</a:t>
            </a:r>
            <a:r>
              <a:rPr lang="el-GR" dirty="0">
                <a:solidFill>
                  <a:srgbClr val="3F3F3F"/>
                </a:solidFill>
              </a:rPr>
              <a:t>τ</a:t>
            </a:r>
            <a:r>
              <a:rPr kumimoji="0" lang="el-GR" sz="1400" i="0" strike="noStrike" kern="0" cap="none" spc="0" normalizeH="0" baseline="0" noProof="0" dirty="0">
                <a:ln>
                  <a:noFill/>
                </a:ln>
                <a:solidFill>
                  <a:srgbClr val="3F3F3F"/>
                </a:solidFill>
                <a:effectLst/>
                <a:uLnTx/>
                <a:uFillTx/>
                <a:latin typeface="Arial"/>
                <a:cs typeface="Arial"/>
                <a:sym typeface="Arial"/>
              </a:rPr>
              <a:t>ας από τον ελεγκτή παρουσιάζονται </a:t>
            </a:r>
            <a:r>
              <a:rPr kumimoji="0" lang="el-GR" sz="1400" b="1" i="0" strike="noStrike" kern="0" cap="none" spc="0" normalizeH="0" baseline="0" noProof="0" dirty="0">
                <a:ln>
                  <a:noFill/>
                </a:ln>
                <a:solidFill>
                  <a:srgbClr val="3F3F3F"/>
                </a:solidFill>
                <a:effectLst/>
                <a:uLnTx/>
                <a:uFillTx/>
                <a:latin typeface="Arial"/>
                <a:cs typeface="Arial"/>
                <a:sym typeface="Arial"/>
              </a:rPr>
              <a:t>σε Έκθεση Διασφάλισης</a:t>
            </a:r>
            <a:r>
              <a:rPr kumimoji="0" lang="el-GR" sz="1400" i="0" strike="noStrike" kern="0" cap="none" spc="0" normalizeH="0" baseline="0" noProof="0" dirty="0">
                <a:ln>
                  <a:noFill/>
                </a:ln>
                <a:solidFill>
                  <a:srgbClr val="3F3F3F"/>
                </a:solidFill>
                <a:effectLst/>
                <a:uLnTx/>
                <a:uFillTx/>
                <a:latin typeface="Arial"/>
                <a:cs typeface="Arial"/>
                <a:sym typeface="Arial"/>
              </a:rPr>
              <a:t>. Η εν λόγω έκθεση συντάσσεται εγγράφως σύμφωνα με τις απαιτήσεις των προτύπων διασφάλισης που θεσπίζει η Ευρωπαϊκή Επιτροπή</a:t>
            </a:r>
            <a:r>
              <a:rPr kumimoji="0" lang="en-US" sz="1400" i="0" strike="noStrike" kern="0" cap="none" spc="0" normalizeH="0" baseline="0" noProof="0" dirty="0">
                <a:ln>
                  <a:noFill/>
                </a:ln>
                <a:solidFill>
                  <a:srgbClr val="3F3F3F"/>
                </a:solidFill>
                <a:effectLst/>
                <a:uLnTx/>
                <a:uFillTx/>
                <a:latin typeface="Arial"/>
                <a:cs typeface="Arial"/>
                <a:sym typeface="Arial"/>
              </a:rPr>
              <a:t> (ESG Ratings Regulation/</a:t>
            </a:r>
            <a:r>
              <a:rPr kumimoji="0" lang="el-GR" sz="1400" i="0" strike="noStrike" kern="0" cap="none" spc="0" normalizeH="0" baseline="0" noProof="0" dirty="0">
                <a:ln>
                  <a:noFill/>
                </a:ln>
                <a:solidFill>
                  <a:srgbClr val="3F3F3F"/>
                </a:solidFill>
                <a:effectLst/>
                <a:uLnTx/>
                <a:uFillTx/>
                <a:latin typeface="Arial"/>
                <a:cs typeface="Arial"/>
                <a:sym typeface="Arial"/>
              </a:rPr>
              <a:t> 3005 -</a:t>
            </a:r>
            <a:r>
              <a:rPr kumimoji="0" lang="en-US" sz="1400" i="0" strike="noStrike" kern="0" cap="none" spc="0" normalizeH="0" baseline="0" noProof="0" dirty="0">
                <a:ln>
                  <a:noFill/>
                </a:ln>
                <a:solidFill>
                  <a:srgbClr val="3F3F3F"/>
                </a:solidFill>
                <a:effectLst/>
                <a:uLnTx/>
                <a:uFillTx/>
                <a:latin typeface="Arial"/>
                <a:cs typeface="Arial"/>
                <a:sym typeface="Arial"/>
              </a:rPr>
              <a:t> 2024)</a:t>
            </a:r>
            <a:r>
              <a:rPr kumimoji="0" lang="el-GR" sz="1400" i="0" strike="noStrike" kern="0" cap="none" spc="0" normalizeH="0" baseline="0" noProof="0" dirty="0">
                <a:ln>
                  <a:noFill/>
                </a:ln>
                <a:solidFill>
                  <a:srgbClr val="3F3F3F"/>
                </a:solidFill>
                <a:effectLst/>
                <a:uLnTx/>
                <a:uFillTx/>
                <a:latin typeface="Arial"/>
                <a:cs typeface="Arial"/>
                <a:sym typeface="Arial"/>
              </a:rPr>
              <a:t>. </a:t>
            </a:r>
            <a:r>
              <a:rPr kumimoji="0" lang="el-GR" sz="1400" i="0" u="sng" strike="noStrike" kern="0" cap="none" spc="0" normalizeH="0" baseline="0" noProof="0" dirty="0">
                <a:ln>
                  <a:noFill/>
                </a:ln>
                <a:solidFill>
                  <a:srgbClr val="3F3F3F"/>
                </a:solidFill>
                <a:effectLst/>
                <a:uLnTx/>
                <a:uFillTx/>
                <a:latin typeface="Arial"/>
                <a:cs typeface="Arial"/>
                <a:sym typeface="Arial"/>
              </a:rPr>
              <a:t>Σημείωση:  </a:t>
            </a:r>
            <a:r>
              <a:rPr kumimoji="0" lang="el-GR" sz="1400" i="0" strike="noStrike" kern="0" cap="none" spc="0" normalizeH="0" baseline="0" noProof="0" dirty="0" err="1">
                <a:ln>
                  <a:noFill/>
                </a:ln>
                <a:solidFill>
                  <a:srgbClr val="3F3F3F"/>
                </a:solidFill>
                <a:effectLst/>
                <a:uLnTx/>
                <a:uFillTx/>
                <a:latin typeface="Arial"/>
                <a:cs typeface="Arial"/>
                <a:sym typeface="Arial"/>
              </a:rPr>
              <a:t>Omnibus</a:t>
            </a:r>
            <a:r>
              <a:rPr kumimoji="0" lang="el-GR" sz="1400" i="0" strike="noStrike" kern="0" cap="none" spc="0" normalizeH="0" baseline="0" noProof="0" dirty="0">
                <a:ln>
                  <a:noFill/>
                </a:ln>
                <a:solidFill>
                  <a:srgbClr val="3F3F3F"/>
                </a:solidFill>
                <a:effectLst/>
                <a:uLnTx/>
                <a:uFillTx/>
                <a:latin typeface="Arial"/>
                <a:cs typeface="Arial"/>
                <a:sym typeface="Arial"/>
              </a:rPr>
              <a:t> I — </a:t>
            </a:r>
            <a:r>
              <a:rPr kumimoji="0" lang="el-GR" sz="1400" b="1" i="0" strike="noStrike" kern="0" cap="none" spc="0" normalizeH="0" baseline="0" noProof="0" dirty="0">
                <a:ln>
                  <a:noFill/>
                </a:ln>
                <a:solidFill>
                  <a:srgbClr val="3F3F3F"/>
                </a:solidFill>
                <a:effectLst/>
                <a:uLnTx/>
                <a:uFillTx/>
                <a:latin typeface="Arial"/>
                <a:cs typeface="Arial"/>
                <a:sym typeface="Arial"/>
              </a:rPr>
              <a:t>Αλλαγές στη Διασφάλιση</a:t>
            </a:r>
            <a:r>
              <a:rPr kumimoji="0" lang="el-GR" sz="1400" i="0" strike="noStrike" kern="0" cap="none" spc="0" normalizeH="0" baseline="0" noProof="0" dirty="0">
                <a:ln>
                  <a:noFill/>
                </a:ln>
                <a:solidFill>
                  <a:srgbClr val="3F3F3F"/>
                </a:solidFill>
                <a:effectLst/>
                <a:uLnTx/>
                <a:uFillTx/>
                <a:latin typeface="Arial"/>
                <a:cs typeface="Arial"/>
                <a:sym typeface="Arial"/>
              </a:rPr>
              <a:t>: </a:t>
            </a:r>
            <a:r>
              <a:rPr kumimoji="0" lang="el-GR" sz="1400" b="1" i="0" strike="noStrike" kern="0" cap="none" spc="0" normalizeH="0" baseline="0" noProof="0" dirty="0">
                <a:ln>
                  <a:noFill/>
                </a:ln>
                <a:solidFill>
                  <a:srgbClr val="3F3F3F"/>
                </a:solidFill>
                <a:effectLst/>
                <a:uLnTx/>
                <a:uFillTx/>
                <a:latin typeface="Arial"/>
                <a:cs typeface="Arial"/>
                <a:sym typeface="Arial"/>
              </a:rPr>
              <a:t>Καταργείτα</a:t>
            </a:r>
            <a:r>
              <a:rPr kumimoji="0" lang="el-GR" sz="1400" i="0" strike="noStrike" kern="0" cap="none" spc="0" normalizeH="0" baseline="0" noProof="0" dirty="0">
                <a:ln>
                  <a:noFill/>
                </a:ln>
                <a:solidFill>
                  <a:srgbClr val="3F3F3F"/>
                </a:solidFill>
                <a:effectLst/>
                <a:uLnTx/>
                <a:uFillTx/>
                <a:latin typeface="Arial"/>
                <a:cs typeface="Arial"/>
                <a:sym typeface="Arial"/>
              </a:rPr>
              <a:t>ι η υποχρέωση της Επιτροπής να υιοθετήσει πρότυπα «εύλογης διασφάλισης» (</a:t>
            </a:r>
            <a:r>
              <a:rPr kumimoji="0" lang="el-GR" sz="1400" i="0" strike="noStrike" kern="0" cap="none" spc="0" normalizeH="0" baseline="0" noProof="0" dirty="0" err="1">
                <a:ln>
                  <a:noFill/>
                </a:ln>
                <a:solidFill>
                  <a:srgbClr val="3F3F3F"/>
                </a:solidFill>
                <a:effectLst/>
                <a:uLnTx/>
                <a:uFillTx/>
                <a:latin typeface="Arial"/>
                <a:cs typeface="Arial"/>
                <a:sym typeface="Arial"/>
              </a:rPr>
              <a:t>reasonable</a:t>
            </a:r>
            <a:r>
              <a:rPr kumimoji="0" lang="el-GR" sz="1400" i="0" strike="noStrike" kern="0" cap="none" spc="0" normalizeH="0" baseline="0" noProof="0" dirty="0">
                <a:ln>
                  <a:noFill/>
                </a:ln>
                <a:solidFill>
                  <a:srgbClr val="3F3F3F"/>
                </a:solidFill>
                <a:effectLst/>
                <a:uLnTx/>
                <a:uFillTx/>
                <a:latin typeface="Arial"/>
                <a:cs typeface="Arial"/>
                <a:sym typeface="Arial"/>
              </a:rPr>
              <a:t> </a:t>
            </a:r>
            <a:r>
              <a:rPr kumimoji="0" lang="el-GR" sz="1400" i="0" strike="noStrike" kern="0" cap="none" spc="0" normalizeH="0" baseline="0" noProof="0" dirty="0" err="1">
                <a:ln>
                  <a:noFill/>
                </a:ln>
                <a:solidFill>
                  <a:srgbClr val="3F3F3F"/>
                </a:solidFill>
                <a:effectLst/>
                <a:uLnTx/>
                <a:uFillTx/>
                <a:latin typeface="Arial"/>
                <a:cs typeface="Arial"/>
                <a:sym typeface="Arial"/>
              </a:rPr>
              <a:t>assurance</a:t>
            </a:r>
            <a:r>
              <a:rPr kumimoji="0" lang="el-GR" sz="1400" i="0" strike="noStrike" kern="0" cap="none" spc="0" normalizeH="0" baseline="0" noProof="0" dirty="0">
                <a:ln>
                  <a:noFill/>
                </a:ln>
                <a:solidFill>
                  <a:srgbClr val="3F3F3F"/>
                </a:solidFill>
                <a:effectLst/>
                <a:uLnTx/>
                <a:uFillTx/>
                <a:latin typeface="Arial"/>
                <a:cs typeface="Arial"/>
                <a:sym typeface="Arial"/>
              </a:rPr>
              <a:t>). Παραμένει αποκλειστικά </a:t>
            </a:r>
            <a:r>
              <a:rPr lang="el-GR" dirty="0">
                <a:solidFill>
                  <a:srgbClr val="3F3F3F"/>
                </a:solidFill>
              </a:rPr>
              <a:t>η </a:t>
            </a:r>
            <a:r>
              <a:rPr kumimoji="0" lang="el-GR" sz="1400" i="0" strike="noStrike" kern="0" cap="none" spc="0" normalizeH="0" baseline="0" noProof="0" dirty="0">
                <a:ln>
                  <a:noFill/>
                </a:ln>
                <a:solidFill>
                  <a:srgbClr val="3F3F3F"/>
                </a:solidFill>
                <a:effectLst/>
                <a:uLnTx/>
                <a:uFillTx/>
                <a:latin typeface="Arial"/>
                <a:cs typeface="Arial"/>
                <a:sym typeface="Arial"/>
              </a:rPr>
              <a:t>«περιορισμένη διασφάλιση» (</a:t>
            </a:r>
            <a:r>
              <a:rPr kumimoji="0" lang="el-GR" sz="1400" i="0" strike="noStrike" kern="0" cap="none" spc="0" normalizeH="0" baseline="0" noProof="0" dirty="0" err="1">
                <a:ln>
                  <a:noFill/>
                </a:ln>
                <a:solidFill>
                  <a:srgbClr val="3F3F3F"/>
                </a:solidFill>
                <a:effectLst/>
                <a:uLnTx/>
                <a:uFillTx/>
                <a:latin typeface="Arial"/>
                <a:cs typeface="Arial"/>
                <a:sym typeface="Arial"/>
              </a:rPr>
              <a:t>limited</a:t>
            </a:r>
            <a:r>
              <a:rPr kumimoji="0" lang="el-GR" sz="1400" i="0" strike="noStrike" kern="0" cap="none" spc="0" normalizeH="0" baseline="0" noProof="0" dirty="0">
                <a:ln>
                  <a:noFill/>
                </a:ln>
                <a:solidFill>
                  <a:srgbClr val="3F3F3F"/>
                </a:solidFill>
                <a:effectLst/>
                <a:uLnTx/>
                <a:uFillTx/>
                <a:latin typeface="Arial"/>
                <a:cs typeface="Arial"/>
                <a:sym typeface="Arial"/>
              </a:rPr>
              <a:t> </a:t>
            </a:r>
            <a:r>
              <a:rPr kumimoji="0" lang="el-GR" sz="1400" i="0" strike="noStrike" kern="0" cap="none" spc="0" normalizeH="0" baseline="0" noProof="0" dirty="0" err="1">
                <a:ln>
                  <a:noFill/>
                </a:ln>
                <a:solidFill>
                  <a:srgbClr val="3F3F3F"/>
                </a:solidFill>
                <a:effectLst/>
                <a:uLnTx/>
                <a:uFillTx/>
                <a:latin typeface="Arial"/>
                <a:cs typeface="Arial"/>
                <a:sym typeface="Arial"/>
              </a:rPr>
              <a:t>assurance</a:t>
            </a:r>
            <a:r>
              <a:rPr kumimoji="0" lang="el-GR" sz="1400" i="0" strike="noStrike" kern="0" cap="none" spc="0" normalizeH="0" baseline="0" noProof="0" dirty="0">
                <a:ln>
                  <a:noFill/>
                </a:ln>
                <a:solidFill>
                  <a:srgbClr val="3F3F3F"/>
                </a:solidFill>
                <a:effectLst/>
                <a:uLnTx/>
                <a:uFillTx/>
                <a:latin typeface="Arial"/>
                <a:cs typeface="Arial"/>
                <a:sym typeface="Arial"/>
              </a:rPr>
              <a:t>). Προθεσμία υιοθέτησης προτύπων </a:t>
            </a:r>
            <a:r>
              <a:rPr kumimoji="0" lang="el-GR" sz="1400" i="0" strike="noStrike" kern="0" cap="none" spc="0" normalizeH="0" baseline="0" noProof="0" dirty="0" err="1">
                <a:ln>
                  <a:noFill/>
                </a:ln>
                <a:solidFill>
                  <a:srgbClr val="3F3F3F"/>
                </a:solidFill>
                <a:effectLst/>
                <a:uLnTx/>
                <a:uFillTx/>
                <a:latin typeface="Arial"/>
                <a:cs typeface="Arial"/>
                <a:sym typeface="Arial"/>
              </a:rPr>
              <a:t>limited</a:t>
            </a:r>
            <a:r>
              <a:rPr kumimoji="0" lang="el-GR" sz="1400" i="0" strike="noStrike" kern="0" cap="none" spc="0" normalizeH="0" baseline="0" noProof="0" dirty="0">
                <a:ln>
                  <a:noFill/>
                </a:ln>
                <a:solidFill>
                  <a:srgbClr val="3F3F3F"/>
                </a:solidFill>
                <a:effectLst/>
                <a:uLnTx/>
                <a:uFillTx/>
                <a:latin typeface="Arial"/>
                <a:cs typeface="Arial"/>
                <a:sym typeface="Arial"/>
              </a:rPr>
              <a:t> </a:t>
            </a:r>
            <a:r>
              <a:rPr kumimoji="0" lang="el-GR" sz="1400" i="0" strike="noStrike" kern="0" cap="none" spc="0" normalizeH="0" baseline="0" noProof="0" dirty="0" err="1">
                <a:ln>
                  <a:noFill/>
                </a:ln>
                <a:solidFill>
                  <a:srgbClr val="3F3F3F"/>
                </a:solidFill>
                <a:effectLst/>
                <a:uLnTx/>
                <a:uFillTx/>
                <a:latin typeface="Arial"/>
                <a:cs typeface="Arial"/>
                <a:sym typeface="Arial"/>
              </a:rPr>
              <a:t>assurance</a:t>
            </a:r>
            <a:r>
              <a:rPr kumimoji="0" lang="el-GR" sz="1400" i="0" strike="noStrike" kern="0" cap="none" spc="0" normalizeH="0" baseline="0" noProof="0" dirty="0">
                <a:ln>
                  <a:noFill/>
                </a:ln>
                <a:solidFill>
                  <a:srgbClr val="3F3F3F"/>
                </a:solidFill>
                <a:effectLst/>
                <a:uLnTx/>
                <a:uFillTx/>
                <a:latin typeface="Arial"/>
                <a:cs typeface="Arial"/>
                <a:sym typeface="Arial"/>
              </a:rPr>
              <a:t>: 1η Ιουλίου 2027 (παρατάθηκε από 1.10.2026).</a:t>
            </a:r>
          </a:p>
          <a:p>
            <a:pPr marL="72000" marR="0" lvl="0" algn="l" defTabSz="914400" rtl="0" eaLnBrk="1" fontAlgn="auto" latinLnBrk="0" hangingPunct="1">
              <a:lnSpc>
                <a:spcPct val="100000"/>
              </a:lnSpc>
              <a:spcBef>
                <a:spcPts val="300"/>
              </a:spcBef>
              <a:spcAft>
                <a:spcPts val="300"/>
              </a:spcAft>
              <a:buClr>
                <a:srgbClr val="3F3F3F"/>
              </a:buClr>
              <a:buSzPts val="1800"/>
              <a:tabLst/>
              <a:defRPr/>
            </a:pPr>
            <a:endParaRPr kumimoji="0" lang="el-GR" sz="1400" i="0" u="none" strike="noStrike" kern="0" cap="none" spc="0" normalizeH="0" baseline="0" noProof="0" dirty="0">
              <a:ln>
                <a:noFill/>
              </a:ln>
              <a:solidFill>
                <a:srgbClr val="3F3F3F"/>
              </a:solidFill>
              <a:effectLst/>
              <a:uLnTx/>
              <a:uFillTx/>
              <a:latin typeface="Arial"/>
              <a:cs typeface="Arial"/>
              <a:sym typeface="Arial"/>
            </a:endParaRPr>
          </a:p>
          <a:p>
            <a:pPr marL="360000" marR="0" lvl="0" indent="-288000" algn="l"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b="1" i="0" u="none" strike="noStrike" kern="0" cap="none" spc="0" normalizeH="0" baseline="0" noProof="0" dirty="0">
                <a:ln>
                  <a:noFill/>
                </a:ln>
                <a:solidFill>
                  <a:srgbClr val="04B3E7"/>
                </a:solidFill>
                <a:effectLst/>
                <a:uLnTx/>
                <a:uFillTx/>
                <a:latin typeface="Arial"/>
                <a:cs typeface="Arial"/>
                <a:sym typeface="Arial"/>
              </a:rPr>
              <a:t>Κυρώσεις</a:t>
            </a:r>
            <a:r>
              <a:rPr kumimoji="0" lang="el-GR" sz="1400" i="0" u="none" strike="noStrike" kern="0" cap="none" spc="0" normalizeH="0" baseline="0" noProof="0" dirty="0">
                <a:ln>
                  <a:noFill/>
                </a:ln>
                <a:solidFill>
                  <a:srgbClr val="3F3F3F"/>
                </a:solidFill>
                <a:effectLst/>
                <a:uLnTx/>
                <a:uFillTx/>
                <a:latin typeface="Arial"/>
                <a:cs typeface="Arial"/>
                <a:sym typeface="Arial"/>
              </a:rPr>
              <a:t> από τη μη ορθή εφαρμογή των διατάξεων περί Εκθέσεων Βιωσιμότητας σε μέλη Δ.Σ. και ελεγκτές (χρηματική ποινή, ποινή φυλάκισης).</a:t>
            </a:r>
          </a:p>
        </p:txBody>
      </p:sp>
      <p:pic>
        <p:nvPicPr>
          <p:cNvPr id="4" name="Google Shape;214;p11" descr="Race official waving checkered flag">
            <a:extLst>
              <a:ext uri="{FF2B5EF4-FFF2-40B4-BE49-F238E27FC236}">
                <a16:creationId xmlns:a16="http://schemas.microsoft.com/office/drawing/2014/main" id="{F5F5C09D-74AF-B75A-1DD6-1E9294BF2F6E}"/>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8197636" y="2057400"/>
            <a:ext cx="3365228" cy="3355170"/>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290218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7675DAA6-CBFB-DEAF-0727-1830CBC1E6DC}"/>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39453F26-81F0-DC8C-65B8-787C979A57CA}"/>
              </a:ext>
            </a:extLst>
          </p:cNvPr>
          <p:cNvSpPr txBox="1">
            <a:spLocks/>
          </p:cNvSpPr>
          <p:nvPr/>
        </p:nvSpPr>
        <p:spPr>
          <a:xfrm>
            <a:off x="250825" y="195263"/>
            <a:ext cx="72167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Αναφορές των κριτηρίων ESG - Ελλάδα</a:t>
            </a:r>
          </a:p>
        </p:txBody>
      </p:sp>
      <p:sp>
        <p:nvSpPr>
          <p:cNvPr id="7" name="Google Shape;316;g3025d2b38e7_0_376">
            <a:extLst>
              <a:ext uri="{FF2B5EF4-FFF2-40B4-BE49-F238E27FC236}">
                <a16:creationId xmlns:a16="http://schemas.microsoft.com/office/drawing/2014/main" id="{B2EA9294-4CC1-C31C-32D7-F91344FDE227}"/>
              </a:ext>
            </a:extLst>
          </p:cNvPr>
          <p:cNvSpPr txBox="1"/>
          <p:nvPr/>
        </p:nvSpPr>
        <p:spPr>
          <a:xfrm>
            <a:off x="897725" y="2298695"/>
            <a:ext cx="4747895" cy="3231624"/>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600" b="1" dirty="0">
                <a:solidFill>
                  <a:srgbClr val="04B3E7"/>
                </a:solidFill>
              </a:rPr>
              <a:t>Χρηματιστήριο Αθηνών</a:t>
            </a:r>
          </a:p>
          <a:p>
            <a:pPr marL="72000" lvl="0" algn="just" rtl="0">
              <a:spcBef>
                <a:spcPts val="600"/>
              </a:spcBef>
              <a:spcAft>
                <a:spcPts val="600"/>
              </a:spcAft>
              <a:buClr>
                <a:srgbClr val="3F3F3F"/>
              </a:buClr>
              <a:buSzPts val="1800"/>
            </a:pPr>
            <a:endParaRPr lang="en-US" sz="200" dirty="0">
              <a:solidFill>
                <a:srgbClr val="3F3F3F"/>
              </a:solidFill>
            </a:endParaRPr>
          </a:p>
          <a:p>
            <a:pPr marL="72000" lvl="0" rtl="0">
              <a:spcBef>
                <a:spcPts val="600"/>
              </a:spcBef>
              <a:spcAft>
                <a:spcPts val="600"/>
              </a:spcAft>
              <a:buClr>
                <a:srgbClr val="3F3F3F"/>
              </a:buClr>
              <a:buSzPts val="1800"/>
            </a:pPr>
            <a:r>
              <a:rPr lang="el-GR" dirty="0">
                <a:solidFill>
                  <a:srgbClr val="3F3F3F"/>
                </a:solidFill>
              </a:rPr>
              <a:t>Στο Νέο Κώδικα Εταιρικής Διακυβέρνησης γίνεται ρητή αναφορά στον «</a:t>
            </a:r>
            <a:r>
              <a:rPr lang="el-GR" b="1" dirty="0">
                <a:solidFill>
                  <a:srgbClr val="3F3F3F"/>
                </a:solidFill>
              </a:rPr>
              <a:t>Οδηγό Δημοσιοποίησης Πληροφοριών ESG 2024</a:t>
            </a:r>
            <a:r>
              <a:rPr lang="el-GR" dirty="0">
                <a:solidFill>
                  <a:srgbClr val="3F3F3F"/>
                </a:solidFill>
              </a:rPr>
              <a:t>» του Χρηματιστηρίου Αθηνών.</a:t>
            </a:r>
          </a:p>
          <a:p>
            <a:pPr marL="72000" lvl="0" rtl="0">
              <a:spcBef>
                <a:spcPts val="600"/>
              </a:spcBef>
              <a:spcAft>
                <a:spcPts val="600"/>
              </a:spcAft>
              <a:buClr>
                <a:srgbClr val="3F3F3F"/>
              </a:buClr>
              <a:buSzPts val="1800"/>
            </a:pPr>
            <a:r>
              <a:rPr lang="el-GR" dirty="0">
                <a:solidFill>
                  <a:srgbClr val="3F3F3F"/>
                </a:solidFill>
              </a:rPr>
              <a:t>Ο Οδηγός του Χρηματιστηρίου Αθηνών παρουσιάζει </a:t>
            </a:r>
            <a:r>
              <a:rPr lang="el-GR" u="sng" dirty="0">
                <a:solidFill>
                  <a:srgbClr val="3F3F3F"/>
                </a:solidFill>
              </a:rPr>
              <a:t>εθελοντικές κατευθυντήριες γραμμές</a:t>
            </a:r>
            <a:r>
              <a:rPr lang="el-GR" dirty="0">
                <a:solidFill>
                  <a:srgbClr val="3F3F3F"/>
                </a:solidFill>
              </a:rPr>
              <a:t> και </a:t>
            </a:r>
            <a:r>
              <a:rPr lang="el-GR" u="sng" dirty="0">
                <a:solidFill>
                  <a:srgbClr val="3F3F3F"/>
                </a:solidFill>
              </a:rPr>
              <a:t>πρακτικές οδηγίες</a:t>
            </a:r>
            <a:r>
              <a:rPr lang="el-GR" dirty="0">
                <a:solidFill>
                  <a:srgbClr val="3F3F3F"/>
                </a:solidFill>
              </a:rPr>
              <a:t> σχετικά με τον εντοπισμό των παραγόντων ESG που πρέπει μια εταιρεία να γνωστοποιήσει και τους δείκτες που θα πρέπει να χρησιμοποιήσει για τη δημοσιοποίηση των εν λόγω πληροφοριών.</a:t>
            </a:r>
          </a:p>
        </p:txBody>
      </p:sp>
      <p:pic>
        <p:nvPicPr>
          <p:cNvPr id="1026" name="Picture 2" descr="Athens Exchange Group | LinkedIn">
            <a:extLst>
              <a:ext uri="{FF2B5EF4-FFF2-40B4-BE49-F238E27FC236}">
                <a16:creationId xmlns:a16="http://schemas.microsoft.com/office/drawing/2014/main" id="{A0F65F07-B834-EB22-D776-B25731D9D9E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40620" y="2298695"/>
            <a:ext cx="1872055" cy="61118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16;g3025d2b38e7_0_376">
            <a:extLst>
              <a:ext uri="{FF2B5EF4-FFF2-40B4-BE49-F238E27FC236}">
                <a16:creationId xmlns:a16="http://schemas.microsoft.com/office/drawing/2014/main" id="{18A614E8-BCFC-288E-A221-93B0B488994D}"/>
              </a:ext>
            </a:extLst>
          </p:cNvPr>
          <p:cNvSpPr txBox="1"/>
          <p:nvPr/>
        </p:nvSpPr>
        <p:spPr>
          <a:xfrm>
            <a:off x="6914681" y="2298695"/>
            <a:ext cx="3972231" cy="1354187"/>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sz="1600" b="1" dirty="0">
                <a:solidFill>
                  <a:srgbClr val="04B3E7"/>
                </a:solidFill>
              </a:rPr>
              <a:t>ΤΕΙΡΕΣΙΑΣ Α.Ε.</a:t>
            </a:r>
          </a:p>
          <a:p>
            <a:pPr marL="72000" lvl="0" rtl="0">
              <a:spcBef>
                <a:spcPts val="600"/>
              </a:spcBef>
              <a:spcAft>
                <a:spcPts val="600"/>
              </a:spcAft>
              <a:buClr>
                <a:srgbClr val="3F3F3F"/>
              </a:buClr>
              <a:buSzPts val="1800"/>
            </a:pPr>
            <a:endParaRPr lang="en-US" sz="200" dirty="0">
              <a:solidFill>
                <a:srgbClr val="3F3F3F"/>
              </a:solidFill>
            </a:endParaRPr>
          </a:p>
          <a:p>
            <a:pPr marL="72000" lvl="0" rtl="0">
              <a:spcBef>
                <a:spcPts val="600"/>
              </a:spcBef>
              <a:spcAft>
                <a:spcPts val="600"/>
              </a:spcAft>
              <a:buClr>
                <a:srgbClr val="3F3F3F"/>
              </a:buClr>
              <a:buSzPts val="1800"/>
            </a:pPr>
            <a:r>
              <a:rPr lang="el-GR" dirty="0">
                <a:solidFill>
                  <a:srgbClr val="3F3F3F"/>
                </a:solidFill>
              </a:rPr>
              <a:t>Διατραπεζικά </a:t>
            </a:r>
            <a:r>
              <a:rPr lang="el-GR" b="1" dirty="0">
                <a:solidFill>
                  <a:srgbClr val="3F3F3F"/>
                </a:solidFill>
              </a:rPr>
              <a:t>Πρότυπα ερωτηματολόγια  αξιολόγησης και εφαρμογής κριτηρίων ESG </a:t>
            </a:r>
          </a:p>
        </p:txBody>
      </p:sp>
      <p:sp>
        <p:nvSpPr>
          <p:cNvPr id="8" name="TextBox 7">
            <a:extLst>
              <a:ext uri="{FF2B5EF4-FFF2-40B4-BE49-F238E27FC236}">
                <a16:creationId xmlns:a16="http://schemas.microsoft.com/office/drawing/2014/main" id="{B0AF28BC-EB03-464A-2E63-69E72DA57764}"/>
              </a:ext>
            </a:extLst>
          </p:cNvPr>
          <p:cNvSpPr txBox="1"/>
          <p:nvPr/>
        </p:nvSpPr>
        <p:spPr>
          <a:xfrm>
            <a:off x="6914680" y="3733800"/>
            <a:ext cx="4747894" cy="1677382"/>
          </a:xfrm>
          <a:prstGeom prst="rect">
            <a:avLst/>
          </a:prstGeom>
          <a:noFill/>
        </p:spPr>
        <p:txBody>
          <a:bodyPr wrap="square">
            <a:spAutoFit/>
          </a:bodyPr>
          <a:lstStyle/>
          <a:p>
            <a:pPr marL="360000" indent="-288000">
              <a:spcBef>
                <a:spcPts val="300"/>
              </a:spcBef>
              <a:spcAft>
                <a:spcPts val="300"/>
              </a:spcAft>
              <a:buClr>
                <a:srgbClr val="3F3F3F"/>
              </a:buClr>
              <a:buSzPts val="1800"/>
              <a:buFont typeface="Arial"/>
              <a:buChar char="●"/>
              <a:defRPr/>
            </a:pPr>
            <a:r>
              <a:rPr lang="el-GR" dirty="0">
                <a:solidFill>
                  <a:srgbClr val="3F3F3F"/>
                </a:solidFill>
              </a:rPr>
              <a:t>Φορέας που ζητά χρηματοδότηση από ελληνική Τράπεζα καλείται να </a:t>
            </a:r>
            <a:r>
              <a:rPr kumimoji="0" lang="el-GR" sz="1400" i="0" u="none" strike="noStrike" kern="0" cap="none" spc="0" normalizeH="0" baseline="0" noProof="0" dirty="0">
                <a:ln>
                  <a:noFill/>
                </a:ln>
                <a:solidFill>
                  <a:srgbClr val="3F3F3F"/>
                </a:solidFill>
                <a:effectLst/>
                <a:uLnTx/>
                <a:uFillTx/>
                <a:latin typeface="Arial"/>
                <a:cs typeface="Arial"/>
                <a:sym typeface="Arial"/>
              </a:rPr>
              <a:t>παρουσιάσει – αποδείξει τη βιώσιμη ή μη λειτουργία της εταιρείας.</a:t>
            </a:r>
          </a:p>
          <a:p>
            <a:pPr marL="360000" marR="0" lvl="0" indent="-288000" algn="l"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Η </a:t>
            </a:r>
            <a:r>
              <a:rPr lang="el-GR" dirty="0">
                <a:solidFill>
                  <a:srgbClr val="3F3F3F"/>
                </a:solidFill>
              </a:rPr>
              <a:t>Τειρεσίας Α.Ε. </a:t>
            </a:r>
            <a:r>
              <a:rPr kumimoji="0" lang="el-GR" sz="1400" i="0" u="none" strike="noStrike" kern="0" cap="none" spc="0" normalizeH="0" baseline="0" noProof="0" dirty="0" err="1">
                <a:ln>
                  <a:noFill/>
                </a:ln>
                <a:solidFill>
                  <a:srgbClr val="3F3F3F"/>
                </a:solidFill>
                <a:effectLst/>
                <a:uLnTx/>
                <a:uFillTx/>
                <a:latin typeface="Arial"/>
                <a:cs typeface="Arial"/>
                <a:sym typeface="Arial"/>
              </a:rPr>
              <a:t>αξιολ</a:t>
            </a:r>
            <a:r>
              <a:rPr lang="el-GR" dirty="0" err="1">
                <a:solidFill>
                  <a:srgbClr val="3F3F3F"/>
                </a:solidFill>
              </a:rPr>
              <a:t>ογεί</a:t>
            </a:r>
            <a:r>
              <a:rPr lang="el-GR" dirty="0">
                <a:solidFill>
                  <a:srgbClr val="3F3F3F"/>
                </a:solidFill>
              </a:rPr>
              <a:t> τους</a:t>
            </a:r>
            <a:r>
              <a:rPr kumimoji="0" lang="el-GR" sz="1400" i="0" u="none" strike="noStrike" kern="0" cap="none" spc="0" normalizeH="0" baseline="0" noProof="0" dirty="0">
                <a:ln>
                  <a:noFill/>
                </a:ln>
                <a:solidFill>
                  <a:srgbClr val="3F3F3F"/>
                </a:solidFill>
                <a:effectLst/>
                <a:uLnTx/>
                <a:uFillTx/>
                <a:latin typeface="Arial"/>
                <a:cs typeface="Arial"/>
                <a:sym typeface="Arial"/>
              </a:rPr>
              <a:t> κινδύνους (</a:t>
            </a:r>
            <a:r>
              <a:rPr kumimoji="0" lang="el-GR" sz="1400" i="0" u="none" strike="noStrike" kern="0" cap="none" spc="0" normalizeH="0" baseline="0" noProof="0" dirty="0" err="1">
                <a:ln>
                  <a:noFill/>
                </a:ln>
                <a:solidFill>
                  <a:srgbClr val="3F3F3F"/>
                </a:solidFill>
                <a:effectLst/>
                <a:uLnTx/>
                <a:uFillTx/>
                <a:latin typeface="Arial"/>
                <a:cs typeface="Arial"/>
                <a:sym typeface="Arial"/>
              </a:rPr>
              <a:t>low</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risk</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medium</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risk</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high</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risk</a:t>
            </a:r>
            <a:r>
              <a:rPr kumimoji="0" lang="el-GR" sz="1400" i="0" u="none" strike="noStrike" kern="0" cap="none" spc="0" normalizeH="0" baseline="0" noProof="0" dirty="0">
                <a:ln>
                  <a:noFill/>
                </a:ln>
                <a:solidFill>
                  <a:srgbClr val="3F3F3F"/>
                </a:solidFill>
                <a:effectLst/>
                <a:uLnTx/>
                <a:uFillTx/>
                <a:latin typeface="Arial"/>
                <a:cs typeface="Arial"/>
                <a:sym typeface="Arial"/>
              </a:rPr>
              <a:t>) βάσει των αποτελεσμάτων της Έκθεσης Βιωσιμότητας και καταλήγει σε βαθμολόγηση (</a:t>
            </a:r>
            <a:r>
              <a:rPr kumimoji="0" lang="el-GR" sz="1400" i="0" u="none" strike="noStrike" kern="0" cap="none" spc="0" normalizeH="0" baseline="0" noProof="0" dirty="0" err="1">
                <a:ln>
                  <a:noFill/>
                </a:ln>
                <a:solidFill>
                  <a:srgbClr val="3F3F3F"/>
                </a:solidFill>
                <a:effectLst/>
                <a:uLnTx/>
                <a:uFillTx/>
                <a:latin typeface="Arial"/>
                <a:cs typeface="Arial"/>
                <a:sym typeface="Arial"/>
              </a:rPr>
              <a:t>score</a:t>
            </a:r>
            <a:r>
              <a:rPr kumimoji="0" lang="el-GR" sz="1400" i="0" u="none" strike="noStrike" kern="0" cap="none" spc="0" normalizeH="0" baseline="0" noProof="0" dirty="0">
                <a:ln>
                  <a:noFill/>
                </a:ln>
                <a:solidFill>
                  <a:srgbClr val="3F3F3F"/>
                </a:solidFill>
                <a:effectLst/>
                <a:uLnTx/>
                <a:uFillTx/>
                <a:latin typeface="Arial"/>
                <a:cs typeface="Arial"/>
                <a:sym typeface="Arial"/>
              </a:rPr>
              <a:t>). </a:t>
            </a:r>
          </a:p>
        </p:txBody>
      </p:sp>
      <p:pic>
        <p:nvPicPr>
          <p:cNvPr id="9" name="Picture 2">
            <a:extLst>
              <a:ext uri="{FF2B5EF4-FFF2-40B4-BE49-F238E27FC236}">
                <a16:creationId xmlns:a16="http://schemas.microsoft.com/office/drawing/2014/main" id="{ECBC8546-38D5-6269-0AAA-0AF7930A559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06675" y="2287939"/>
            <a:ext cx="1905000" cy="62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0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F13E582-3E66-FF5D-A832-A1431DA8221E}"/>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22735B01-5E12-5D81-2997-9A6784C2FEA7}"/>
              </a:ext>
            </a:extLst>
          </p:cNvPr>
          <p:cNvSpPr txBox="1">
            <a:spLocks/>
          </p:cNvSpPr>
          <p:nvPr/>
        </p:nvSpPr>
        <p:spPr>
          <a:xfrm>
            <a:off x="250825" y="195263"/>
            <a:ext cx="56038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Βασικοί Άξονες – Αρχές της Οδηγίας CSRD για τη σύνταξη εκθέσεων βιωσιμότητας. </a:t>
            </a:r>
          </a:p>
        </p:txBody>
      </p:sp>
      <p:sp>
        <p:nvSpPr>
          <p:cNvPr id="7" name="Google Shape;316;g3025d2b38e7_0_376">
            <a:extLst>
              <a:ext uri="{FF2B5EF4-FFF2-40B4-BE49-F238E27FC236}">
                <a16:creationId xmlns:a16="http://schemas.microsoft.com/office/drawing/2014/main" id="{118B58A1-2BBF-7B13-1278-D4EE2F373B41}"/>
              </a:ext>
            </a:extLst>
          </p:cNvPr>
          <p:cNvSpPr txBox="1"/>
          <p:nvPr/>
        </p:nvSpPr>
        <p:spPr>
          <a:xfrm>
            <a:off x="409574" y="2564866"/>
            <a:ext cx="5286375" cy="2416016"/>
          </a:xfrm>
          <a:prstGeom prst="rect">
            <a:avLst/>
          </a:prstGeom>
          <a:noFill/>
          <a:ln>
            <a:noFill/>
          </a:ln>
        </p:spPr>
        <p:txBody>
          <a:bodyPr spcFirstLastPara="1" wrap="square" lIns="91425" tIns="91425" rIns="91425" bIns="91425" anchor="t" anchorCtr="0">
            <a:spAutoFit/>
          </a:bodyPr>
          <a:lstStyle/>
          <a:p>
            <a:pPr marL="72000" lvl="0" rtl="0">
              <a:lnSpc>
                <a:spcPct val="150000"/>
              </a:lnSpc>
              <a:spcBef>
                <a:spcPts val="600"/>
              </a:spcBef>
              <a:spcAft>
                <a:spcPts val="600"/>
              </a:spcAft>
              <a:buClr>
                <a:srgbClr val="3F3F3F"/>
              </a:buClr>
              <a:buSzPts val="1800"/>
            </a:pPr>
            <a:r>
              <a:rPr lang="el-GR" sz="1800" dirty="0">
                <a:solidFill>
                  <a:srgbClr val="3F3F3F"/>
                </a:solidFill>
              </a:rPr>
              <a:t>Αποτελούν κεντρικό πυλώνα για την επιτυχημένη εφαρμογή της Οδηγίας και απαιτούν από τις επιχειρήσεις να αναπτύξουν νέες διαδικασίες και να προσαρμοστούν σε υψηλότερα πρότυπα διαφάνειας και λογοδοσίας.</a:t>
            </a:r>
          </a:p>
        </p:txBody>
      </p:sp>
      <p:pic>
        <p:nvPicPr>
          <p:cNvPr id="4" name="Picture 3">
            <a:extLst>
              <a:ext uri="{FF2B5EF4-FFF2-40B4-BE49-F238E27FC236}">
                <a16:creationId xmlns:a16="http://schemas.microsoft.com/office/drawing/2014/main" id="{622BC227-BCE2-BCD1-37F5-E9DD2B6D91F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5619"/>
          <a:stretch/>
        </p:blipFill>
        <p:spPr bwMode="auto">
          <a:xfrm>
            <a:off x="7179789" y="1767249"/>
            <a:ext cx="3846985" cy="401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2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50;p5">
            <a:extLst>
              <a:ext uri="{FF2B5EF4-FFF2-40B4-BE49-F238E27FC236}">
                <a16:creationId xmlns:a16="http://schemas.microsoft.com/office/drawing/2014/main" id="{2418F023-B551-BB01-1398-514FA909321A}"/>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ts val="2400"/>
              <a:tabLst/>
              <a:defRPr/>
            </a:pPr>
            <a:r>
              <a:rPr kumimoji="0" lang="el-GR" sz="2200" b="1" i="0" u="none" strike="noStrike" kern="0" cap="none" spc="0" normalizeH="0" baseline="0" noProof="0" dirty="0">
                <a:ln>
                  <a:noFill/>
                </a:ln>
                <a:solidFill>
                  <a:srgbClr val="FFFFFF"/>
                </a:solidFill>
                <a:effectLst/>
                <a:uLnTx/>
                <a:uFillTx/>
                <a:latin typeface="Arial"/>
                <a:cs typeface="Arial"/>
                <a:sym typeface="Arial"/>
              </a:rPr>
              <a:t>1. Ανάλυση Διπλής </a:t>
            </a:r>
            <a:r>
              <a:rPr kumimoji="0" lang="el-GR" sz="2200" b="1" i="0" u="none" strike="noStrike" kern="0" cap="none" spc="0" normalizeH="0" baseline="0" noProof="0" dirty="0" err="1">
                <a:ln>
                  <a:noFill/>
                </a:ln>
                <a:solidFill>
                  <a:srgbClr val="FFFFFF"/>
                </a:solidFill>
                <a:effectLst/>
                <a:uLnTx/>
                <a:uFillTx/>
                <a:latin typeface="Arial"/>
                <a:cs typeface="Arial"/>
                <a:sym typeface="Arial"/>
              </a:rPr>
              <a:t>Ουσιαστικότητας</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l-GR" sz="2200" b="1" i="0" u="none" strike="noStrike" kern="0" cap="none" spc="0" normalizeH="0" baseline="0" noProof="0" dirty="0" err="1">
                <a:ln>
                  <a:noFill/>
                </a:ln>
                <a:solidFill>
                  <a:srgbClr val="FFFFFF"/>
                </a:solidFill>
                <a:effectLst/>
                <a:uLnTx/>
                <a:uFillTx/>
                <a:latin typeface="Arial"/>
                <a:cs typeface="Arial"/>
                <a:sym typeface="Arial"/>
              </a:rPr>
              <a:t>Double</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l-GR" sz="2200" b="1" i="0" u="none" strike="noStrike" kern="0" cap="none" spc="0" normalizeH="0" baseline="0" noProof="0" dirty="0" err="1">
                <a:ln>
                  <a:noFill/>
                </a:ln>
                <a:solidFill>
                  <a:srgbClr val="FFFFFF"/>
                </a:solidFill>
                <a:effectLst/>
                <a:uLnTx/>
                <a:uFillTx/>
                <a:latin typeface="Arial"/>
                <a:cs typeface="Arial"/>
                <a:sym typeface="Arial"/>
              </a:rPr>
              <a:t>Materiality</a:t>
            </a:r>
            <a:r>
              <a:rPr kumimoji="0" lang="el-GR" sz="2200" b="1" i="0" u="none" strike="noStrike" kern="0" cap="none" spc="0" normalizeH="0" baseline="0" noProof="0" dirty="0">
                <a:ln>
                  <a:noFill/>
                </a:ln>
                <a:solidFill>
                  <a:srgbClr val="FFFFFF"/>
                </a:solidFill>
                <a:effectLst/>
                <a:uLnTx/>
                <a:uFillTx/>
                <a:latin typeface="Arial"/>
                <a:cs typeface="Arial"/>
                <a:sym typeface="Arial"/>
              </a:rPr>
              <a:t>)</a:t>
            </a:r>
          </a:p>
        </p:txBody>
      </p:sp>
      <p:sp>
        <p:nvSpPr>
          <p:cNvPr id="2" name="Google Shape;316;g3025d2b38e7_0_376">
            <a:extLst>
              <a:ext uri="{FF2B5EF4-FFF2-40B4-BE49-F238E27FC236}">
                <a16:creationId xmlns:a16="http://schemas.microsoft.com/office/drawing/2014/main" id="{44E1E088-1F1C-CC03-A402-59CB689A14A3}"/>
              </a:ext>
            </a:extLst>
          </p:cNvPr>
          <p:cNvSpPr txBox="1"/>
          <p:nvPr/>
        </p:nvSpPr>
        <p:spPr>
          <a:xfrm>
            <a:off x="250825" y="1856988"/>
            <a:ext cx="11165035" cy="3970287"/>
          </a:xfrm>
          <a:prstGeom prst="rect">
            <a:avLst/>
          </a:prstGeom>
          <a:noFill/>
          <a:ln>
            <a:noFill/>
          </a:ln>
        </p:spPr>
        <p:txBody>
          <a:bodyPr spcFirstLastPara="1" wrap="square" lIns="91425" tIns="91425" rIns="91425" bIns="91425" anchor="t" anchorCtr="0">
            <a:spAutoFit/>
          </a:bodyPr>
          <a:lstStyle/>
          <a:p>
            <a:pPr marL="72000" lvl="0" rtl="0">
              <a:spcBef>
                <a:spcPts val="1200"/>
              </a:spcBef>
              <a:spcAft>
                <a:spcPts val="1200"/>
              </a:spcAft>
              <a:buClr>
                <a:srgbClr val="3F3F3F"/>
              </a:buClr>
              <a:buSzPts val="1800"/>
            </a:pPr>
            <a:r>
              <a:rPr lang="el-GR" sz="1800" dirty="0">
                <a:solidFill>
                  <a:srgbClr val="04B3E7"/>
                </a:solidFill>
              </a:rPr>
              <a:t>Ένα από τα βασικότερα χαρακτηριστικά της CSRD είναι η αρχή της </a:t>
            </a:r>
            <a:r>
              <a:rPr lang="el-GR" sz="1800" b="1" dirty="0">
                <a:solidFill>
                  <a:srgbClr val="04B3E7"/>
                </a:solidFill>
              </a:rPr>
              <a:t>«διπλής σημαντικότητας». </a:t>
            </a:r>
          </a:p>
          <a:p>
            <a:pPr marL="72000" lvl="0" rtl="0">
              <a:spcBef>
                <a:spcPts val="1200"/>
              </a:spcBef>
              <a:spcAft>
                <a:spcPts val="1200"/>
              </a:spcAft>
              <a:buClr>
                <a:srgbClr val="3F3F3F"/>
              </a:buClr>
              <a:buSzPts val="1800"/>
            </a:pPr>
            <a:r>
              <a:rPr lang="el-GR" sz="1600" dirty="0">
                <a:solidFill>
                  <a:srgbClr val="3F3F3F"/>
                </a:solidFill>
              </a:rPr>
              <a:t>Οι επιχειρήσεις πρέπει να αναφέρουν:</a:t>
            </a:r>
          </a:p>
          <a:p>
            <a:pPr marL="360000" lvl="0" indent="-288000" rtl="0">
              <a:spcBef>
                <a:spcPts val="1200"/>
              </a:spcBef>
              <a:spcAft>
                <a:spcPts val="1200"/>
              </a:spcAft>
              <a:buClr>
                <a:srgbClr val="3F3F3F"/>
              </a:buClr>
              <a:buSzPts val="1800"/>
              <a:buChar char="●"/>
            </a:pPr>
            <a:r>
              <a:rPr lang="el-GR" sz="1600" dirty="0">
                <a:solidFill>
                  <a:srgbClr val="3F3F3F"/>
                </a:solidFill>
              </a:rPr>
              <a:t>πως τα θέματα βιωσιμότητας επηρεάζουν τις οικονομικές τους επιδόσεις (</a:t>
            </a:r>
            <a:r>
              <a:rPr lang="el-GR" sz="1600" b="1" dirty="0">
                <a:solidFill>
                  <a:srgbClr val="3F3F3F"/>
                </a:solidFill>
              </a:rPr>
              <a:t>χρηματοοικονομική </a:t>
            </a:r>
            <a:r>
              <a:rPr lang="el-GR" sz="1600" b="1" dirty="0" err="1">
                <a:solidFill>
                  <a:srgbClr val="3F3F3F"/>
                </a:solidFill>
              </a:rPr>
              <a:t>ουσιαστικότητα</a:t>
            </a:r>
            <a:r>
              <a:rPr lang="el-GR" sz="1600" b="1" dirty="0">
                <a:solidFill>
                  <a:srgbClr val="3F3F3F"/>
                </a:solidFill>
              </a:rPr>
              <a:t>/ </a:t>
            </a:r>
            <a:r>
              <a:rPr lang="el-GR" sz="1600" b="1" dirty="0" err="1">
                <a:solidFill>
                  <a:srgbClr val="3F3F3F"/>
                </a:solidFill>
              </a:rPr>
              <a:t>financial</a:t>
            </a:r>
            <a:r>
              <a:rPr lang="el-GR" sz="1600" b="1" dirty="0">
                <a:solidFill>
                  <a:srgbClr val="3F3F3F"/>
                </a:solidFill>
              </a:rPr>
              <a:t> </a:t>
            </a:r>
            <a:r>
              <a:rPr lang="el-GR" sz="1600" b="1" dirty="0" err="1">
                <a:solidFill>
                  <a:srgbClr val="3F3F3F"/>
                </a:solidFill>
              </a:rPr>
              <a:t>materiality</a:t>
            </a:r>
            <a:r>
              <a:rPr lang="el-GR" sz="1600" dirty="0">
                <a:solidFill>
                  <a:srgbClr val="3F3F3F"/>
                </a:solidFill>
              </a:rPr>
              <a:t>) </a:t>
            </a:r>
            <a:r>
              <a:rPr lang="el-GR" sz="1600" b="1" dirty="0">
                <a:solidFill>
                  <a:srgbClr val="3F3F3F"/>
                </a:solidFill>
              </a:rPr>
              <a:t>και</a:t>
            </a:r>
          </a:p>
          <a:p>
            <a:pPr marL="360000" lvl="0" indent="-288000" rtl="0">
              <a:spcBef>
                <a:spcPts val="1200"/>
              </a:spcBef>
              <a:spcAft>
                <a:spcPts val="1200"/>
              </a:spcAft>
              <a:buClr>
                <a:srgbClr val="3F3F3F"/>
              </a:buClr>
              <a:buSzPts val="1800"/>
              <a:buChar char="●"/>
            </a:pPr>
            <a:r>
              <a:rPr lang="el-GR" sz="1600" dirty="0">
                <a:solidFill>
                  <a:srgbClr val="3F3F3F"/>
                </a:solidFill>
              </a:rPr>
              <a:t>πώς οι ίδιες επηρεάζουν το περιβάλλον, την κοινωνία και τους ανθρώπους (</a:t>
            </a:r>
            <a:r>
              <a:rPr lang="el-GR" sz="1600" b="1" dirty="0" err="1">
                <a:solidFill>
                  <a:srgbClr val="3F3F3F"/>
                </a:solidFill>
              </a:rPr>
              <a:t>ουσιαστικότητα</a:t>
            </a:r>
            <a:r>
              <a:rPr lang="el-GR" sz="1600" b="1" dirty="0">
                <a:solidFill>
                  <a:srgbClr val="3F3F3F"/>
                </a:solidFill>
              </a:rPr>
              <a:t> των επιπτώσεων / </a:t>
            </a:r>
            <a:r>
              <a:rPr lang="el-GR" sz="1600" b="1" dirty="0" err="1">
                <a:solidFill>
                  <a:srgbClr val="3F3F3F"/>
                </a:solidFill>
              </a:rPr>
              <a:t>impact</a:t>
            </a:r>
            <a:r>
              <a:rPr lang="el-GR" sz="1600" b="1" dirty="0">
                <a:solidFill>
                  <a:srgbClr val="3F3F3F"/>
                </a:solidFill>
              </a:rPr>
              <a:t> </a:t>
            </a:r>
            <a:r>
              <a:rPr lang="el-GR" sz="1600" b="1" dirty="0" err="1">
                <a:solidFill>
                  <a:srgbClr val="3F3F3F"/>
                </a:solidFill>
              </a:rPr>
              <a:t>materiality</a:t>
            </a:r>
            <a:r>
              <a:rPr lang="el-GR" sz="1600" dirty="0">
                <a:solidFill>
                  <a:srgbClr val="3F3F3F"/>
                </a:solidFill>
              </a:rPr>
              <a:t>).</a:t>
            </a:r>
          </a:p>
          <a:p>
            <a:pPr marL="360000" lvl="0" indent="-288000" rtl="0">
              <a:spcBef>
                <a:spcPts val="1200"/>
              </a:spcBef>
              <a:spcAft>
                <a:spcPts val="1200"/>
              </a:spcAft>
              <a:buClr>
                <a:srgbClr val="04B3E7"/>
              </a:buClr>
              <a:buSzPts val="1800"/>
              <a:buFont typeface="Arial" panose="020B0604020202020204" pitchFamily="34" charset="0"/>
              <a:buChar char="►"/>
            </a:pPr>
            <a:r>
              <a:rPr lang="el-GR" sz="1600" dirty="0">
                <a:solidFill>
                  <a:srgbClr val="3F3F3F"/>
                </a:solidFill>
              </a:rPr>
              <a:t>Εξασφαλίζει μια </a:t>
            </a:r>
            <a:r>
              <a:rPr lang="el-GR" sz="1600" b="1" dirty="0">
                <a:solidFill>
                  <a:srgbClr val="3F3F3F"/>
                </a:solidFill>
              </a:rPr>
              <a:t>ολοκληρωμένη εικόνα </a:t>
            </a:r>
            <a:r>
              <a:rPr lang="el-GR" sz="1600" dirty="0">
                <a:solidFill>
                  <a:srgbClr val="3F3F3F"/>
                </a:solidFill>
              </a:rPr>
              <a:t>του αποτυπώματος βιωσιμότητας μιας επιχείρησης. Περιλαμβάνει τη συνεργασία με τα ενδιαφερόμενα μέρη, την ανάλυση εσωτερικών και εξωτερικών παραγόντων, και την αξιολόγηση της </a:t>
            </a:r>
            <a:r>
              <a:rPr lang="el-GR" sz="1600" dirty="0" err="1">
                <a:solidFill>
                  <a:srgbClr val="3F3F3F"/>
                </a:solidFill>
              </a:rPr>
              <a:t>ουσιαστικότητας</a:t>
            </a:r>
            <a:r>
              <a:rPr lang="el-GR" sz="1600" dirty="0">
                <a:solidFill>
                  <a:srgbClr val="3F3F3F"/>
                </a:solidFill>
              </a:rPr>
              <a:t> των διαφόρων θεμάτων ESG.</a:t>
            </a:r>
          </a:p>
        </p:txBody>
      </p:sp>
    </p:spTree>
    <p:extLst>
      <p:ext uri="{BB962C8B-B14F-4D97-AF65-F5344CB8AC3E}">
        <p14:creationId xmlns:p14="http://schemas.microsoft.com/office/powerpoint/2010/main" val="3497609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DDFC00C-98F0-B7DD-B9D5-EE59ABC2C6F9}"/>
            </a:ext>
          </a:extLst>
        </p:cNvPr>
        <p:cNvGrpSpPr/>
        <p:nvPr/>
      </p:nvGrpSpPr>
      <p:grpSpPr>
        <a:xfrm>
          <a:off x="0" y="0"/>
          <a:ext cx="0" cy="0"/>
          <a:chOff x="0" y="0"/>
          <a:chExt cx="0" cy="0"/>
        </a:xfrm>
      </p:grpSpPr>
      <p:sp>
        <p:nvSpPr>
          <p:cNvPr id="7" name="Google Shape;316;g3025d2b38e7_0_376">
            <a:extLst>
              <a:ext uri="{FF2B5EF4-FFF2-40B4-BE49-F238E27FC236}">
                <a16:creationId xmlns:a16="http://schemas.microsoft.com/office/drawing/2014/main" id="{406A7B03-ACBA-F531-E41B-A263D43D3F60}"/>
              </a:ext>
            </a:extLst>
          </p:cNvPr>
          <p:cNvSpPr txBox="1"/>
          <p:nvPr/>
        </p:nvSpPr>
        <p:spPr>
          <a:xfrm>
            <a:off x="250825" y="1450012"/>
            <a:ext cx="8740775" cy="1785074"/>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sz="1600" b="1" dirty="0">
                <a:solidFill>
                  <a:srgbClr val="04B3E7"/>
                </a:solidFill>
              </a:rPr>
              <a:t>Η αξιολόγηση της σημαντικότητας αποτελεί την αφετηρία για την υποβολή εκθέσεων βιωσιμότητας στο πλαίσιο των ESRS</a:t>
            </a:r>
          </a:p>
          <a:p>
            <a:pPr marL="360000" lvl="0" indent="-288000" rtl="0">
              <a:spcBef>
                <a:spcPts val="600"/>
              </a:spcBef>
              <a:spcAft>
                <a:spcPts val="600"/>
              </a:spcAft>
              <a:buClr>
                <a:srgbClr val="3F3F3F"/>
              </a:buClr>
              <a:buSzPts val="1800"/>
              <a:buChar char="●"/>
            </a:pPr>
            <a:r>
              <a:rPr lang="el-GR" dirty="0">
                <a:solidFill>
                  <a:srgbClr val="3F3F3F"/>
                </a:solidFill>
              </a:rPr>
              <a:t>Η διενέργεια αξιολόγησης </a:t>
            </a:r>
            <a:r>
              <a:rPr lang="el-GR" b="1" dirty="0">
                <a:solidFill>
                  <a:srgbClr val="3F3F3F"/>
                </a:solidFill>
              </a:rPr>
              <a:t>της σημαντικότητας </a:t>
            </a:r>
            <a:r>
              <a:rPr lang="el-GR" dirty="0">
                <a:solidFill>
                  <a:srgbClr val="3F3F3F"/>
                </a:solidFill>
              </a:rPr>
              <a:t>είναι απαραίτητη προκειμένου η επιχείρηση </a:t>
            </a:r>
            <a:r>
              <a:rPr lang="el-GR" b="1" dirty="0">
                <a:solidFill>
                  <a:srgbClr val="3F3F3F"/>
                </a:solidFill>
              </a:rPr>
              <a:t>να εντοπίσει τις σημαντικές επιπτώσεις, τους κινδύνους και τις ευκαιρίες προς αναφορά</a:t>
            </a:r>
            <a:r>
              <a:rPr lang="el-GR" dirty="0">
                <a:solidFill>
                  <a:srgbClr val="3F3F3F"/>
                </a:solidFill>
              </a:rPr>
              <a:t>.</a:t>
            </a:r>
          </a:p>
          <a:p>
            <a:pPr marL="360000" lvl="0" indent="-288000" rtl="0">
              <a:spcBef>
                <a:spcPts val="600"/>
              </a:spcBef>
              <a:spcAft>
                <a:spcPts val="600"/>
              </a:spcAft>
              <a:buClr>
                <a:srgbClr val="3F3F3F"/>
              </a:buClr>
              <a:buSzPts val="1800"/>
              <a:buChar char="●"/>
            </a:pPr>
            <a:r>
              <a:rPr lang="el-GR" dirty="0">
                <a:solidFill>
                  <a:srgbClr val="3F3F3F"/>
                </a:solidFill>
              </a:rPr>
              <a:t>Ένα θέμα θεωρείται </a:t>
            </a:r>
            <a:r>
              <a:rPr lang="el-GR" b="1" dirty="0">
                <a:solidFill>
                  <a:srgbClr val="3F3F3F"/>
                </a:solidFill>
              </a:rPr>
              <a:t>ουσιώδες</a:t>
            </a:r>
            <a:r>
              <a:rPr lang="el-GR" dirty="0">
                <a:solidFill>
                  <a:srgbClr val="3F3F3F"/>
                </a:solidFill>
              </a:rPr>
              <a:t> για μια εταιρεία:</a:t>
            </a:r>
          </a:p>
        </p:txBody>
      </p:sp>
      <p:sp>
        <p:nvSpPr>
          <p:cNvPr id="4" name="Google Shape;316;g3025d2b38e7_0_376">
            <a:extLst>
              <a:ext uri="{FF2B5EF4-FFF2-40B4-BE49-F238E27FC236}">
                <a16:creationId xmlns:a16="http://schemas.microsoft.com/office/drawing/2014/main" id="{2402EBDF-87C2-0C76-52D6-72D015B953E5}"/>
              </a:ext>
            </a:extLst>
          </p:cNvPr>
          <p:cNvSpPr txBox="1"/>
          <p:nvPr/>
        </p:nvSpPr>
        <p:spPr>
          <a:xfrm>
            <a:off x="250825" y="3181866"/>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A</a:t>
            </a:r>
            <a:endParaRPr lang="el-GR" sz="1800" b="1" dirty="0">
              <a:solidFill>
                <a:srgbClr val="04B3E7"/>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0F04F7D2-BA25-2114-7EC3-143BD38C723E}"/>
              </a:ext>
            </a:extLst>
          </p:cNvPr>
          <p:cNvSpPr txBox="1"/>
          <p:nvPr/>
        </p:nvSpPr>
        <p:spPr>
          <a:xfrm>
            <a:off x="673100" y="3314486"/>
            <a:ext cx="7861300" cy="523220"/>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b="1" i="0" u="none" strike="noStrike" kern="0" cap="none" spc="0" normalizeH="0" baseline="0" noProof="0" dirty="0">
                <a:ln>
                  <a:noFill/>
                </a:ln>
                <a:solidFill>
                  <a:srgbClr val="3F3F3F"/>
                </a:solidFill>
                <a:effectLst/>
                <a:uLnTx/>
                <a:uFillTx/>
                <a:latin typeface="Arial"/>
                <a:cs typeface="Arial"/>
                <a:sym typeface="Arial"/>
              </a:rPr>
              <a:t>εάν</a:t>
            </a:r>
            <a:r>
              <a:rPr kumimoji="0" lang="el-GR" sz="1400" i="0" u="none" strike="noStrike" kern="0" cap="none" spc="0" normalizeH="0" baseline="0" noProof="0" dirty="0">
                <a:ln>
                  <a:noFill/>
                </a:ln>
                <a:solidFill>
                  <a:srgbClr val="3F3F3F"/>
                </a:solidFill>
                <a:effectLst/>
                <a:uLnTx/>
                <a:uFillTx/>
                <a:latin typeface="Arial"/>
                <a:cs typeface="Arial"/>
                <a:sym typeface="Arial"/>
              </a:rPr>
              <a:t> η επίδραση είναι σημαντική και από πλευράς οικονομικής </a:t>
            </a:r>
            <a:r>
              <a:rPr kumimoji="0" lang="el-GR" sz="1400" i="0" u="none" strike="noStrike" kern="0" cap="none" spc="0" normalizeH="0" baseline="0" noProof="0" dirty="0" err="1">
                <a:ln>
                  <a:noFill/>
                </a:ln>
                <a:solidFill>
                  <a:srgbClr val="3F3F3F"/>
                </a:solidFill>
                <a:effectLst/>
                <a:uLnTx/>
                <a:uFillTx/>
                <a:latin typeface="Arial"/>
                <a:cs typeface="Arial"/>
                <a:sym typeface="Arial"/>
              </a:rPr>
              <a:t>ουσιαστικότητας</a:t>
            </a:r>
            <a:r>
              <a:rPr kumimoji="0" lang="el-GR" sz="1400" i="0" u="none" strike="noStrike" kern="0" cap="none" spc="0" normalizeH="0" baseline="0" noProof="0" dirty="0">
                <a:ln>
                  <a:noFill/>
                </a:ln>
                <a:solidFill>
                  <a:srgbClr val="3F3F3F"/>
                </a:solidFill>
                <a:effectLst/>
                <a:uLnTx/>
                <a:uFillTx/>
                <a:latin typeface="Arial"/>
                <a:cs typeface="Arial"/>
                <a:sym typeface="Arial"/>
              </a:rPr>
              <a:t> (αν αναμένεται ότι θα προκαλέσει σημαντικές χρηματοοικονομικές συνέπειες στην επιχείρηση) </a:t>
            </a:r>
            <a:r>
              <a:rPr kumimoji="0" lang="el-GR" sz="1400" b="1" i="0" u="none" strike="noStrike" kern="0" cap="none" spc="0" normalizeH="0" baseline="0" noProof="0" dirty="0">
                <a:ln>
                  <a:noFill/>
                </a:ln>
                <a:solidFill>
                  <a:srgbClr val="3F3F3F"/>
                </a:solidFill>
                <a:effectLst/>
                <a:uLnTx/>
                <a:uFillTx/>
                <a:latin typeface="Arial"/>
                <a:cs typeface="Arial"/>
                <a:sym typeface="Arial"/>
              </a:rPr>
              <a:t>και </a:t>
            </a:r>
          </a:p>
        </p:txBody>
      </p:sp>
      <p:sp>
        <p:nvSpPr>
          <p:cNvPr id="6" name="Google Shape;316;g3025d2b38e7_0_376">
            <a:extLst>
              <a:ext uri="{FF2B5EF4-FFF2-40B4-BE49-F238E27FC236}">
                <a16:creationId xmlns:a16="http://schemas.microsoft.com/office/drawing/2014/main" id="{4AEA67D3-0EE9-7F63-03A5-55E265184605}"/>
              </a:ext>
            </a:extLst>
          </p:cNvPr>
          <p:cNvSpPr txBox="1"/>
          <p:nvPr/>
        </p:nvSpPr>
        <p:spPr>
          <a:xfrm>
            <a:off x="250825" y="3742525"/>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B</a:t>
            </a:r>
            <a:endParaRPr lang="el-GR" sz="1800" b="1" dirty="0">
              <a:solidFill>
                <a:srgbClr val="04B3E7"/>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6EA63B0A-F301-7977-36BC-6385A9FE1F6E}"/>
              </a:ext>
            </a:extLst>
          </p:cNvPr>
          <p:cNvSpPr txBox="1"/>
          <p:nvPr/>
        </p:nvSpPr>
        <p:spPr>
          <a:xfrm>
            <a:off x="673100" y="4004119"/>
            <a:ext cx="8153400" cy="307777"/>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από πλευράς </a:t>
            </a:r>
            <a:r>
              <a:rPr kumimoji="0" lang="el-GR" sz="1400" i="0" u="none" strike="noStrike" kern="0" cap="none" spc="0" normalizeH="0" baseline="0" noProof="0" dirty="0" err="1">
                <a:ln>
                  <a:noFill/>
                </a:ln>
                <a:solidFill>
                  <a:srgbClr val="3F3F3F"/>
                </a:solidFill>
                <a:effectLst/>
                <a:uLnTx/>
                <a:uFillTx/>
                <a:latin typeface="Arial"/>
                <a:cs typeface="Arial"/>
                <a:sym typeface="Arial"/>
              </a:rPr>
              <a:t>ουσιαστικότητας</a:t>
            </a:r>
            <a:r>
              <a:rPr kumimoji="0" lang="el-GR" sz="1400" i="0" u="none" strike="noStrike" kern="0" cap="none" spc="0" normalizeH="0" baseline="0" noProof="0" dirty="0">
                <a:ln>
                  <a:noFill/>
                </a:ln>
                <a:solidFill>
                  <a:srgbClr val="3F3F3F"/>
                </a:solidFill>
                <a:effectLst/>
                <a:uLnTx/>
                <a:uFillTx/>
                <a:latin typeface="Arial"/>
                <a:cs typeface="Arial"/>
                <a:sym typeface="Arial"/>
              </a:rPr>
              <a:t> επιπτώσεων </a:t>
            </a:r>
            <a:r>
              <a:rPr kumimoji="0" lang="el-GR" sz="1400" b="1" i="0" u="none" strike="noStrike" kern="0" cap="none" spc="0" normalizeH="0" baseline="0" noProof="0" dirty="0">
                <a:ln>
                  <a:noFill/>
                </a:ln>
                <a:solidFill>
                  <a:srgbClr val="3F3F3F"/>
                </a:solidFill>
                <a:effectLst/>
                <a:uLnTx/>
                <a:uFillTx/>
                <a:latin typeface="Arial"/>
                <a:cs typeface="Arial"/>
                <a:sym typeface="Arial"/>
              </a:rPr>
              <a:t>στον άνθρωπο, στην κοινωνία ή στο περιβάλλον.</a:t>
            </a:r>
          </a:p>
        </p:txBody>
      </p:sp>
      <p:sp>
        <p:nvSpPr>
          <p:cNvPr id="17" name="TextBox 16">
            <a:extLst>
              <a:ext uri="{FF2B5EF4-FFF2-40B4-BE49-F238E27FC236}">
                <a16:creationId xmlns:a16="http://schemas.microsoft.com/office/drawing/2014/main" id="{CFC30A57-9CCA-0FAE-6E28-9CCE60259082}"/>
              </a:ext>
            </a:extLst>
          </p:cNvPr>
          <p:cNvSpPr txBox="1"/>
          <p:nvPr/>
        </p:nvSpPr>
        <p:spPr>
          <a:xfrm>
            <a:off x="252412" y="4520271"/>
            <a:ext cx="8153400" cy="1908215"/>
          </a:xfrm>
          <a:prstGeom prst="rect">
            <a:avLst/>
          </a:prstGeom>
          <a:noFill/>
        </p:spPr>
        <p:txBody>
          <a:bodyPr wrap="square">
            <a:spAutoFit/>
          </a:bodyPr>
          <a:lstStyle/>
          <a:p>
            <a:pPr marL="360000" marR="0" lvl="0" indent="-288000" algn="l"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Καλείται ένα ευρύ φάσμα ενδιαφερομένων μερών να αξιολογήσουν ποιοτικά και ποσοτικά τους κινδύνους και τις ευκαιρίες μιας επιχείρησης στα θέματα ESG, αναγνωρίζοντας ποια θέματα είναι ουσιώδη για αυτές, ώστε να τα συμπεριλάβουν στην εταιρική Αναφορά Βιωσιμότητάς τους.</a:t>
            </a:r>
          </a:p>
          <a:p>
            <a:pPr marL="360000" marR="0" lvl="0" indent="-288000" algn="l"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b="1" i="0" u="none" strike="noStrike" kern="0" cap="none" spc="0" normalizeH="0" baseline="0" noProof="0" dirty="0">
                <a:ln>
                  <a:noFill/>
                </a:ln>
                <a:solidFill>
                  <a:srgbClr val="3F3F3F"/>
                </a:solidFill>
                <a:effectLst/>
                <a:uLnTx/>
                <a:uFillTx/>
                <a:latin typeface="Arial"/>
                <a:cs typeface="Arial"/>
                <a:sym typeface="Arial"/>
              </a:rPr>
              <a:t>Είναι σημαντικό κάθε προσέγγιση να εξετάζεται αυτοτελώς.</a:t>
            </a:r>
          </a:p>
          <a:p>
            <a:pPr marL="360000" marR="0" lvl="0" indent="-288000" algn="l"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Αν η επιχείρηση παραλείψει τις πληροφορίες που προβλέπονται από ένα σημείο δεδομένων το οποίο απορρέει από άλλη νομοθεσία της ΕΕ, δηλώνει ρητά ότι οι εν λόγω πληροφορίες είναι «μη σημαντικές».</a:t>
            </a:r>
          </a:p>
        </p:txBody>
      </p:sp>
      <p:sp>
        <p:nvSpPr>
          <p:cNvPr id="3" name="Google Shape;150;p5">
            <a:extLst>
              <a:ext uri="{FF2B5EF4-FFF2-40B4-BE49-F238E27FC236}">
                <a16:creationId xmlns:a16="http://schemas.microsoft.com/office/drawing/2014/main" id="{B46B073E-6012-752D-F075-2213E4A8A729}"/>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ct val="100000"/>
              <a:tabLst/>
              <a:defRPr/>
            </a:pPr>
            <a:r>
              <a:rPr kumimoji="0" lang="en-US" sz="2200" b="1" i="0" u="none" strike="noStrike" kern="0" cap="none" spc="0" normalizeH="0" baseline="0" noProof="0" dirty="0">
                <a:ln>
                  <a:noFill/>
                </a:ln>
                <a:solidFill>
                  <a:srgbClr val="FFFFFF"/>
                </a:solidFill>
                <a:effectLst/>
                <a:uLnTx/>
                <a:uFillTx/>
                <a:latin typeface="Arial"/>
                <a:cs typeface="Arial"/>
                <a:sym typeface="Arial"/>
              </a:rPr>
              <a:t>1. </a:t>
            </a:r>
            <a:r>
              <a:rPr kumimoji="0" lang="el-GR" sz="2200" b="1" i="0" u="none" strike="noStrike" kern="0" cap="none" spc="0" normalizeH="0" baseline="0" noProof="0" dirty="0">
                <a:ln>
                  <a:noFill/>
                </a:ln>
                <a:solidFill>
                  <a:srgbClr val="FFFFFF"/>
                </a:solidFill>
                <a:effectLst/>
                <a:uLnTx/>
                <a:uFillTx/>
                <a:latin typeface="Arial"/>
                <a:cs typeface="Arial"/>
                <a:sym typeface="Arial"/>
              </a:rPr>
              <a:t>Ανάλυση Διπλής </a:t>
            </a:r>
            <a:r>
              <a:rPr kumimoji="0" lang="el-GR" sz="2200" b="1" i="0" u="none" strike="noStrike" kern="0" cap="none" spc="0" normalizeH="0" baseline="0" noProof="0" dirty="0" err="1">
                <a:ln>
                  <a:noFill/>
                </a:ln>
                <a:solidFill>
                  <a:srgbClr val="FFFFFF"/>
                </a:solidFill>
                <a:effectLst/>
                <a:uLnTx/>
                <a:uFillTx/>
                <a:latin typeface="Arial"/>
                <a:cs typeface="Arial"/>
                <a:sym typeface="Arial"/>
              </a:rPr>
              <a:t>Ουσιαστικότητας</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l-GR" sz="2200" b="1" i="0" u="none" strike="noStrike" kern="0" cap="none" spc="0" normalizeH="0" baseline="0" noProof="0" dirty="0" err="1">
                <a:ln>
                  <a:noFill/>
                </a:ln>
                <a:solidFill>
                  <a:srgbClr val="FFFFFF"/>
                </a:solidFill>
                <a:effectLst/>
                <a:uLnTx/>
                <a:uFillTx/>
                <a:latin typeface="Arial"/>
                <a:cs typeface="Arial"/>
                <a:sym typeface="Arial"/>
              </a:rPr>
              <a:t>Double</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l-GR" sz="2200" b="1" i="0" u="none" strike="noStrike" kern="0" cap="none" spc="0" normalizeH="0" baseline="0" noProof="0" dirty="0" err="1">
                <a:ln>
                  <a:noFill/>
                </a:ln>
                <a:solidFill>
                  <a:srgbClr val="FFFFFF"/>
                </a:solidFill>
                <a:effectLst/>
                <a:uLnTx/>
                <a:uFillTx/>
                <a:latin typeface="Arial"/>
                <a:cs typeface="Arial"/>
                <a:sym typeface="Arial"/>
              </a:rPr>
              <a:t>Materiality</a:t>
            </a:r>
            <a:r>
              <a:rPr kumimoji="0" lang="el-GR" sz="2200" b="1" i="0" u="none" strike="noStrike" kern="0" cap="none" spc="0" normalizeH="0" baseline="0" noProof="0" dirty="0">
                <a:ln>
                  <a:noFill/>
                </a:ln>
                <a:solidFill>
                  <a:srgbClr val="FFFFFF"/>
                </a:solidFill>
                <a:effectLst/>
                <a:uLnTx/>
                <a:uFillTx/>
                <a:latin typeface="Arial"/>
                <a:cs typeface="Arial"/>
                <a:sym typeface="Arial"/>
              </a:rPr>
              <a:t>)</a:t>
            </a:r>
          </a:p>
        </p:txBody>
      </p:sp>
      <p:pic>
        <p:nvPicPr>
          <p:cNvPr id="9" name="Picture 8" descr="A road with a curvy road on a hill&#10;&#10;AI-generated content may be incorrect.">
            <a:extLst>
              <a:ext uri="{FF2B5EF4-FFF2-40B4-BE49-F238E27FC236}">
                <a16:creationId xmlns:a16="http://schemas.microsoft.com/office/drawing/2014/main" id="{63CE5DF7-368B-AFF3-278E-331FF931C6D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826500" y="2083728"/>
            <a:ext cx="2934720" cy="4148558"/>
          </a:xfrm>
          <a:prstGeom prst="roundRect">
            <a:avLst/>
          </a:prstGeom>
          <a:ln w="38100">
            <a:solidFill>
              <a:srgbClr val="04B3E7"/>
            </a:solidFill>
          </a:ln>
        </p:spPr>
      </p:pic>
    </p:spTree>
    <p:extLst>
      <p:ext uri="{BB962C8B-B14F-4D97-AF65-F5344CB8AC3E}">
        <p14:creationId xmlns:p14="http://schemas.microsoft.com/office/powerpoint/2010/main" val="387226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27CC4F67-245D-CA90-D340-5997FC9D0889}"/>
            </a:ext>
          </a:extLst>
        </p:cNvPr>
        <p:cNvGrpSpPr/>
        <p:nvPr/>
      </p:nvGrpSpPr>
      <p:grpSpPr>
        <a:xfrm>
          <a:off x="0" y="0"/>
          <a:ext cx="0" cy="0"/>
          <a:chOff x="0" y="0"/>
          <a:chExt cx="0" cy="0"/>
        </a:xfrm>
      </p:grpSpPr>
      <p:sp>
        <p:nvSpPr>
          <p:cNvPr id="3" name="Google Shape;150;p5">
            <a:extLst>
              <a:ext uri="{FF2B5EF4-FFF2-40B4-BE49-F238E27FC236}">
                <a16:creationId xmlns:a16="http://schemas.microsoft.com/office/drawing/2014/main" id="{ADAD43FA-E72F-5C15-9FEE-55698FBD1206}"/>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ct val="100000"/>
              <a:tabLst/>
              <a:defRPr/>
            </a:pPr>
            <a:r>
              <a:rPr kumimoji="0" lang="en-US" sz="2200" b="1" i="0" u="none" strike="noStrike" kern="0" cap="none" spc="0" normalizeH="0" baseline="0" noProof="0" dirty="0">
                <a:ln>
                  <a:noFill/>
                </a:ln>
                <a:solidFill>
                  <a:srgbClr val="FFFFFF"/>
                </a:solidFill>
                <a:effectLst/>
                <a:uLnTx/>
                <a:uFillTx/>
                <a:latin typeface="Arial"/>
                <a:cs typeface="Arial"/>
                <a:sym typeface="Arial"/>
              </a:rPr>
              <a:t>1. </a:t>
            </a:r>
            <a:r>
              <a:rPr kumimoji="0" lang="el-GR" sz="2200" b="1" i="0" u="none" strike="noStrike" kern="0" cap="none" spc="0" normalizeH="0" baseline="0" noProof="0" dirty="0">
                <a:ln>
                  <a:noFill/>
                </a:ln>
                <a:solidFill>
                  <a:srgbClr val="FFFFFF"/>
                </a:solidFill>
                <a:effectLst/>
                <a:uLnTx/>
                <a:uFillTx/>
                <a:latin typeface="Arial"/>
                <a:cs typeface="Arial"/>
                <a:sym typeface="Arial"/>
              </a:rPr>
              <a:t>Ανάλυση Διπλής </a:t>
            </a:r>
            <a:r>
              <a:rPr kumimoji="0" lang="el-GR" sz="2200" b="1" i="0" u="none" strike="noStrike" kern="0" cap="none" spc="0" normalizeH="0" baseline="0" noProof="0" dirty="0" err="1">
                <a:ln>
                  <a:noFill/>
                </a:ln>
                <a:solidFill>
                  <a:srgbClr val="FFFFFF"/>
                </a:solidFill>
                <a:effectLst/>
                <a:uLnTx/>
                <a:uFillTx/>
                <a:latin typeface="Arial"/>
                <a:cs typeface="Arial"/>
                <a:sym typeface="Arial"/>
              </a:rPr>
              <a:t>Ουσιαστικότητας</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l-GR" sz="2200" b="1" i="0" u="none" strike="noStrike" kern="0" cap="none" spc="0" normalizeH="0" baseline="0" noProof="0" dirty="0" err="1">
                <a:ln>
                  <a:noFill/>
                </a:ln>
                <a:solidFill>
                  <a:srgbClr val="FFFFFF"/>
                </a:solidFill>
                <a:effectLst/>
                <a:uLnTx/>
                <a:uFillTx/>
                <a:latin typeface="Arial"/>
                <a:cs typeface="Arial"/>
                <a:sym typeface="Arial"/>
              </a:rPr>
              <a:t>Double</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l-GR" sz="2200" b="1" i="0" u="none" strike="noStrike" kern="0" cap="none" spc="0" normalizeH="0" baseline="0" noProof="0" dirty="0" err="1">
                <a:ln>
                  <a:noFill/>
                </a:ln>
                <a:solidFill>
                  <a:srgbClr val="FFFFFF"/>
                </a:solidFill>
                <a:effectLst/>
                <a:uLnTx/>
                <a:uFillTx/>
                <a:latin typeface="Arial"/>
                <a:cs typeface="Arial"/>
                <a:sym typeface="Arial"/>
              </a:rPr>
              <a:t>Materiality</a:t>
            </a:r>
            <a:r>
              <a:rPr kumimoji="0" lang="el-GR" sz="2200" b="1" i="0" u="none" strike="noStrike" kern="0" cap="none" spc="0" normalizeH="0" baseline="0" noProof="0" dirty="0">
                <a:ln>
                  <a:noFill/>
                </a:ln>
                <a:solidFill>
                  <a:srgbClr val="FFFFFF"/>
                </a:solidFill>
                <a:effectLst/>
                <a:uLnTx/>
                <a:uFillTx/>
                <a:latin typeface="Arial"/>
                <a:cs typeface="Arial"/>
                <a:sym typeface="Arial"/>
              </a:rPr>
              <a:t>)</a:t>
            </a:r>
          </a:p>
        </p:txBody>
      </p:sp>
      <p:sp>
        <p:nvSpPr>
          <p:cNvPr id="11" name="Oval 10">
            <a:extLst>
              <a:ext uri="{FF2B5EF4-FFF2-40B4-BE49-F238E27FC236}">
                <a16:creationId xmlns:a16="http://schemas.microsoft.com/office/drawing/2014/main" id="{4F8B0D95-739B-6307-54DC-88065D04F81D}"/>
              </a:ext>
            </a:extLst>
          </p:cNvPr>
          <p:cNvSpPr/>
          <p:nvPr/>
        </p:nvSpPr>
        <p:spPr>
          <a:xfrm>
            <a:off x="5073444" y="1734622"/>
            <a:ext cx="2045110" cy="204510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lstStyle/>
          <a:p>
            <a:pPr algn="ctr"/>
            <a:r>
              <a:rPr lang="el-GR" b="1" dirty="0">
                <a:solidFill>
                  <a:srgbClr val="3F3F3F"/>
                </a:solidFill>
              </a:rPr>
              <a:t>Οι </a:t>
            </a:r>
          </a:p>
          <a:p>
            <a:pPr algn="ctr"/>
            <a:r>
              <a:rPr lang="el-GR" b="1" dirty="0">
                <a:solidFill>
                  <a:srgbClr val="3F3F3F"/>
                </a:solidFill>
              </a:rPr>
              <a:t>επιχειρήσεις υποβάλλουν εκθέσεις:</a:t>
            </a:r>
          </a:p>
        </p:txBody>
      </p:sp>
      <p:grpSp>
        <p:nvGrpSpPr>
          <p:cNvPr id="16" name="Group 15">
            <a:extLst>
              <a:ext uri="{FF2B5EF4-FFF2-40B4-BE49-F238E27FC236}">
                <a16:creationId xmlns:a16="http://schemas.microsoft.com/office/drawing/2014/main" id="{E2613EFC-3F85-658B-8EE8-95B0B73EA4A6}"/>
              </a:ext>
            </a:extLst>
          </p:cNvPr>
          <p:cNvGrpSpPr/>
          <p:nvPr/>
        </p:nvGrpSpPr>
        <p:grpSpPr>
          <a:xfrm>
            <a:off x="6550293" y="4473631"/>
            <a:ext cx="777202" cy="657301"/>
            <a:chOff x="6761342" y="3342819"/>
            <a:chExt cx="1178200" cy="996436"/>
          </a:xfrm>
        </p:grpSpPr>
        <p:sp>
          <p:nvSpPr>
            <p:cNvPr id="12" name="Arrow: Chevron 11">
              <a:extLst>
                <a:ext uri="{FF2B5EF4-FFF2-40B4-BE49-F238E27FC236}">
                  <a16:creationId xmlns:a16="http://schemas.microsoft.com/office/drawing/2014/main" id="{9A2189BC-E59A-8AA0-3409-32AC0BE24768}"/>
                </a:ext>
              </a:extLst>
            </p:cNvPr>
            <p:cNvSpPr/>
            <p:nvPr/>
          </p:nvSpPr>
          <p:spPr>
            <a:xfrm>
              <a:off x="6761342" y="3569110"/>
              <a:ext cx="359183" cy="543853"/>
            </a:xfrm>
            <a:prstGeom prst="chevron">
              <a:avLst/>
            </a:prstGeom>
            <a:solidFill>
              <a:schemeClr val="tx1">
                <a:lumMod val="50000"/>
                <a:lumOff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Arrow: Chevron 12">
              <a:extLst>
                <a:ext uri="{FF2B5EF4-FFF2-40B4-BE49-F238E27FC236}">
                  <a16:creationId xmlns:a16="http://schemas.microsoft.com/office/drawing/2014/main" id="{AB9CB085-352F-8F08-E80D-7FC7251DDEBB}"/>
                </a:ext>
              </a:extLst>
            </p:cNvPr>
            <p:cNvSpPr/>
            <p:nvPr/>
          </p:nvSpPr>
          <p:spPr>
            <a:xfrm>
              <a:off x="7004039" y="3466632"/>
              <a:ext cx="494548" cy="748810"/>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Arrow: Chevron 14">
              <a:extLst>
                <a:ext uri="{FF2B5EF4-FFF2-40B4-BE49-F238E27FC236}">
                  <a16:creationId xmlns:a16="http://schemas.microsoft.com/office/drawing/2014/main" id="{3887C4A0-6EA7-EE9C-F77D-42A260C69461}"/>
                </a:ext>
              </a:extLst>
            </p:cNvPr>
            <p:cNvSpPr/>
            <p:nvPr/>
          </p:nvSpPr>
          <p:spPr>
            <a:xfrm>
              <a:off x="7281450" y="3342819"/>
              <a:ext cx="658092" cy="996436"/>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grpSp>
        <p:nvGrpSpPr>
          <p:cNvPr id="18" name="Group 17">
            <a:extLst>
              <a:ext uri="{FF2B5EF4-FFF2-40B4-BE49-F238E27FC236}">
                <a16:creationId xmlns:a16="http://schemas.microsoft.com/office/drawing/2014/main" id="{7B72219F-63D7-E636-0118-35789193F34B}"/>
              </a:ext>
            </a:extLst>
          </p:cNvPr>
          <p:cNvGrpSpPr/>
          <p:nvPr/>
        </p:nvGrpSpPr>
        <p:grpSpPr>
          <a:xfrm rot="10800000">
            <a:off x="4864503" y="4473631"/>
            <a:ext cx="777202" cy="657301"/>
            <a:chOff x="6761342" y="3342819"/>
            <a:chExt cx="1178200" cy="996436"/>
          </a:xfrm>
        </p:grpSpPr>
        <p:sp>
          <p:nvSpPr>
            <p:cNvPr id="19" name="Arrow: Chevron 18">
              <a:extLst>
                <a:ext uri="{FF2B5EF4-FFF2-40B4-BE49-F238E27FC236}">
                  <a16:creationId xmlns:a16="http://schemas.microsoft.com/office/drawing/2014/main" id="{E87E08D2-8154-D05A-8118-F68522076A41}"/>
                </a:ext>
              </a:extLst>
            </p:cNvPr>
            <p:cNvSpPr/>
            <p:nvPr/>
          </p:nvSpPr>
          <p:spPr>
            <a:xfrm>
              <a:off x="6761342" y="3569110"/>
              <a:ext cx="359183" cy="543853"/>
            </a:xfrm>
            <a:prstGeom prst="chevron">
              <a:avLst/>
            </a:prstGeom>
            <a:solidFill>
              <a:schemeClr val="tx1">
                <a:lumMod val="50000"/>
                <a:lumOff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0" name="Arrow: Chevron 19">
              <a:extLst>
                <a:ext uri="{FF2B5EF4-FFF2-40B4-BE49-F238E27FC236}">
                  <a16:creationId xmlns:a16="http://schemas.microsoft.com/office/drawing/2014/main" id="{38813E95-900E-F474-99BB-60B73CC74A86}"/>
                </a:ext>
              </a:extLst>
            </p:cNvPr>
            <p:cNvSpPr/>
            <p:nvPr/>
          </p:nvSpPr>
          <p:spPr>
            <a:xfrm>
              <a:off x="7004039" y="3466632"/>
              <a:ext cx="494548" cy="748810"/>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1" name="Arrow: Chevron 20">
              <a:extLst>
                <a:ext uri="{FF2B5EF4-FFF2-40B4-BE49-F238E27FC236}">
                  <a16:creationId xmlns:a16="http://schemas.microsoft.com/office/drawing/2014/main" id="{C4A996B6-0EED-C46B-5186-94C95255F5B7}"/>
                </a:ext>
              </a:extLst>
            </p:cNvPr>
            <p:cNvSpPr/>
            <p:nvPr/>
          </p:nvSpPr>
          <p:spPr>
            <a:xfrm>
              <a:off x="7281450" y="3342819"/>
              <a:ext cx="658092" cy="996436"/>
            </a:xfrm>
            <a:prstGeom prst="chevron">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sp>
        <p:nvSpPr>
          <p:cNvPr id="25" name="TextBox 24">
            <a:extLst>
              <a:ext uri="{FF2B5EF4-FFF2-40B4-BE49-F238E27FC236}">
                <a16:creationId xmlns:a16="http://schemas.microsoft.com/office/drawing/2014/main" id="{8474111A-B6CB-504C-BB38-6F8C49F41621}"/>
              </a:ext>
            </a:extLst>
          </p:cNvPr>
          <p:cNvSpPr txBox="1"/>
          <p:nvPr/>
        </p:nvSpPr>
        <p:spPr>
          <a:xfrm>
            <a:off x="5397490" y="4602226"/>
            <a:ext cx="1415845" cy="400110"/>
          </a:xfrm>
          <a:prstGeom prst="rect">
            <a:avLst/>
          </a:prstGeom>
          <a:noFill/>
        </p:spPr>
        <p:txBody>
          <a:bodyPr wrap="square">
            <a:spAutoFit/>
          </a:bodyPr>
          <a:lstStyle/>
          <a:p>
            <a:pPr algn="ctr"/>
            <a:r>
              <a:rPr lang="el-GR" sz="2000" b="1" dirty="0">
                <a:solidFill>
                  <a:srgbClr val="3F3F3F"/>
                </a:solidFill>
              </a:rPr>
              <a:t>και</a:t>
            </a:r>
            <a:endParaRPr lang="el-GR" sz="2000" dirty="0"/>
          </a:p>
        </p:txBody>
      </p:sp>
      <p:sp>
        <p:nvSpPr>
          <p:cNvPr id="26" name="Oval 25">
            <a:extLst>
              <a:ext uri="{FF2B5EF4-FFF2-40B4-BE49-F238E27FC236}">
                <a16:creationId xmlns:a16="http://schemas.microsoft.com/office/drawing/2014/main" id="{4C25077A-4B06-3640-9F5A-D39062977737}"/>
              </a:ext>
            </a:extLst>
          </p:cNvPr>
          <p:cNvSpPr/>
          <p:nvPr/>
        </p:nvSpPr>
        <p:spPr>
          <a:xfrm>
            <a:off x="1949390" y="3779728"/>
            <a:ext cx="2045110" cy="204510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lstStyle/>
          <a:p>
            <a:pPr algn="ctr"/>
            <a:r>
              <a:rPr lang="el-GR" b="1" dirty="0">
                <a:solidFill>
                  <a:srgbClr val="3F3F3F"/>
                </a:solidFill>
              </a:rPr>
              <a:t>για τις επιπτώσεις των δραστηριοτήτων τους στους ανθρώπους, την κοινωνία και το περιβάλλον</a:t>
            </a:r>
          </a:p>
        </p:txBody>
      </p:sp>
      <p:sp>
        <p:nvSpPr>
          <p:cNvPr id="27" name="Oval 26">
            <a:extLst>
              <a:ext uri="{FF2B5EF4-FFF2-40B4-BE49-F238E27FC236}">
                <a16:creationId xmlns:a16="http://schemas.microsoft.com/office/drawing/2014/main" id="{B9970599-C442-9A42-5B90-D19D59B9DDF0}"/>
              </a:ext>
            </a:extLst>
          </p:cNvPr>
          <p:cNvSpPr/>
          <p:nvPr/>
        </p:nvSpPr>
        <p:spPr>
          <a:xfrm>
            <a:off x="8197500" y="3779728"/>
            <a:ext cx="2045110" cy="204510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lstStyle/>
          <a:p>
            <a:pPr algn="ctr"/>
            <a:r>
              <a:rPr lang="el-GR" b="1" dirty="0">
                <a:solidFill>
                  <a:srgbClr val="3F3F3F"/>
                </a:solidFill>
              </a:rPr>
              <a:t>για τον τρόπο που τα θέματα βιωσιμότητας επηρεάζουν την ίδια την επιχείρηση</a:t>
            </a:r>
          </a:p>
        </p:txBody>
      </p:sp>
      <p:sp>
        <p:nvSpPr>
          <p:cNvPr id="28" name="Arrow: Left-Right 27">
            <a:extLst>
              <a:ext uri="{FF2B5EF4-FFF2-40B4-BE49-F238E27FC236}">
                <a16:creationId xmlns:a16="http://schemas.microsoft.com/office/drawing/2014/main" id="{EC3A962E-4896-A4E3-5077-2ED045CD25C8}"/>
              </a:ext>
            </a:extLst>
          </p:cNvPr>
          <p:cNvSpPr/>
          <p:nvPr/>
        </p:nvSpPr>
        <p:spPr>
          <a:xfrm rot="19448444">
            <a:off x="3762140" y="3594223"/>
            <a:ext cx="1374058" cy="214635"/>
          </a:xfrm>
          <a:prstGeom prst="leftRightArrow">
            <a:avLst>
              <a:gd name="adj1" fmla="val 40441"/>
              <a:gd name="adj2" fmla="val 101993"/>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Arrow: Left-Right 28">
            <a:extLst>
              <a:ext uri="{FF2B5EF4-FFF2-40B4-BE49-F238E27FC236}">
                <a16:creationId xmlns:a16="http://schemas.microsoft.com/office/drawing/2014/main" id="{B6D84E2B-2B28-A966-C595-700505404DBF}"/>
              </a:ext>
            </a:extLst>
          </p:cNvPr>
          <p:cNvSpPr/>
          <p:nvPr/>
        </p:nvSpPr>
        <p:spPr>
          <a:xfrm rot="12600000">
            <a:off x="7075470" y="3594223"/>
            <a:ext cx="1374058" cy="214635"/>
          </a:xfrm>
          <a:prstGeom prst="leftRightArrow">
            <a:avLst>
              <a:gd name="adj1" fmla="val 40441"/>
              <a:gd name="adj2" fmla="val 101993"/>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F3E1598A-587C-60CD-93F1-52EB31EB062B}"/>
              </a:ext>
            </a:extLst>
          </p:cNvPr>
          <p:cNvSpPr txBox="1"/>
          <p:nvPr/>
        </p:nvSpPr>
        <p:spPr>
          <a:xfrm>
            <a:off x="461912" y="1687399"/>
            <a:ext cx="2846895" cy="338554"/>
          </a:xfrm>
          <a:prstGeom prst="rect">
            <a:avLst/>
          </a:prstGeom>
          <a:noFill/>
        </p:spPr>
        <p:txBody>
          <a:bodyPr wrap="square" rtlCol="0">
            <a:spAutoFit/>
          </a:bodyPr>
          <a:lstStyle/>
          <a:p>
            <a:r>
              <a:rPr lang="el-GR" sz="1600" b="1" dirty="0">
                <a:solidFill>
                  <a:srgbClr val="04B3E7"/>
                </a:solidFill>
              </a:rPr>
              <a:t>Σχηματική αποτύπωση</a:t>
            </a:r>
          </a:p>
        </p:txBody>
      </p:sp>
    </p:spTree>
    <p:extLst>
      <p:ext uri="{BB962C8B-B14F-4D97-AF65-F5344CB8AC3E}">
        <p14:creationId xmlns:p14="http://schemas.microsoft.com/office/powerpoint/2010/main" val="46114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85D59-9415-6D8F-45A6-96B54133B064}"/>
            </a:ext>
          </a:extLst>
        </p:cNvPr>
        <p:cNvGrpSpPr/>
        <p:nvPr/>
      </p:nvGrpSpPr>
      <p:grpSpPr>
        <a:xfrm>
          <a:off x="0" y="0"/>
          <a:ext cx="0" cy="0"/>
          <a:chOff x="0" y="0"/>
          <a:chExt cx="0" cy="0"/>
        </a:xfrm>
      </p:grpSpPr>
      <p:sp>
        <p:nvSpPr>
          <p:cNvPr id="16" name="Google Shape;150;p5">
            <a:extLst>
              <a:ext uri="{FF2B5EF4-FFF2-40B4-BE49-F238E27FC236}">
                <a16:creationId xmlns:a16="http://schemas.microsoft.com/office/drawing/2014/main" id="{6AE3EBD3-08DC-64FF-D277-373C753DE6B0}"/>
              </a:ext>
            </a:extLst>
          </p:cNvPr>
          <p:cNvSpPr txBox="1">
            <a:spLocks/>
          </p:cNvSpPr>
          <p:nvPr/>
        </p:nvSpPr>
        <p:spPr>
          <a:xfrm>
            <a:off x="250825" y="207963"/>
            <a:ext cx="7093872" cy="657300"/>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R="0" lvl="0" indent="-457200" algn="l" defTabSz="914400" rtl="0" eaLnBrk="1" fontAlgn="auto" latinLnBrk="0" hangingPunct="1">
              <a:lnSpc>
                <a:spcPct val="100000"/>
              </a:lnSpc>
              <a:spcBef>
                <a:spcPts val="0"/>
              </a:spcBef>
              <a:spcAft>
                <a:spcPts val="0"/>
              </a:spcAft>
              <a:buClr>
                <a:srgbClr val="FFFFFF"/>
              </a:buClr>
              <a:buSzPct val="100000"/>
              <a:buFont typeface="+mj-lt"/>
              <a:buAutoNum type="arabicPeriod" startAt="2"/>
              <a:tabLst/>
              <a:defRPr/>
            </a:pPr>
            <a:r>
              <a:rPr kumimoji="0" lang="el-GR" sz="2200" b="1" i="0" u="none" strike="noStrike" kern="0" cap="none" spc="0" normalizeH="0" baseline="0" noProof="0" dirty="0">
                <a:ln>
                  <a:noFill/>
                </a:ln>
                <a:solidFill>
                  <a:srgbClr val="FFFFFF"/>
                </a:solidFill>
                <a:effectLst/>
                <a:uLnTx/>
                <a:uFillTx/>
                <a:latin typeface="Arial"/>
                <a:cs typeface="Arial"/>
                <a:sym typeface="Arial"/>
              </a:rPr>
              <a:t>Ενσωμάτωση Πληροφοριών από την Αλυσίδα Αξίας – </a:t>
            </a:r>
            <a:r>
              <a:rPr kumimoji="0" lang="en-US" sz="2200" b="1" i="0" u="none" strike="noStrike" kern="0" cap="none" spc="0" normalizeH="0" baseline="0" noProof="0" dirty="0">
                <a:ln>
                  <a:noFill/>
                </a:ln>
                <a:solidFill>
                  <a:srgbClr val="FFFFFF"/>
                </a:solidFill>
                <a:effectLst/>
                <a:uLnTx/>
                <a:uFillTx/>
                <a:latin typeface="Arial"/>
                <a:cs typeface="Arial"/>
                <a:sym typeface="Arial"/>
              </a:rPr>
              <a:t>Stakeholder</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r>
              <a:rPr kumimoji="0" lang="en-US" sz="2200" b="1" i="0" u="none" strike="noStrike" kern="0" cap="none" spc="0" normalizeH="0" baseline="0" noProof="0" dirty="0">
                <a:ln>
                  <a:noFill/>
                </a:ln>
                <a:solidFill>
                  <a:srgbClr val="FFFFFF"/>
                </a:solidFill>
                <a:effectLst/>
                <a:uLnTx/>
                <a:uFillTx/>
                <a:latin typeface="Arial"/>
                <a:cs typeface="Arial"/>
                <a:sym typeface="Arial"/>
              </a:rPr>
              <a:t>engagement</a:t>
            </a:r>
            <a:r>
              <a:rPr kumimoji="0" lang="el-GR" sz="2200" b="1" i="0" u="none" strike="noStrike" kern="0" cap="none" spc="0" normalizeH="0" baseline="0" noProof="0" dirty="0">
                <a:ln>
                  <a:noFill/>
                </a:ln>
                <a:solidFill>
                  <a:srgbClr val="FFFFFF"/>
                </a:solidFill>
                <a:effectLst/>
                <a:uLnTx/>
                <a:uFillTx/>
                <a:latin typeface="Arial"/>
                <a:cs typeface="Arial"/>
                <a:sym typeface="Arial"/>
              </a:rPr>
              <a:t> </a:t>
            </a:r>
          </a:p>
        </p:txBody>
      </p:sp>
      <p:sp>
        <p:nvSpPr>
          <p:cNvPr id="2" name="Google Shape;316;g3025d2b38e7_0_376">
            <a:extLst>
              <a:ext uri="{FF2B5EF4-FFF2-40B4-BE49-F238E27FC236}">
                <a16:creationId xmlns:a16="http://schemas.microsoft.com/office/drawing/2014/main" id="{FAA172FE-CA2D-B457-9347-EB8B2F176616}"/>
              </a:ext>
            </a:extLst>
          </p:cNvPr>
          <p:cNvSpPr txBox="1"/>
          <p:nvPr/>
        </p:nvSpPr>
        <p:spPr>
          <a:xfrm>
            <a:off x="250825" y="2271877"/>
            <a:ext cx="10810875" cy="1354187"/>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b="1" dirty="0">
                <a:solidFill>
                  <a:srgbClr val="04B3E7"/>
                </a:solidFill>
              </a:rPr>
              <a:t>Θεωρία της διαμοιραζόμενης αξίας</a:t>
            </a:r>
          </a:p>
          <a:p>
            <a:pPr marL="72000" lvl="0" rtl="0">
              <a:spcBef>
                <a:spcPts val="600"/>
              </a:spcBef>
              <a:spcAft>
                <a:spcPts val="600"/>
              </a:spcAft>
              <a:buClr>
                <a:srgbClr val="3F3F3F"/>
              </a:buClr>
              <a:buSzPts val="1800"/>
            </a:pPr>
            <a:r>
              <a:rPr lang="el-GR" dirty="0">
                <a:solidFill>
                  <a:srgbClr val="3F3F3F"/>
                </a:solidFill>
              </a:rPr>
              <a:t>Ως διαμοιραζόμενη αξία μπορούν να χαρακτηριστούν οι πολιτικές και πρακτικές που μπορούν να βελτιώσουν την αξία της επιχείρησης με ταυτόχρονη καλυτέρευση των οικονομικών και κοινωνικών συνθηκών που χαρακτηρίζουν την οικονομία στην οποία δραστηριοποιούνται.</a:t>
            </a:r>
          </a:p>
        </p:txBody>
      </p:sp>
      <p:sp>
        <p:nvSpPr>
          <p:cNvPr id="4" name="TextBox 3">
            <a:extLst>
              <a:ext uri="{FF2B5EF4-FFF2-40B4-BE49-F238E27FC236}">
                <a16:creationId xmlns:a16="http://schemas.microsoft.com/office/drawing/2014/main" id="{0322C2C8-FEC6-E633-B41C-5C77812D786F}"/>
              </a:ext>
            </a:extLst>
          </p:cNvPr>
          <p:cNvSpPr txBox="1"/>
          <p:nvPr/>
        </p:nvSpPr>
        <p:spPr>
          <a:xfrm>
            <a:off x="250825" y="1457755"/>
            <a:ext cx="10810874" cy="738664"/>
          </a:xfrm>
          <a:prstGeom prst="rect">
            <a:avLst/>
          </a:prstGeom>
          <a:noFill/>
        </p:spPr>
        <p:txBody>
          <a:bodyPr wrap="square">
            <a:spAutoFit/>
          </a:bodyPr>
          <a:lstStyle/>
          <a:p>
            <a:pPr marL="72000" marR="0" lvl="0" algn="l" defTabSz="914400" rtl="0" eaLnBrk="1" fontAlgn="auto" latinLnBrk="0" hangingPunct="1">
              <a:lnSpc>
                <a:spcPct val="100000"/>
              </a:lnSpc>
              <a:spcBef>
                <a:spcPts val="1200"/>
              </a:spcBef>
              <a:spcAft>
                <a:spcPts val="1200"/>
              </a:spcAft>
              <a:buClr>
                <a:srgbClr val="3F3F3F"/>
              </a:buClr>
              <a:buSzPts val="1800"/>
              <a:tabLst/>
              <a:defRPr/>
            </a:pPr>
            <a:r>
              <a:rPr kumimoji="0" lang="el-GR" b="0" i="0" u="none" strike="noStrike" kern="0" cap="none" spc="0" normalizeH="0" baseline="0" noProof="0" dirty="0">
                <a:ln>
                  <a:noFill/>
                </a:ln>
                <a:solidFill>
                  <a:srgbClr val="3F3F3F"/>
                </a:solidFill>
                <a:effectLst/>
                <a:uLnTx/>
                <a:uFillTx/>
                <a:latin typeface="Arial"/>
                <a:cs typeface="Arial"/>
                <a:sym typeface="Arial"/>
              </a:rPr>
              <a:t>Η επόμενη πρόκληση που εισάγει η </a:t>
            </a:r>
            <a:r>
              <a:rPr kumimoji="0" lang="el-GR" b="1" i="0" u="none" strike="noStrike" kern="0" cap="none" spc="0" normalizeH="0" baseline="0" noProof="0" dirty="0">
                <a:ln>
                  <a:noFill/>
                </a:ln>
                <a:solidFill>
                  <a:srgbClr val="3F3F3F"/>
                </a:solidFill>
                <a:effectLst/>
                <a:uLnTx/>
                <a:uFillTx/>
                <a:latin typeface="Arial"/>
                <a:cs typeface="Arial"/>
                <a:sym typeface="Arial"/>
              </a:rPr>
              <a:t>CSRD</a:t>
            </a:r>
            <a:r>
              <a:rPr kumimoji="0" lang="el-GR" b="0" i="0" u="none" strike="noStrike" kern="0" cap="none" spc="0" normalizeH="0" baseline="0" noProof="0" dirty="0">
                <a:ln>
                  <a:noFill/>
                </a:ln>
                <a:solidFill>
                  <a:srgbClr val="3F3F3F"/>
                </a:solidFill>
                <a:effectLst/>
                <a:uLnTx/>
                <a:uFillTx/>
                <a:latin typeface="Arial"/>
                <a:cs typeface="Arial"/>
                <a:sym typeface="Arial"/>
              </a:rPr>
              <a:t> είναι ότι </a:t>
            </a:r>
            <a:r>
              <a:rPr kumimoji="0" lang="el-GR" b="1" i="0" u="none" strike="noStrike" kern="0" cap="none" spc="0" normalizeH="0" baseline="0" noProof="0" dirty="0">
                <a:ln>
                  <a:noFill/>
                </a:ln>
                <a:solidFill>
                  <a:srgbClr val="3F3F3F"/>
                </a:solidFill>
                <a:effectLst/>
                <a:uLnTx/>
                <a:uFillTx/>
                <a:latin typeface="Arial"/>
                <a:cs typeface="Arial"/>
                <a:sym typeface="Arial"/>
              </a:rPr>
              <a:t>απαιτεί </a:t>
            </a:r>
            <a:r>
              <a:rPr kumimoji="0" lang="el-GR" b="0" i="0" u="none" strike="noStrike" kern="0" cap="none" spc="0" normalizeH="0" baseline="0" noProof="0" dirty="0">
                <a:ln>
                  <a:noFill/>
                </a:ln>
                <a:solidFill>
                  <a:srgbClr val="3F3F3F"/>
                </a:solidFill>
                <a:effectLst/>
                <a:uLnTx/>
                <a:uFillTx/>
                <a:latin typeface="Arial"/>
                <a:cs typeface="Arial"/>
                <a:sym typeface="Arial"/>
              </a:rPr>
              <a:t>από τις επιχειρήσεις να </a:t>
            </a:r>
            <a:r>
              <a:rPr kumimoji="0" lang="el-GR" b="1" i="0" u="none" strike="noStrike" kern="0" cap="none" spc="0" normalizeH="0" baseline="0" noProof="0" dirty="0">
                <a:ln>
                  <a:noFill/>
                </a:ln>
                <a:solidFill>
                  <a:srgbClr val="3F3F3F"/>
                </a:solidFill>
                <a:effectLst/>
                <a:uLnTx/>
                <a:uFillTx/>
                <a:latin typeface="Arial"/>
                <a:cs typeface="Arial"/>
                <a:sym typeface="Arial"/>
              </a:rPr>
              <a:t>ενσωματώνουν</a:t>
            </a:r>
            <a:r>
              <a:rPr kumimoji="0" lang="el-GR" b="0" i="0" u="none" strike="noStrike" kern="0" cap="none" spc="0" normalizeH="0" baseline="0" noProof="0" dirty="0">
                <a:ln>
                  <a:noFill/>
                </a:ln>
                <a:solidFill>
                  <a:srgbClr val="3F3F3F"/>
                </a:solidFill>
                <a:effectLst/>
                <a:uLnTx/>
                <a:uFillTx/>
                <a:latin typeface="Arial"/>
                <a:cs typeface="Arial"/>
                <a:sym typeface="Arial"/>
              </a:rPr>
              <a:t> </a:t>
            </a:r>
            <a:r>
              <a:rPr kumimoji="0" lang="el-GR" b="1" i="0" u="none" strike="noStrike" kern="0" cap="none" spc="0" normalizeH="0" baseline="0" noProof="0" dirty="0">
                <a:ln>
                  <a:noFill/>
                </a:ln>
                <a:solidFill>
                  <a:srgbClr val="3F3F3F"/>
                </a:solidFill>
                <a:effectLst/>
                <a:uLnTx/>
                <a:uFillTx/>
                <a:latin typeface="Arial"/>
                <a:cs typeface="Arial"/>
                <a:sym typeface="Arial"/>
              </a:rPr>
              <a:t>συγκεκριμένα δεδομένα που αφορούν τη βιώσιμη ανάπτυξη όχι μόνο από τις ίδιες, αλλά και από τους προμηθευτές, συνεργάτες και άλλους κρίσιμους παράγοντες της αλυσίδας αξίας.</a:t>
            </a:r>
          </a:p>
        </p:txBody>
      </p:sp>
      <p:sp>
        <p:nvSpPr>
          <p:cNvPr id="5" name="Google Shape;316;g3025d2b38e7_0_376">
            <a:extLst>
              <a:ext uri="{FF2B5EF4-FFF2-40B4-BE49-F238E27FC236}">
                <a16:creationId xmlns:a16="http://schemas.microsoft.com/office/drawing/2014/main" id="{497FD949-4EE3-685B-BC5B-EB0B26BD39D3}"/>
              </a:ext>
            </a:extLst>
          </p:cNvPr>
          <p:cNvSpPr txBox="1"/>
          <p:nvPr/>
        </p:nvSpPr>
        <p:spPr>
          <a:xfrm>
            <a:off x="250824" y="3603033"/>
            <a:ext cx="11494973" cy="2739181"/>
          </a:xfrm>
          <a:prstGeom prst="rect">
            <a:avLst/>
          </a:prstGeom>
          <a:noFill/>
          <a:ln>
            <a:noFill/>
          </a:ln>
        </p:spPr>
        <p:txBody>
          <a:bodyPr spcFirstLastPara="1" wrap="square" lIns="91425" tIns="91425" rIns="91425" bIns="91425" anchor="t" anchorCtr="0">
            <a:spAutoFit/>
          </a:bodyPr>
          <a:lstStyle/>
          <a:p>
            <a:pPr marL="72000" lvl="0" rtl="0">
              <a:spcBef>
                <a:spcPts val="600"/>
              </a:spcBef>
              <a:spcAft>
                <a:spcPts val="600"/>
              </a:spcAft>
              <a:buClr>
                <a:srgbClr val="3F3F3F"/>
              </a:buClr>
              <a:buSzPts val="1800"/>
            </a:pPr>
            <a:r>
              <a:rPr lang="el-GR" b="1" dirty="0">
                <a:solidFill>
                  <a:srgbClr val="04B3E7"/>
                </a:solidFill>
              </a:rPr>
              <a:t>Θεωρία των ενδιαφερόμενων μερών (Stakeholders) ή </a:t>
            </a:r>
            <a:r>
              <a:rPr lang="el-GR" b="1" dirty="0" err="1">
                <a:solidFill>
                  <a:srgbClr val="04B3E7"/>
                </a:solidFill>
              </a:rPr>
              <a:t>συμμετόχων</a:t>
            </a:r>
            <a:endParaRPr lang="el-GR" b="1" dirty="0">
              <a:solidFill>
                <a:srgbClr val="04B3E7"/>
              </a:solidFill>
            </a:endParaRPr>
          </a:p>
          <a:p>
            <a:pPr marL="360000" indent="-288000">
              <a:spcBef>
                <a:spcPts val="600"/>
              </a:spcBef>
              <a:spcAft>
                <a:spcPts val="600"/>
              </a:spcAft>
              <a:buClr>
                <a:srgbClr val="3F3F3F"/>
              </a:buClr>
              <a:buSzPts val="1800"/>
              <a:buFont typeface="Arial"/>
              <a:buChar char="●"/>
              <a:defRPr/>
            </a:pPr>
            <a:r>
              <a:rPr lang="el-GR" dirty="0">
                <a:solidFill>
                  <a:srgbClr val="3F3F3F"/>
                </a:solidFill>
              </a:rPr>
              <a:t>Τα ενδιαφερόμενα μέρη αποτελούν το περιβάλλον (άμεσο και έμμεσο) το οποίο </a:t>
            </a:r>
            <a:r>
              <a:rPr lang="el-GR" dirty="0" err="1">
                <a:solidFill>
                  <a:srgbClr val="3F3F3F"/>
                </a:solidFill>
              </a:rPr>
              <a:t>αλληλεπιδρά</a:t>
            </a:r>
            <a:r>
              <a:rPr lang="el-GR" dirty="0">
                <a:solidFill>
                  <a:srgbClr val="3F3F3F"/>
                </a:solidFill>
              </a:rPr>
              <a:t> με την επιχείρηση και έχει ενδιαφέρον από τις δραστηριότητες της και επηρεάζεται από τον τρόπο που ασκείται η επιχειρηματική δραστηριότητα. </a:t>
            </a:r>
          </a:p>
          <a:p>
            <a:pPr marL="360000" indent="-288000">
              <a:spcBef>
                <a:spcPts val="600"/>
              </a:spcBef>
              <a:spcAft>
                <a:spcPts val="600"/>
              </a:spcAft>
              <a:buClr>
                <a:srgbClr val="3F3F3F"/>
              </a:buClr>
              <a:buSzPts val="1800"/>
              <a:buFont typeface="Arial"/>
              <a:buChar char="●"/>
              <a:defRPr/>
            </a:pPr>
            <a:r>
              <a:rPr lang="el-GR" b="1" dirty="0">
                <a:solidFill>
                  <a:srgbClr val="3F3F3F"/>
                </a:solidFill>
              </a:rPr>
              <a:t>Άμεσα ενδιαφερόμενοι </a:t>
            </a:r>
            <a:r>
              <a:rPr lang="el-GR" dirty="0">
                <a:solidFill>
                  <a:srgbClr val="3F3F3F"/>
                </a:solidFill>
              </a:rPr>
              <a:t>σε μία επιχείρηση είναι οι μέτοχοι, οι εργαζόμενοι, οι δανειστές-πιστωτές, καταναλωτές, ενώ ως </a:t>
            </a:r>
            <a:r>
              <a:rPr lang="el-GR" b="1" dirty="0">
                <a:solidFill>
                  <a:srgbClr val="3F3F3F"/>
                </a:solidFill>
              </a:rPr>
              <a:t>έμμεσα ενδιαφερόμενοι </a:t>
            </a:r>
            <a:r>
              <a:rPr lang="el-GR" dirty="0">
                <a:solidFill>
                  <a:srgbClr val="3F3F3F"/>
                </a:solidFill>
              </a:rPr>
              <a:t>μπορούν να θεωρηθούν το Κράτος, η τοπική  κοινωνία όπου δραστηριοποιείται η εταιρεία, μη κυβερνητικές οργανώσεις κ.α.</a:t>
            </a:r>
          </a:p>
          <a:p>
            <a:pPr marL="360000" indent="-288000">
              <a:spcBef>
                <a:spcPts val="600"/>
              </a:spcBef>
              <a:spcAft>
                <a:spcPts val="600"/>
              </a:spcAft>
              <a:buClr>
                <a:srgbClr val="3F3F3F"/>
              </a:buClr>
              <a:buSzPts val="1800"/>
              <a:buFont typeface="Arial"/>
              <a:buChar char="●"/>
              <a:defRPr/>
            </a:pPr>
            <a:r>
              <a:rPr lang="el-GR" b="1" dirty="0">
                <a:solidFill>
                  <a:srgbClr val="3F3F3F"/>
                </a:solidFill>
              </a:rPr>
              <a:t>Διεθνής Συμφωνία Παρίσι για την κλιματική αλλαγή 2015</a:t>
            </a:r>
            <a:r>
              <a:rPr lang="el-GR" dirty="0">
                <a:solidFill>
                  <a:srgbClr val="3F3F3F"/>
                </a:solidFill>
              </a:rPr>
              <a:t>: οι επιχειρήσεις και ευρύτερα αναγνωριζόμενες οντότητες διεθνώς ως «non-</a:t>
            </a:r>
            <a:r>
              <a:rPr lang="el-GR" dirty="0" err="1">
                <a:solidFill>
                  <a:srgbClr val="3F3F3F"/>
                </a:solidFill>
              </a:rPr>
              <a:t>state</a:t>
            </a:r>
            <a:r>
              <a:rPr lang="el-GR" dirty="0">
                <a:solidFill>
                  <a:srgbClr val="3F3F3F"/>
                </a:solidFill>
              </a:rPr>
              <a:t> </a:t>
            </a:r>
            <a:r>
              <a:rPr lang="el-GR" dirty="0" err="1">
                <a:solidFill>
                  <a:srgbClr val="3F3F3F"/>
                </a:solidFill>
              </a:rPr>
              <a:t>actors</a:t>
            </a:r>
            <a:r>
              <a:rPr lang="el-GR" dirty="0">
                <a:solidFill>
                  <a:srgbClr val="3F3F3F"/>
                </a:solidFill>
              </a:rPr>
              <a:t>», αναγνωρίζονται ως βασικοί συντελεστές («</a:t>
            </a:r>
            <a:r>
              <a:rPr lang="el-GR" dirty="0" err="1">
                <a:solidFill>
                  <a:srgbClr val="3F3F3F"/>
                </a:solidFill>
              </a:rPr>
              <a:t>key</a:t>
            </a:r>
            <a:r>
              <a:rPr lang="el-GR" dirty="0">
                <a:solidFill>
                  <a:srgbClr val="3F3F3F"/>
                </a:solidFill>
              </a:rPr>
              <a:t> </a:t>
            </a:r>
            <a:r>
              <a:rPr lang="el-GR" dirty="0" err="1">
                <a:solidFill>
                  <a:srgbClr val="3F3F3F"/>
                </a:solidFill>
              </a:rPr>
              <a:t>players</a:t>
            </a:r>
            <a:r>
              <a:rPr lang="el-GR" dirty="0">
                <a:solidFill>
                  <a:srgbClr val="3F3F3F"/>
                </a:solidFill>
              </a:rPr>
              <a:t>») στην επίτευξη της παγκόσμιας πρόκλησης για την «από-ανθρακοποίηση».</a:t>
            </a:r>
          </a:p>
        </p:txBody>
      </p:sp>
    </p:spTree>
    <p:extLst>
      <p:ext uri="{BB962C8B-B14F-4D97-AF65-F5344CB8AC3E}">
        <p14:creationId xmlns:p14="http://schemas.microsoft.com/office/powerpoint/2010/main" val="858913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E52D61C7-E9F3-0B97-2717-3D7B707DEBF6}"/>
            </a:ext>
          </a:extLst>
        </p:cNvPr>
        <p:cNvGrpSpPr/>
        <p:nvPr/>
      </p:nvGrpSpPr>
      <p:grpSpPr>
        <a:xfrm>
          <a:off x="0" y="0"/>
          <a:ext cx="0" cy="0"/>
          <a:chOff x="0" y="0"/>
          <a:chExt cx="0" cy="0"/>
        </a:xfrm>
      </p:grpSpPr>
      <p:pic>
        <p:nvPicPr>
          <p:cNvPr id="214" name="Google Shape;214;p11" descr="Wind turbines at sunset">
            <a:extLst>
              <a:ext uri="{FF2B5EF4-FFF2-40B4-BE49-F238E27FC236}">
                <a16:creationId xmlns:a16="http://schemas.microsoft.com/office/drawing/2014/main" id="{1CCA9E95-209B-308A-7D61-751B2A9467C3}"/>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798577" y="1821541"/>
            <a:ext cx="3801175" cy="3789817"/>
          </a:xfrm>
          <a:prstGeom prst="ellipse">
            <a:avLst/>
          </a:prstGeom>
          <a:noFill/>
          <a:ln w="57150" cap="flat" cmpd="sng">
            <a:solidFill>
              <a:srgbClr val="04B5EA"/>
            </a:solidFill>
            <a:prstDash val="solid"/>
            <a:round/>
            <a:headEnd type="none" w="sm" len="sm"/>
            <a:tailEnd type="none" w="sm" len="sm"/>
          </a:ln>
        </p:spPr>
      </p:pic>
      <p:sp>
        <p:nvSpPr>
          <p:cNvPr id="2" name="Google Shape;150;p5">
            <a:extLst>
              <a:ext uri="{FF2B5EF4-FFF2-40B4-BE49-F238E27FC236}">
                <a16:creationId xmlns:a16="http://schemas.microsoft.com/office/drawing/2014/main" id="{907E67A8-B82E-5AF5-8BA4-67AD0DE65633}"/>
              </a:ext>
            </a:extLst>
          </p:cNvPr>
          <p:cNvSpPr txBox="1">
            <a:spLocks/>
          </p:cNvSpPr>
          <p:nvPr/>
        </p:nvSpPr>
        <p:spPr>
          <a:xfrm>
            <a:off x="250825" y="207963"/>
            <a:ext cx="3564091"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200" dirty="0"/>
              <a:t>Έννοια</a:t>
            </a:r>
          </a:p>
        </p:txBody>
      </p:sp>
      <p:sp>
        <p:nvSpPr>
          <p:cNvPr id="4" name="Google Shape;215;p11">
            <a:extLst>
              <a:ext uri="{FF2B5EF4-FFF2-40B4-BE49-F238E27FC236}">
                <a16:creationId xmlns:a16="http://schemas.microsoft.com/office/drawing/2014/main" id="{044C85CE-0C14-2079-BFDB-011525D684E0}"/>
              </a:ext>
            </a:extLst>
          </p:cNvPr>
          <p:cNvSpPr txBox="1"/>
          <p:nvPr/>
        </p:nvSpPr>
        <p:spPr>
          <a:xfrm>
            <a:off x="250824" y="4277523"/>
            <a:ext cx="7686675" cy="143112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216000" indent="-216000">
              <a:spcAft>
                <a:spcPts val="600"/>
              </a:spcAft>
              <a:buClr>
                <a:srgbClr val="3F3F3F"/>
              </a:buClr>
              <a:buSzPts val="1400"/>
              <a:buFont typeface="Calibri"/>
              <a:buChar char="●"/>
              <a:defRPr sz="1200">
                <a:solidFill>
                  <a:srgbClr val="3F3F3F"/>
                </a:solidFill>
              </a:defRPr>
            </a:lvl1pPr>
          </a:lstStyle>
          <a:p>
            <a:pPr>
              <a:lnSpc>
                <a:spcPct val="150000"/>
              </a:lnSpc>
              <a:buSzPct val="100000"/>
              <a:buFont typeface="Arial" panose="020B0604020202020204" pitchFamily="34" charset="0"/>
              <a:buChar char="●"/>
            </a:pPr>
            <a:r>
              <a:rPr lang="el-GR" sz="1600" dirty="0"/>
              <a:t>Πώς η εταιρία δρα ως διαχειριστής του φυσικού περιβάλλοντος;</a:t>
            </a:r>
          </a:p>
          <a:p>
            <a:pPr>
              <a:lnSpc>
                <a:spcPct val="150000"/>
              </a:lnSpc>
              <a:buSzPct val="100000"/>
              <a:buFont typeface="Arial" panose="020B0604020202020204" pitchFamily="34" charset="0"/>
              <a:buChar char="●"/>
            </a:pPr>
            <a:r>
              <a:rPr lang="el-GR" sz="1600" dirty="0"/>
              <a:t>Πώς η εταιρία δρα στις σχέσεις που αναπτύσσονται κατά την λειτουργία της;</a:t>
            </a:r>
          </a:p>
          <a:p>
            <a:pPr>
              <a:lnSpc>
                <a:spcPct val="150000"/>
              </a:lnSpc>
              <a:buSzPct val="100000"/>
              <a:buFont typeface="Arial" panose="020B0604020202020204" pitchFamily="34" charset="0"/>
              <a:buChar char="●"/>
            </a:pPr>
            <a:r>
              <a:rPr lang="el-GR" sz="1600" dirty="0"/>
              <a:t>Με ποιόν τρόπο λειτουργεί η εταιρία (εστιάζοντας κυρίως στην ηγεσία της);  </a:t>
            </a:r>
          </a:p>
        </p:txBody>
      </p:sp>
      <p:grpSp>
        <p:nvGrpSpPr>
          <p:cNvPr id="8" name="Group 7">
            <a:extLst>
              <a:ext uri="{FF2B5EF4-FFF2-40B4-BE49-F238E27FC236}">
                <a16:creationId xmlns:a16="http://schemas.microsoft.com/office/drawing/2014/main" id="{4DAA40DF-847A-E59C-A7AB-7F331C1EE55E}"/>
              </a:ext>
            </a:extLst>
          </p:cNvPr>
          <p:cNvGrpSpPr/>
          <p:nvPr/>
        </p:nvGrpSpPr>
        <p:grpSpPr>
          <a:xfrm>
            <a:off x="1533889" y="2031659"/>
            <a:ext cx="1882412" cy="1684790"/>
            <a:chOff x="913891" y="1821541"/>
            <a:chExt cx="2639807" cy="2362671"/>
          </a:xfrm>
        </p:grpSpPr>
        <p:sp>
          <p:nvSpPr>
            <p:cNvPr id="5" name="Oval 4">
              <a:extLst>
                <a:ext uri="{FF2B5EF4-FFF2-40B4-BE49-F238E27FC236}">
                  <a16:creationId xmlns:a16="http://schemas.microsoft.com/office/drawing/2014/main" id="{576B105F-7308-34D2-8800-5409E164929E}"/>
                </a:ext>
              </a:extLst>
            </p:cNvPr>
            <p:cNvSpPr/>
            <p:nvPr/>
          </p:nvSpPr>
          <p:spPr>
            <a:xfrm>
              <a:off x="913891" y="2741116"/>
              <a:ext cx="1443096" cy="144309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a:t>
              </a:r>
              <a:endParaRPr lang="el-GR" sz="2400" b="1" dirty="0"/>
            </a:p>
          </p:txBody>
        </p:sp>
        <p:sp>
          <p:nvSpPr>
            <p:cNvPr id="6" name="Oval 5">
              <a:extLst>
                <a:ext uri="{FF2B5EF4-FFF2-40B4-BE49-F238E27FC236}">
                  <a16:creationId xmlns:a16="http://schemas.microsoft.com/office/drawing/2014/main" id="{3AA3F3C7-B3CA-03CD-BCE6-6DB3C563C4E7}"/>
                </a:ext>
              </a:extLst>
            </p:cNvPr>
            <p:cNvSpPr/>
            <p:nvPr/>
          </p:nvSpPr>
          <p:spPr>
            <a:xfrm>
              <a:off x="2110602" y="2741116"/>
              <a:ext cx="1443096" cy="144309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G</a:t>
              </a:r>
              <a:endParaRPr lang="el-GR" sz="2400" b="1" dirty="0"/>
            </a:p>
          </p:txBody>
        </p:sp>
        <p:sp>
          <p:nvSpPr>
            <p:cNvPr id="7" name="Oval 6">
              <a:extLst>
                <a:ext uri="{FF2B5EF4-FFF2-40B4-BE49-F238E27FC236}">
                  <a16:creationId xmlns:a16="http://schemas.microsoft.com/office/drawing/2014/main" id="{B2DF289F-9FB3-1E26-9F74-39CB0FE96E85}"/>
                </a:ext>
              </a:extLst>
            </p:cNvPr>
            <p:cNvSpPr/>
            <p:nvPr/>
          </p:nvSpPr>
          <p:spPr>
            <a:xfrm>
              <a:off x="1512247" y="1821541"/>
              <a:ext cx="1443096" cy="144309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a:t>
              </a:r>
              <a:endParaRPr lang="el-GR" sz="2400" b="1" dirty="0"/>
            </a:p>
          </p:txBody>
        </p:sp>
      </p:grpSp>
      <p:sp>
        <p:nvSpPr>
          <p:cNvPr id="9" name="Google Shape;150;p5">
            <a:extLst>
              <a:ext uri="{FF2B5EF4-FFF2-40B4-BE49-F238E27FC236}">
                <a16:creationId xmlns:a16="http://schemas.microsoft.com/office/drawing/2014/main" id="{174803A1-7837-2524-5F97-ED085067680A}"/>
              </a:ext>
            </a:extLst>
          </p:cNvPr>
          <p:cNvSpPr txBox="1">
            <a:spLocks/>
          </p:cNvSpPr>
          <p:nvPr/>
        </p:nvSpPr>
        <p:spPr>
          <a:xfrm>
            <a:off x="250825" y="2600524"/>
            <a:ext cx="3564091"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1800" dirty="0">
                <a:solidFill>
                  <a:srgbClr val="3F3F3F"/>
                </a:solidFill>
              </a:rPr>
              <a:t>Κριτήρια</a:t>
            </a:r>
          </a:p>
        </p:txBody>
      </p:sp>
      <p:sp>
        <p:nvSpPr>
          <p:cNvPr id="10" name="Google Shape;215;p11">
            <a:extLst>
              <a:ext uri="{FF2B5EF4-FFF2-40B4-BE49-F238E27FC236}">
                <a16:creationId xmlns:a16="http://schemas.microsoft.com/office/drawing/2014/main" id="{C2EA2D3E-9278-2E54-6D51-8E6774BA2E7B}"/>
              </a:ext>
            </a:extLst>
          </p:cNvPr>
          <p:cNvSpPr txBox="1"/>
          <p:nvPr/>
        </p:nvSpPr>
        <p:spPr>
          <a:xfrm>
            <a:off x="3622063" y="2190530"/>
            <a:ext cx="3323156" cy="1477287"/>
          </a:xfrm>
          <a:prstGeom prst="rect">
            <a:avLst/>
          </a:prstGeom>
          <a:noFill/>
          <a:ln>
            <a:noFill/>
          </a:ln>
        </p:spPr>
        <p:txBody>
          <a:bodyPr spcFirstLastPara="1" wrap="square" lIns="91425" tIns="45700" rIns="91425" bIns="45700" anchor="t" anchorCtr="0">
            <a:spAutoFit/>
          </a:bodyPr>
          <a:lstStyle/>
          <a:p>
            <a:pPr lvl="0">
              <a:spcBef>
                <a:spcPts val="600"/>
              </a:spcBef>
              <a:spcAft>
                <a:spcPts val="600"/>
              </a:spcAft>
              <a:buClr>
                <a:schemeClr val="tx1">
                  <a:lumMod val="75000"/>
                  <a:lumOff val="25000"/>
                </a:schemeClr>
              </a:buClr>
              <a:buSzPts val="1300"/>
            </a:pPr>
            <a:r>
              <a:rPr lang="el-GR" sz="1600" dirty="0">
                <a:solidFill>
                  <a:schemeClr val="tx1">
                    <a:lumMod val="75000"/>
                    <a:lumOff val="25000"/>
                  </a:schemeClr>
                </a:solidFill>
              </a:rPr>
              <a:t>Παράμετροι, βάσει των οποίων καταγράφεται η «συμπεριφορά»</a:t>
            </a:r>
            <a:r>
              <a:rPr lang="en-US" sz="1600" dirty="0">
                <a:solidFill>
                  <a:schemeClr val="tx1">
                    <a:lumMod val="75000"/>
                    <a:lumOff val="25000"/>
                  </a:schemeClr>
                </a:solidFill>
              </a:rPr>
              <a:t> </a:t>
            </a:r>
            <a:r>
              <a:rPr lang="el-GR" sz="1600" dirty="0">
                <a:solidFill>
                  <a:schemeClr val="tx1">
                    <a:lumMod val="75000"/>
                    <a:lumOff val="25000"/>
                  </a:schemeClr>
                </a:solidFill>
              </a:rPr>
              <a:t>μιας εταιρίας σε θέματα περιβάλλοντος, κοινωνίας και εταιρικής</a:t>
            </a:r>
            <a:r>
              <a:rPr lang="en-US" sz="1600" dirty="0">
                <a:solidFill>
                  <a:schemeClr val="tx1">
                    <a:lumMod val="75000"/>
                    <a:lumOff val="25000"/>
                  </a:schemeClr>
                </a:solidFill>
              </a:rPr>
              <a:t> </a:t>
            </a:r>
            <a:r>
              <a:rPr lang="el-GR" sz="1600" dirty="0">
                <a:solidFill>
                  <a:schemeClr val="tx1">
                    <a:lumMod val="75000"/>
                    <a:lumOff val="25000"/>
                  </a:schemeClr>
                </a:solidFill>
              </a:rPr>
              <a:t>διακυβέρνησης.</a:t>
            </a:r>
          </a:p>
        </p:txBody>
      </p:sp>
    </p:spTree>
    <p:extLst>
      <p:ext uri="{BB962C8B-B14F-4D97-AF65-F5344CB8AC3E}">
        <p14:creationId xmlns:p14="http://schemas.microsoft.com/office/powerpoint/2010/main" val="71818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149E2-1113-6789-2BEB-D51FB9FDF13B}"/>
            </a:ext>
          </a:extLst>
        </p:cNvPr>
        <p:cNvGrpSpPr/>
        <p:nvPr/>
      </p:nvGrpSpPr>
      <p:grpSpPr>
        <a:xfrm>
          <a:off x="0" y="0"/>
          <a:ext cx="0" cy="0"/>
          <a:chOff x="0" y="0"/>
          <a:chExt cx="0" cy="0"/>
        </a:xfrm>
      </p:grpSpPr>
      <p:sp>
        <p:nvSpPr>
          <p:cNvPr id="16" name="Google Shape;150;p5">
            <a:extLst>
              <a:ext uri="{FF2B5EF4-FFF2-40B4-BE49-F238E27FC236}">
                <a16:creationId xmlns:a16="http://schemas.microsoft.com/office/drawing/2014/main" id="{4D526C45-61EB-8A10-B0C9-BE60C582925F}"/>
              </a:ext>
            </a:extLst>
          </p:cNvPr>
          <p:cNvSpPr txBox="1">
            <a:spLocks/>
          </p:cNvSpPr>
          <p:nvPr/>
        </p:nvSpPr>
        <p:spPr>
          <a:xfrm>
            <a:off x="250825" y="175261"/>
            <a:ext cx="709387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R="0" lvl="0" indent="-457200" algn="l" defTabSz="914400" rtl="0" eaLnBrk="1" fontAlgn="auto" latinLnBrk="0" hangingPunct="1">
              <a:lnSpc>
                <a:spcPct val="100000"/>
              </a:lnSpc>
              <a:spcBef>
                <a:spcPts val="0"/>
              </a:spcBef>
              <a:spcAft>
                <a:spcPts val="0"/>
              </a:spcAft>
              <a:buClr>
                <a:srgbClr val="FFFFFF"/>
              </a:buClr>
              <a:buSzPct val="100000"/>
              <a:buFont typeface="+mj-lt"/>
              <a:buAutoNum type="arabicPeriod" startAt="3"/>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Έλεγχος ποιοτικών παραμέτρων </a:t>
            </a:r>
          </a:p>
        </p:txBody>
      </p:sp>
      <p:sp>
        <p:nvSpPr>
          <p:cNvPr id="3" name="Block Arc 2">
            <a:extLst>
              <a:ext uri="{FF2B5EF4-FFF2-40B4-BE49-F238E27FC236}">
                <a16:creationId xmlns:a16="http://schemas.microsoft.com/office/drawing/2014/main" id="{0B6E7A20-F161-68F2-DCDD-234C78E96DA8}"/>
              </a:ext>
            </a:extLst>
          </p:cNvPr>
          <p:cNvSpPr/>
          <p:nvPr/>
        </p:nvSpPr>
        <p:spPr>
          <a:xfrm rot="1800000">
            <a:off x="3136678" y="1664293"/>
            <a:ext cx="2205898" cy="220589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Oval 5">
            <a:extLst>
              <a:ext uri="{FF2B5EF4-FFF2-40B4-BE49-F238E27FC236}">
                <a16:creationId xmlns:a16="http://schemas.microsoft.com/office/drawing/2014/main" id="{1FD5A5A9-7C4E-75A4-D3BE-8409B19A14F0}"/>
              </a:ext>
            </a:extLst>
          </p:cNvPr>
          <p:cNvSpPr/>
          <p:nvPr/>
        </p:nvSpPr>
        <p:spPr>
          <a:xfrm>
            <a:off x="3237265" y="1764879"/>
            <a:ext cx="2004726" cy="2004724"/>
          </a:xfrm>
          <a:prstGeom prst="ellipse">
            <a:avLst/>
          </a:prstGeom>
          <a:solidFill>
            <a:schemeClr val="accent6">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a:extLst>
              <a:ext uri="{FF2B5EF4-FFF2-40B4-BE49-F238E27FC236}">
                <a16:creationId xmlns:a16="http://schemas.microsoft.com/office/drawing/2014/main" id="{93DDFB19-7629-138F-6F72-E9C1C8F574AE}"/>
              </a:ext>
            </a:extLst>
          </p:cNvPr>
          <p:cNvSpPr/>
          <p:nvPr/>
        </p:nvSpPr>
        <p:spPr>
          <a:xfrm>
            <a:off x="5093637" y="1764879"/>
            <a:ext cx="2004726" cy="2004724"/>
          </a:xfrm>
          <a:prstGeom prst="ellipse">
            <a:avLst/>
          </a:prstGeom>
          <a:solidFill>
            <a:schemeClr val="accent6">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a:extLst>
              <a:ext uri="{FF2B5EF4-FFF2-40B4-BE49-F238E27FC236}">
                <a16:creationId xmlns:a16="http://schemas.microsoft.com/office/drawing/2014/main" id="{8785DDFC-11C6-867E-5584-960195A022DD}"/>
              </a:ext>
            </a:extLst>
          </p:cNvPr>
          <p:cNvSpPr/>
          <p:nvPr/>
        </p:nvSpPr>
        <p:spPr>
          <a:xfrm>
            <a:off x="6959841" y="1764879"/>
            <a:ext cx="2004726" cy="2004724"/>
          </a:xfrm>
          <a:prstGeom prst="ellipse">
            <a:avLst/>
          </a:prstGeom>
          <a:solidFill>
            <a:schemeClr val="accent6">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Block Arc 8">
            <a:extLst>
              <a:ext uri="{FF2B5EF4-FFF2-40B4-BE49-F238E27FC236}">
                <a16:creationId xmlns:a16="http://schemas.microsoft.com/office/drawing/2014/main" id="{8D74306B-D4F3-F064-0BAA-137A211BCC6C}"/>
              </a:ext>
            </a:extLst>
          </p:cNvPr>
          <p:cNvSpPr/>
          <p:nvPr/>
        </p:nvSpPr>
        <p:spPr>
          <a:xfrm rot="1800000">
            <a:off x="4993051" y="1664294"/>
            <a:ext cx="2205898" cy="2205896"/>
          </a:xfrm>
          <a:prstGeom prst="blockArc">
            <a:avLst>
              <a:gd name="adj1" fmla="val 11995601"/>
              <a:gd name="adj2" fmla="val 15023282"/>
              <a:gd name="adj3" fmla="val 2322"/>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Block Arc 9">
            <a:extLst>
              <a:ext uri="{FF2B5EF4-FFF2-40B4-BE49-F238E27FC236}">
                <a16:creationId xmlns:a16="http://schemas.microsoft.com/office/drawing/2014/main" id="{7C1B8E17-35F6-CBF8-24B3-E45774C10997}"/>
              </a:ext>
            </a:extLst>
          </p:cNvPr>
          <p:cNvSpPr/>
          <p:nvPr/>
        </p:nvSpPr>
        <p:spPr>
          <a:xfrm rot="12600000">
            <a:off x="4993051" y="1664294"/>
            <a:ext cx="2205898" cy="2205896"/>
          </a:xfrm>
          <a:prstGeom prst="blockArc">
            <a:avLst>
              <a:gd name="adj1" fmla="val 11995601"/>
              <a:gd name="adj2" fmla="val 16070462"/>
              <a:gd name="adj3" fmla="val 2005"/>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Block Arc 10">
            <a:extLst>
              <a:ext uri="{FF2B5EF4-FFF2-40B4-BE49-F238E27FC236}">
                <a16:creationId xmlns:a16="http://schemas.microsoft.com/office/drawing/2014/main" id="{DB07A5A3-1888-FF06-DA14-BC65C603C848}"/>
              </a:ext>
            </a:extLst>
          </p:cNvPr>
          <p:cNvSpPr/>
          <p:nvPr/>
        </p:nvSpPr>
        <p:spPr>
          <a:xfrm rot="8100000">
            <a:off x="6859256" y="1664293"/>
            <a:ext cx="2205898" cy="220589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TextBox 11">
            <a:extLst>
              <a:ext uri="{FF2B5EF4-FFF2-40B4-BE49-F238E27FC236}">
                <a16:creationId xmlns:a16="http://schemas.microsoft.com/office/drawing/2014/main" id="{E3398CCA-3240-DB36-B090-BE44A62343CC}"/>
              </a:ext>
            </a:extLst>
          </p:cNvPr>
          <p:cNvSpPr txBox="1"/>
          <p:nvPr/>
        </p:nvSpPr>
        <p:spPr>
          <a:xfrm>
            <a:off x="3509166" y="2351740"/>
            <a:ext cx="1460925" cy="830997"/>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600" dirty="0">
                <a:solidFill>
                  <a:srgbClr val="3F3F3F"/>
                </a:solidFill>
                <a:latin typeface="+mj-lt"/>
              </a:rPr>
              <a:t>Κατανόηση των θεμάτων βιωσιμότητας</a:t>
            </a:r>
          </a:p>
        </p:txBody>
      </p:sp>
      <p:sp>
        <p:nvSpPr>
          <p:cNvPr id="13" name="TextBox 12">
            <a:extLst>
              <a:ext uri="{FF2B5EF4-FFF2-40B4-BE49-F238E27FC236}">
                <a16:creationId xmlns:a16="http://schemas.microsoft.com/office/drawing/2014/main" id="{CB013955-4316-7B8C-FDFF-B76244CBE5E0}"/>
              </a:ext>
            </a:extLst>
          </p:cNvPr>
          <p:cNvSpPr txBox="1"/>
          <p:nvPr/>
        </p:nvSpPr>
        <p:spPr>
          <a:xfrm>
            <a:off x="5256094" y="2228629"/>
            <a:ext cx="1679814" cy="1077218"/>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600" dirty="0">
                <a:solidFill>
                  <a:srgbClr val="3F3F3F"/>
                </a:solidFill>
                <a:latin typeface="+mj-lt"/>
              </a:rPr>
              <a:t>Αναγνώριση της υφιστάμενης ή δυνητικής επίδρασης</a:t>
            </a:r>
          </a:p>
        </p:txBody>
      </p:sp>
      <p:sp>
        <p:nvSpPr>
          <p:cNvPr id="14" name="TextBox 13">
            <a:extLst>
              <a:ext uri="{FF2B5EF4-FFF2-40B4-BE49-F238E27FC236}">
                <a16:creationId xmlns:a16="http://schemas.microsoft.com/office/drawing/2014/main" id="{0303A43F-4A3A-8461-EA3F-504D31B25432}"/>
              </a:ext>
            </a:extLst>
          </p:cNvPr>
          <p:cNvSpPr txBox="1"/>
          <p:nvPr/>
        </p:nvSpPr>
        <p:spPr>
          <a:xfrm>
            <a:off x="7095043" y="2228629"/>
            <a:ext cx="1734322" cy="1077218"/>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600" b="1" dirty="0">
                <a:solidFill>
                  <a:srgbClr val="3F3F3F"/>
                </a:solidFill>
                <a:latin typeface="+mj-lt"/>
              </a:rPr>
              <a:t>Αξιολόγηση της επίδρασης, των κινδύνων και των ευκαιριών</a:t>
            </a:r>
          </a:p>
        </p:txBody>
      </p:sp>
      <p:grpSp>
        <p:nvGrpSpPr>
          <p:cNvPr id="23" name="Group 22">
            <a:extLst>
              <a:ext uri="{FF2B5EF4-FFF2-40B4-BE49-F238E27FC236}">
                <a16:creationId xmlns:a16="http://schemas.microsoft.com/office/drawing/2014/main" id="{9A0B8670-FC5F-B113-AC95-82C03768DF1A}"/>
              </a:ext>
            </a:extLst>
          </p:cNvPr>
          <p:cNvGrpSpPr/>
          <p:nvPr/>
        </p:nvGrpSpPr>
        <p:grpSpPr>
          <a:xfrm>
            <a:off x="1460408" y="4301079"/>
            <a:ext cx="9271184" cy="1662560"/>
            <a:chOff x="1312710" y="4375356"/>
            <a:chExt cx="9271184" cy="1662560"/>
          </a:xfrm>
        </p:grpSpPr>
        <p:sp>
          <p:nvSpPr>
            <p:cNvPr id="17" name="Rectangle: Rounded Corners 16">
              <a:extLst>
                <a:ext uri="{FF2B5EF4-FFF2-40B4-BE49-F238E27FC236}">
                  <a16:creationId xmlns:a16="http://schemas.microsoft.com/office/drawing/2014/main" id="{7DBDD10D-C17F-957D-4F37-E16D069725B1}"/>
                </a:ext>
              </a:extLst>
            </p:cNvPr>
            <p:cNvSpPr/>
            <p:nvPr/>
          </p:nvSpPr>
          <p:spPr>
            <a:xfrm>
              <a:off x="1312710" y="4375356"/>
              <a:ext cx="2305562" cy="156112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kern="1200" dirty="0">
                  <a:solidFill>
                    <a:schemeClr val="bg1"/>
                  </a:solidFill>
                  <a:latin typeface="Helvetica" pitchFamily="2" charset="0"/>
                </a:rPr>
                <a:t>ΟΥΣΙΩΔΕΙΣ ΚΙΝΔΥΝΟΙ ΚΑΙ ΕΥΚΑΙΡΙΕΣ</a:t>
              </a:r>
            </a:p>
          </p:txBody>
        </p:sp>
        <p:sp>
          <p:nvSpPr>
            <p:cNvPr id="18" name="Google Shape;316;g3025d2b38e7_0_376">
              <a:extLst>
                <a:ext uri="{FF2B5EF4-FFF2-40B4-BE49-F238E27FC236}">
                  <a16:creationId xmlns:a16="http://schemas.microsoft.com/office/drawing/2014/main" id="{459645ED-5537-DB8D-2E93-4421B52B9768}"/>
                </a:ext>
              </a:extLst>
            </p:cNvPr>
            <p:cNvSpPr txBox="1"/>
            <p:nvPr/>
          </p:nvSpPr>
          <p:spPr>
            <a:xfrm>
              <a:off x="3679847" y="4584720"/>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chemeClr val="accent6"/>
                  </a:solidFill>
                  <a:effectLst>
                    <a:outerShdw blurRad="38100" dist="38100" dir="2700000" algn="tl">
                      <a:srgbClr val="000000">
                        <a:alpha val="43137"/>
                      </a:srgbClr>
                    </a:outerShdw>
                  </a:effectLst>
                </a:rPr>
                <a:t>A</a:t>
              </a:r>
              <a:endParaRPr lang="el-GR" sz="1800" b="1" dirty="0">
                <a:solidFill>
                  <a:schemeClr val="accent6"/>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069769BD-3F75-AEE4-3F27-6217D9DBE818}"/>
                </a:ext>
              </a:extLst>
            </p:cNvPr>
            <p:cNvSpPr txBox="1"/>
            <p:nvPr/>
          </p:nvSpPr>
          <p:spPr>
            <a:xfrm>
              <a:off x="4102122" y="4717340"/>
              <a:ext cx="5074907" cy="523220"/>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τα θεμελιώδη ποιοτικά χαρακτηριστικά των πληροφοριών, δηλαδή τη </a:t>
              </a:r>
              <a:r>
                <a:rPr kumimoji="0" lang="el-GR" sz="1400" b="1" i="0" u="none" strike="noStrike" kern="0" cap="none" spc="0" normalizeH="0" baseline="0" noProof="0" dirty="0">
                  <a:ln>
                    <a:noFill/>
                  </a:ln>
                  <a:solidFill>
                    <a:srgbClr val="3F3F3F"/>
                  </a:solidFill>
                  <a:effectLst/>
                  <a:uLnTx/>
                  <a:uFillTx/>
                  <a:latin typeface="Arial"/>
                  <a:cs typeface="Arial"/>
                  <a:sym typeface="Arial"/>
                </a:rPr>
                <a:t>συνάφεια </a:t>
              </a:r>
              <a:r>
                <a:rPr kumimoji="0" lang="el-GR" sz="1400" i="0" u="none" strike="noStrike" kern="0" cap="none" spc="0" normalizeH="0" baseline="0" noProof="0" dirty="0">
                  <a:ln>
                    <a:noFill/>
                  </a:ln>
                  <a:solidFill>
                    <a:srgbClr val="3F3F3F"/>
                  </a:solidFill>
                  <a:effectLst/>
                  <a:uLnTx/>
                  <a:uFillTx/>
                  <a:latin typeface="Arial"/>
                  <a:cs typeface="Arial"/>
                  <a:sym typeface="Arial"/>
                </a:rPr>
                <a:t>και την </a:t>
              </a:r>
              <a:r>
                <a:rPr kumimoji="0" lang="el-GR" sz="1400" b="1" i="0" u="none" strike="noStrike" kern="0" cap="none" spc="0" normalizeH="0" baseline="0" noProof="0" dirty="0">
                  <a:ln>
                    <a:noFill/>
                  </a:ln>
                  <a:solidFill>
                    <a:srgbClr val="3F3F3F"/>
                  </a:solidFill>
                  <a:effectLst/>
                  <a:uLnTx/>
                  <a:uFillTx/>
                  <a:latin typeface="Arial"/>
                  <a:cs typeface="Arial"/>
                  <a:sym typeface="Arial"/>
                </a:rPr>
                <a:t>πιστή απεικόνιση </a:t>
              </a:r>
              <a:r>
                <a:rPr kumimoji="0" lang="el-GR" sz="1400" i="0" u="none" strike="noStrike" kern="0" cap="none" spc="0" normalizeH="0" baseline="0" noProof="0" dirty="0">
                  <a:ln>
                    <a:noFill/>
                  </a:ln>
                  <a:solidFill>
                    <a:srgbClr val="3F3F3F"/>
                  </a:solidFill>
                  <a:effectLst/>
                  <a:uLnTx/>
                  <a:uFillTx/>
                  <a:latin typeface="Arial"/>
                  <a:cs typeface="Arial"/>
                  <a:sym typeface="Arial"/>
                </a:rPr>
                <a:t>και </a:t>
              </a:r>
            </a:p>
          </p:txBody>
        </p:sp>
        <p:sp>
          <p:nvSpPr>
            <p:cNvPr id="20" name="Google Shape;316;g3025d2b38e7_0_376">
              <a:extLst>
                <a:ext uri="{FF2B5EF4-FFF2-40B4-BE49-F238E27FC236}">
                  <a16:creationId xmlns:a16="http://schemas.microsoft.com/office/drawing/2014/main" id="{F90D263A-36ED-0CFE-B142-FBD3FD2E9913}"/>
                </a:ext>
              </a:extLst>
            </p:cNvPr>
            <p:cNvSpPr txBox="1"/>
            <p:nvPr/>
          </p:nvSpPr>
          <p:spPr>
            <a:xfrm>
              <a:off x="3679847" y="5145379"/>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chemeClr val="accent6"/>
                  </a:solidFill>
                  <a:effectLst>
                    <a:outerShdw blurRad="38100" dist="38100" dir="2700000" algn="tl">
                      <a:srgbClr val="000000">
                        <a:alpha val="43137"/>
                      </a:srgbClr>
                    </a:outerShdw>
                  </a:effectLst>
                </a:rPr>
                <a:t>B</a:t>
              </a:r>
              <a:endParaRPr lang="el-GR" sz="1800" b="1" dirty="0">
                <a:solidFill>
                  <a:schemeClr val="accent6"/>
                </a:solidFill>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478DC88E-E1D1-E4E6-B0F8-09EF6E0ED963}"/>
                </a:ext>
              </a:extLst>
            </p:cNvPr>
            <p:cNvSpPr txBox="1"/>
            <p:nvPr/>
          </p:nvSpPr>
          <p:spPr>
            <a:xfrm>
              <a:off x="4102122" y="5299252"/>
              <a:ext cx="6072195" cy="738664"/>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τη βελτίωση των ποιοτικών χαρακτηριστικών των πληροφοριών, δηλαδή της </a:t>
              </a:r>
              <a:r>
                <a:rPr kumimoji="0" lang="el-GR" sz="1400" b="1" i="0" u="none" strike="noStrike" kern="0" cap="none" spc="0" normalizeH="0" baseline="0" noProof="0" dirty="0" err="1">
                  <a:ln>
                    <a:noFill/>
                  </a:ln>
                  <a:solidFill>
                    <a:srgbClr val="3F3F3F"/>
                  </a:solidFill>
                  <a:effectLst/>
                  <a:uLnTx/>
                  <a:uFillTx/>
                  <a:latin typeface="Arial"/>
                  <a:cs typeface="Arial"/>
                  <a:sym typeface="Arial"/>
                </a:rPr>
                <a:t>συγκρισιμότητας</a:t>
              </a:r>
              <a:r>
                <a:rPr kumimoji="0" lang="el-GR" sz="1400" i="0" u="none" strike="noStrike" kern="0" cap="none" spc="0" normalizeH="0" baseline="0" noProof="0" dirty="0">
                  <a:ln>
                    <a:noFill/>
                  </a:ln>
                  <a:solidFill>
                    <a:srgbClr val="3F3F3F"/>
                  </a:solidFill>
                  <a:effectLst/>
                  <a:uLnTx/>
                  <a:uFillTx/>
                  <a:latin typeface="Arial"/>
                  <a:cs typeface="Arial"/>
                  <a:sym typeface="Arial"/>
                </a:rPr>
                <a:t>, της </a:t>
              </a:r>
              <a:r>
                <a:rPr kumimoji="0" lang="el-GR" sz="1400" b="1" i="0" u="none" strike="noStrike" kern="0" cap="none" spc="0" normalizeH="0" baseline="0" noProof="0" dirty="0" err="1">
                  <a:ln>
                    <a:noFill/>
                  </a:ln>
                  <a:solidFill>
                    <a:srgbClr val="3F3F3F"/>
                  </a:solidFill>
                  <a:effectLst/>
                  <a:uLnTx/>
                  <a:uFillTx/>
                  <a:latin typeface="Arial"/>
                  <a:cs typeface="Arial"/>
                  <a:sym typeface="Arial"/>
                </a:rPr>
                <a:t>επαληθευσιμότητας</a:t>
              </a:r>
              <a:r>
                <a:rPr kumimoji="0" lang="el-GR" sz="1400" i="0" u="none" strike="noStrike" kern="0" cap="none" spc="0" normalizeH="0" baseline="0" noProof="0" dirty="0">
                  <a:ln>
                    <a:noFill/>
                  </a:ln>
                  <a:solidFill>
                    <a:srgbClr val="3F3F3F"/>
                  </a:solidFill>
                  <a:effectLst/>
                  <a:uLnTx/>
                  <a:uFillTx/>
                  <a:latin typeface="Arial"/>
                  <a:cs typeface="Arial"/>
                  <a:sym typeface="Arial"/>
                </a:rPr>
                <a:t> και της </a:t>
              </a:r>
              <a:r>
                <a:rPr kumimoji="0" lang="el-GR" sz="1400" b="1" i="0" u="none" strike="noStrike" kern="0" cap="none" spc="0" normalizeH="0" baseline="0" noProof="0" dirty="0" err="1">
                  <a:ln>
                    <a:noFill/>
                  </a:ln>
                  <a:solidFill>
                    <a:srgbClr val="3F3F3F"/>
                  </a:solidFill>
                  <a:effectLst/>
                  <a:uLnTx/>
                  <a:uFillTx/>
                  <a:latin typeface="Arial"/>
                  <a:cs typeface="Arial"/>
                  <a:sym typeface="Arial"/>
                </a:rPr>
                <a:t>κατανοητότητας</a:t>
              </a:r>
              <a:r>
                <a:rPr kumimoji="0" lang="el-GR" sz="1400" i="0" u="none" strike="noStrike" kern="0" cap="none" spc="0" normalizeH="0" baseline="0" noProof="0" dirty="0">
                  <a:ln>
                    <a:noFill/>
                  </a:ln>
                  <a:solidFill>
                    <a:srgbClr val="3F3F3F"/>
                  </a:solidFill>
                  <a:effectLst/>
                  <a:uLnTx/>
                  <a:uFillTx/>
                  <a:latin typeface="Arial"/>
                  <a:cs typeface="Arial"/>
                  <a:sym typeface="Arial"/>
                </a:rPr>
                <a:t>.</a:t>
              </a:r>
            </a:p>
          </p:txBody>
        </p:sp>
        <p:sp>
          <p:nvSpPr>
            <p:cNvPr id="22" name="TextBox 21">
              <a:extLst>
                <a:ext uri="{FF2B5EF4-FFF2-40B4-BE49-F238E27FC236}">
                  <a16:creationId xmlns:a16="http://schemas.microsoft.com/office/drawing/2014/main" id="{022237E1-E8F8-CBFB-5A61-BDDD7C333778}"/>
                </a:ext>
              </a:extLst>
            </p:cNvPr>
            <p:cNvSpPr txBox="1"/>
            <p:nvPr/>
          </p:nvSpPr>
          <p:spPr>
            <a:xfrm>
              <a:off x="3679848" y="4409578"/>
              <a:ext cx="6904046" cy="307777"/>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Κατά την κατάρτιση της οικείας δήλωσης βιωσιμότητας, </a:t>
              </a:r>
              <a:r>
                <a:rPr kumimoji="0" lang="el-GR" sz="1400" b="1" i="0" u="none" strike="noStrike" kern="0" cap="none" spc="0" normalizeH="0" baseline="0" noProof="0" dirty="0">
                  <a:ln>
                    <a:noFill/>
                  </a:ln>
                  <a:solidFill>
                    <a:srgbClr val="3F3F3F"/>
                  </a:solidFill>
                  <a:effectLst/>
                  <a:uLnTx/>
                  <a:uFillTx/>
                  <a:latin typeface="Arial"/>
                  <a:cs typeface="Arial"/>
                  <a:sym typeface="Arial"/>
                </a:rPr>
                <a:t>η επιχείρηση εξασφαλίζει</a:t>
              </a:r>
              <a:r>
                <a:rPr kumimoji="0" lang="el-GR" sz="1400" i="0" u="none" strike="noStrike" kern="0" cap="none" spc="0" normalizeH="0" baseline="0" noProof="0" dirty="0">
                  <a:ln>
                    <a:noFill/>
                  </a:ln>
                  <a:solidFill>
                    <a:srgbClr val="3F3F3F"/>
                  </a:solidFill>
                  <a:effectLst/>
                  <a:uLnTx/>
                  <a:uFillTx/>
                  <a:latin typeface="Arial"/>
                  <a:cs typeface="Arial"/>
                  <a:sym typeface="Arial"/>
                </a:rPr>
                <a:t>: </a:t>
              </a:r>
            </a:p>
          </p:txBody>
        </p:sp>
      </p:grpSp>
    </p:spTree>
    <p:extLst>
      <p:ext uri="{BB962C8B-B14F-4D97-AF65-F5344CB8AC3E}">
        <p14:creationId xmlns:p14="http://schemas.microsoft.com/office/powerpoint/2010/main" val="1937247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3A2EF-9BFE-9A97-B9B3-CF2B95E0A031}"/>
            </a:ext>
          </a:extLst>
        </p:cNvPr>
        <p:cNvGrpSpPr/>
        <p:nvPr/>
      </p:nvGrpSpPr>
      <p:grpSpPr>
        <a:xfrm>
          <a:off x="0" y="0"/>
          <a:ext cx="0" cy="0"/>
          <a:chOff x="0" y="0"/>
          <a:chExt cx="0" cy="0"/>
        </a:xfrm>
      </p:grpSpPr>
      <p:sp>
        <p:nvSpPr>
          <p:cNvPr id="16" name="Google Shape;150;p5">
            <a:extLst>
              <a:ext uri="{FF2B5EF4-FFF2-40B4-BE49-F238E27FC236}">
                <a16:creationId xmlns:a16="http://schemas.microsoft.com/office/drawing/2014/main" id="{908A6549-AF80-1065-1162-12DA2FF4F92D}"/>
              </a:ext>
            </a:extLst>
          </p:cNvPr>
          <p:cNvSpPr txBox="1">
            <a:spLocks/>
          </p:cNvSpPr>
          <p:nvPr/>
        </p:nvSpPr>
        <p:spPr>
          <a:xfrm>
            <a:off x="250825" y="204289"/>
            <a:ext cx="709387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FFFFFF"/>
              </a:buClr>
              <a:buSzPct val="100000"/>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«Επιπτώσεις, κίνδυνοι και ευκαιρίες»</a:t>
            </a:r>
          </a:p>
        </p:txBody>
      </p:sp>
      <p:sp>
        <p:nvSpPr>
          <p:cNvPr id="12" name="TextBox 11">
            <a:extLst>
              <a:ext uri="{FF2B5EF4-FFF2-40B4-BE49-F238E27FC236}">
                <a16:creationId xmlns:a16="http://schemas.microsoft.com/office/drawing/2014/main" id="{7CF5E1EE-C231-6BD1-6104-D569A4765D74}"/>
              </a:ext>
            </a:extLst>
          </p:cNvPr>
          <p:cNvSpPr txBox="1"/>
          <p:nvPr/>
        </p:nvSpPr>
        <p:spPr>
          <a:xfrm>
            <a:off x="250825" y="1816685"/>
            <a:ext cx="7630118" cy="338554"/>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buNone/>
            </a:pPr>
            <a:r>
              <a:rPr lang="el-GR" sz="1600" b="1" dirty="0">
                <a:solidFill>
                  <a:srgbClr val="3F3F3F"/>
                </a:solidFill>
                <a:latin typeface="+mj-lt"/>
              </a:rPr>
              <a:t>Αντικατοπτρίζουν την προοπτική διπλής σημαντικότητας των ESRS</a:t>
            </a:r>
          </a:p>
        </p:txBody>
      </p:sp>
      <p:sp>
        <p:nvSpPr>
          <p:cNvPr id="17" name="Rectangle: Rounded Corners 16">
            <a:extLst>
              <a:ext uri="{FF2B5EF4-FFF2-40B4-BE49-F238E27FC236}">
                <a16:creationId xmlns:a16="http://schemas.microsoft.com/office/drawing/2014/main" id="{C31476DD-F9ED-48B7-E450-067401EEDCDD}"/>
              </a:ext>
            </a:extLst>
          </p:cNvPr>
          <p:cNvSpPr/>
          <p:nvPr/>
        </p:nvSpPr>
        <p:spPr>
          <a:xfrm>
            <a:off x="329699" y="2579576"/>
            <a:ext cx="2305562" cy="116955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b="1" kern="1200" dirty="0">
                <a:solidFill>
                  <a:schemeClr val="bg1"/>
                </a:solidFill>
                <a:latin typeface="Helvetica" pitchFamily="2" charset="0"/>
              </a:rPr>
              <a:t>ΕΠΙΠΤΩΣΕΙΣ</a:t>
            </a:r>
            <a:endParaRPr lang="el-GR" sz="1200" b="1" kern="1200" dirty="0">
              <a:solidFill>
                <a:schemeClr val="bg1"/>
              </a:solidFill>
              <a:latin typeface="Helvetica" pitchFamily="2" charset="0"/>
            </a:endParaRPr>
          </a:p>
        </p:txBody>
      </p:sp>
      <p:sp>
        <p:nvSpPr>
          <p:cNvPr id="22" name="TextBox 21">
            <a:extLst>
              <a:ext uri="{FF2B5EF4-FFF2-40B4-BE49-F238E27FC236}">
                <a16:creationId xmlns:a16="http://schemas.microsoft.com/office/drawing/2014/main" id="{62E299D9-6FF2-B37D-CBE6-939E669F037C}"/>
              </a:ext>
            </a:extLst>
          </p:cNvPr>
          <p:cNvSpPr txBox="1"/>
          <p:nvPr/>
        </p:nvSpPr>
        <p:spPr>
          <a:xfrm>
            <a:off x="2775495" y="2687297"/>
            <a:ext cx="7715524" cy="954107"/>
          </a:xfrm>
          <a:prstGeom prst="rect">
            <a:avLst/>
          </a:prstGeom>
          <a:noFill/>
        </p:spPr>
        <p:txBody>
          <a:bodyPr wrap="square">
            <a:spAutoFit/>
          </a:bodyPr>
          <a:lstStyle/>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ο όρος </a:t>
            </a:r>
            <a:r>
              <a:rPr kumimoji="0" lang="el-GR" sz="1400" i="1" u="none" strike="noStrike" kern="0" cap="none" spc="0" normalizeH="0" baseline="0" noProof="0" dirty="0">
                <a:ln>
                  <a:noFill/>
                </a:ln>
                <a:solidFill>
                  <a:srgbClr val="3F3F3F"/>
                </a:solidFill>
                <a:effectLst/>
                <a:uLnTx/>
                <a:uFillTx/>
                <a:latin typeface="Arial"/>
                <a:cs typeface="Arial"/>
                <a:sym typeface="Arial"/>
              </a:rPr>
              <a:t>«επιπτώσεις» </a:t>
            </a:r>
            <a:r>
              <a:rPr kumimoji="0" lang="el-GR" sz="1400" i="0" u="none" strike="noStrike" kern="0" cap="none" spc="0" normalizeH="0" baseline="0" noProof="0" dirty="0">
                <a:ln>
                  <a:noFill/>
                </a:ln>
                <a:solidFill>
                  <a:srgbClr val="3F3F3F"/>
                </a:solidFill>
                <a:effectLst/>
                <a:uLnTx/>
                <a:uFillTx/>
                <a:latin typeface="Arial"/>
                <a:cs typeface="Arial"/>
                <a:sym typeface="Arial"/>
              </a:rPr>
              <a:t>αναφέρεται σε θετικές και αρνητικές επιπτώσεις που σχετίζονται με τη βιωσιμότητα και συνδέονται με τις δραστηριότητες της επιχείρησης, όπως εντοπίζονται μέσω αξιολόγησης της σημαντικότητας αντικτύπου. Αναφέρεται τόσο στις πραγματικές επιπτώσεις όσο και στις δυνητικές μελλοντικές επιπτώσεις.</a:t>
            </a:r>
          </a:p>
        </p:txBody>
      </p:sp>
      <p:sp>
        <p:nvSpPr>
          <p:cNvPr id="2" name="Rectangle: Rounded Corners 1">
            <a:extLst>
              <a:ext uri="{FF2B5EF4-FFF2-40B4-BE49-F238E27FC236}">
                <a16:creationId xmlns:a16="http://schemas.microsoft.com/office/drawing/2014/main" id="{CE345F99-56BC-7EB2-5363-798BA1CE2FAB}"/>
              </a:ext>
            </a:extLst>
          </p:cNvPr>
          <p:cNvSpPr/>
          <p:nvPr/>
        </p:nvSpPr>
        <p:spPr>
          <a:xfrm>
            <a:off x="329699" y="4259248"/>
            <a:ext cx="2305562" cy="116955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b="1" kern="1200" dirty="0">
                <a:solidFill>
                  <a:schemeClr val="bg1"/>
                </a:solidFill>
                <a:latin typeface="Helvetica" pitchFamily="2" charset="0"/>
              </a:rPr>
              <a:t>ΚΙΝΔΥΝΟΙ ΚΑΙ ΕΥΚΑΙΡΙΕΣ</a:t>
            </a:r>
            <a:endParaRPr lang="el-GR" sz="1200" b="1" kern="1200" dirty="0">
              <a:solidFill>
                <a:schemeClr val="bg1"/>
              </a:solidFill>
              <a:latin typeface="Helvetica" pitchFamily="2" charset="0"/>
            </a:endParaRPr>
          </a:p>
        </p:txBody>
      </p:sp>
      <p:sp>
        <p:nvSpPr>
          <p:cNvPr id="4" name="TextBox 3">
            <a:extLst>
              <a:ext uri="{FF2B5EF4-FFF2-40B4-BE49-F238E27FC236}">
                <a16:creationId xmlns:a16="http://schemas.microsoft.com/office/drawing/2014/main" id="{A1DEA050-EF9C-B293-3D9B-E4EA85E5931D}"/>
              </a:ext>
            </a:extLst>
          </p:cNvPr>
          <p:cNvSpPr txBox="1"/>
          <p:nvPr/>
        </p:nvSpPr>
        <p:spPr>
          <a:xfrm>
            <a:off x="2775495" y="4366969"/>
            <a:ext cx="7715524" cy="954107"/>
          </a:xfrm>
          <a:prstGeom prst="rect">
            <a:avLst/>
          </a:prstGeom>
          <a:noFill/>
        </p:spPr>
        <p:txBody>
          <a:bodyPr wrap="square">
            <a:spAutoFit/>
          </a:bodyPr>
          <a:lstStyle/>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Ο όρος </a:t>
            </a:r>
            <a:r>
              <a:rPr kumimoji="0" lang="el-GR" sz="1400" i="1" u="none" strike="noStrike" kern="0" cap="none" spc="0" normalizeH="0" baseline="0" noProof="0" dirty="0">
                <a:ln>
                  <a:noFill/>
                </a:ln>
                <a:solidFill>
                  <a:srgbClr val="3F3F3F"/>
                </a:solidFill>
                <a:effectLst/>
                <a:uLnTx/>
                <a:uFillTx/>
                <a:latin typeface="Arial"/>
                <a:cs typeface="Arial"/>
                <a:sym typeface="Arial"/>
              </a:rPr>
              <a:t>«κίνδυνοι και ευκαιρίες» </a:t>
            </a:r>
            <a:r>
              <a:rPr kumimoji="0" lang="el-GR" sz="1400" i="0" u="none" strike="noStrike" kern="0" cap="none" spc="0" normalizeH="0" baseline="0" noProof="0" dirty="0">
                <a:ln>
                  <a:noFill/>
                </a:ln>
                <a:solidFill>
                  <a:srgbClr val="3F3F3F"/>
                </a:solidFill>
                <a:effectLst/>
                <a:uLnTx/>
                <a:uFillTx/>
                <a:latin typeface="Arial"/>
                <a:cs typeface="Arial"/>
                <a:sym typeface="Arial"/>
              </a:rPr>
              <a:t>αναφέρεται στους χρηματοοικονομικούς κινδύνους και ευκαιρίες της επιχείρησης που σχετίζονται με τη βιωσιμότητα, συμπεριλαμβανομένων εκείνων που απορρέουν από εξαρτήσεις από φυσικούς, ανθρώπινους και κοινωνικούς πόρους, όπως εντοπίζονται μέσω αξιολόγησης της χρηματοοικονομικής σημαντικότητας.</a:t>
            </a:r>
          </a:p>
        </p:txBody>
      </p:sp>
    </p:spTree>
    <p:extLst>
      <p:ext uri="{BB962C8B-B14F-4D97-AF65-F5344CB8AC3E}">
        <p14:creationId xmlns:p14="http://schemas.microsoft.com/office/powerpoint/2010/main" val="569935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F9B37499-D28C-3DAB-136D-AC51171E6CC1}"/>
            </a:ext>
          </a:extLst>
        </p:cNvPr>
        <p:cNvGrpSpPr/>
        <p:nvPr/>
      </p:nvGrpSpPr>
      <p:grpSpPr>
        <a:xfrm>
          <a:off x="0" y="0"/>
          <a:ext cx="0" cy="0"/>
          <a:chOff x="0" y="0"/>
          <a:chExt cx="0" cy="0"/>
        </a:xfrm>
      </p:grpSpPr>
      <p:sp>
        <p:nvSpPr>
          <p:cNvPr id="7" name="Google Shape;316;g3025d2b38e7_0_376">
            <a:extLst>
              <a:ext uri="{FF2B5EF4-FFF2-40B4-BE49-F238E27FC236}">
                <a16:creationId xmlns:a16="http://schemas.microsoft.com/office/drawing/2014/main" id="{4A3C09F6-6BF4-DB9B-2127-61D5BA1123B4}"/>
              </a:ext>
            </a:extLst>
          </p:cNvPr>
          <p:cNvSpPr txBox="1"/>
          <p:nvPr/>
        </p:nvSpPr>
        <p:spPr>
          <a:xfrm>
            <a:off x="0" y="1009782"/>
            <a:ext cx="11754362" cy="2800736"/>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600" b="1" dirty="0">
                <a:solidFill>
                  <a:srgbClr val="04B3E7"/>
                </a:solidFill>
              </a:rPr>
              <a:t>ΚΑΝΟΝΙΣΜΟΣ (ΕΕ) 2023/2772 ΤΗΣ ΕΠΙΤΡΟΠΗΣ</a:t>
            </a:r>
          </a:p>
          <a:p>
            <a:pPr marL="360000" lvl="0" indent="-288000" algn="just" rtl="0">
              <a:spcBef>
                <a:spcPts val="600"/>
              </a:spcBef>
              <a:spcAft>
                <a:spcPts val="600"/>
              </a:spcAft>
              <a:buClr>
                <a:srgbClr val="3F3F3F"/>
              </a:buClr>
              <a:buSzPts val="1800"/>
              <a:buChar char="●"/>
            </a:pPr>
            <a:r>
              <a:rPr lang="el-GR" sz="1300" dirty="0">
                <a:solidFill>
                  <a:srgbClr val="3F3F3F"/>
                </a:solidFill>
              </a:rPr>
              <a:t>Εφαρμόζεται </a:t>
            </a:r>
            <a:r>
              <a:rPr lang="el-GR" sz="1300" b="1" dirty="0">
                <a:solidFill>
                  <a:srgbClr val="3F3F3F"/>
                </a:solidFill>
              </a:rPr>
              <a:t>από την 1η Ιανουαρίου 2024 </a:t>
            </a:r>
            <a:r>
              <a:rPr lang="el-GR" sz="1300" dirty="0">
                <a:solidFill>
                  <a:srgbClr val="3F3F3F"/>
                </a:solidFill>
              </a:rPr>
              <a:t>για τα οικονομικά έτη που αρχίζουν την 1η Ιανουαρίου 2024 ή μεταγενέστερα</a:t>
            </a:r>
          </a:p>
          <a:p>
            <a:pPr marL="360000" lvl="0" indent="-288000" algn="just" rtl="0">
              <a:spcBef>
                <a:spcPts val="600"/>
              </a:spcBef>
              <a:spcAft>
                <a:spcPts val="600"/>
              </a:spcAft>
              <a:buClr>
                <a:srgbClr val="3F3F3F"/>
              </a:buClr>
              <a:buSzPts val="1800"/>
              <a:buChar char="●"/>
            </a:pPr>
            <a:r>
              <a:rPr lang="el-GR" sz="1300" dirty="0">
                <a:solidFill>
                  <a:srgbClr val="3F3F3F"/>
                </a:solidFill>
              </a:rPr>
              <a:t>Η CSRD εισάγει τα Ευρωπαϊκά Πρότυπα Αναφοράς Βιωσιμότητας (European </a:t>
            </a:r>
            <a:r>
              <a:rPr lang="el-GR" sz="1300" dirty="0" err="1">
                <a:solidFill>
                  <a:srgbClr val="3F3F3F"/>
                </a:solidFill>
              </a:rPr>
              <a:t>Sustainability</a:t>
            </a:r>
            <a:r>
              <a:rPr lang="el-GR" sz="1300" dirty="0">
                <a:solidFill>
                  <a:srgbClr val="3F3F3F"/>
                </a:solidFill>
              </a:rPr>
              <a:t> </a:t>
            </a:r>
            <a:r>
              <a:rPr lang="el-GR" sz="1300" dirty="0" err="1">
                <a:solidFill>
                  <a:srgbClr val="3F3F3F"/>
                </a:solidFill>
              </a:rPr>
              <a:t>Reporting</a:t>
            </a:r>
            <a:r>
              <a:rPr lang="el-GR" sz="1300" dirty="0">
                <a:solidFill>
                  <a:srgbClr val="3F3F3F"/>
                </a:solidFill>
              </a:rPr>
              <a:t> </a:t>
            </a:r>
            <a:r>
              <a:rPr lang="el-GR" sz="1300" dirty="0" err="1">
                <a:solidFill>
                  <a:srgbClr val="3F3F3F"/>
                </a:solidFill>
              </a:rPr>
              <a:t>Standards</a:t>
            </a:r>
            <a:r>
              <a:rPr lang="el-GR" sz="1300" dirty="0">
                <a:solidFill>
                  <a:srgbClr val="3F3F3F"/>
                </a:solidFill>
              </a:rPr>
              <a:t> – ESRS), διασφαλίζοντας ότι όλες οι επιχειρήσεις θα ακολουθούν ένα </a:t>
            </a:r>
            <a:r>
              <a:rPr lang="el-GR" sz="1300" b="1" dirty="0">
                <a:solidFill>
                  <a:srgbClr val="3F3F3F"/>
                </a:solidFill>
              </a:rPr>
              <a:t>ενιαίο σύστημα αναφοράς</a:t>
            </a:r>
            <a:r>
              <a:rPr lang="el-GR" sz="1300" dirty="0">
                <a:solidFill>
                  <a:srgbClr val="3F3F3F"/>
                </a:solidFill>
              </a:rPr>
              <a:t>. Σε αντίθεση με τη NFRD, η οποία παρείχε μεγαλύτερη ευελιξία, η CSRD καθιστά υποχρεωτική τη συμμόρφωση με συγκεκριμένα πρότυπα, ενισχύοντας τη </a:t>
            </a:r>
            <a:r>
              <a:rPr lang="el-GR" sz="1300" dirty="0" err="1">
                <a:solidFill>
                  <a:srgbClr val="3F3F3F"/>
                </a:solidFill>
              </a:rPr>
              <a:t>συγκρισιμότητα</a:t>
            </a:r>
            <a:r>
              <a:rPr lang="el-GR" sz="1300" dirty="0">
                <a:solidFill>
                  <a:srgbClr val="3F3F3F"/>
                </a:solidFill>
              </a:rPr>
              <a:t> των δεδομένων.</a:t>
            </a:r>
          </a:p>
          <a:p>
            <a:pPr marL="360000" lvl="0" indent="-288000" algn="just" rtl="0">
              <a:spcBef>
                <a:spcPts val="600"/>
              </a:spcBef>
              <a:spcAft>
                <a:spcPts val="600"/>
              </a:spcAft>
              <a:buClr>
                <a:srgbClr val="3F3F3F"/>
              </a:buClr>
              <a:buSzPts val="1800"/>
              <a:buChar char="●"/>
            </a:pPr>
            <a:r>
              <a:rPr lang="el-GR" sz="1300" dirty="0">
                <a:solidFill>
                  <a:srgbClr val="3F3F3F"/>
                </a:solidFill>
              </a:rPr>
              <a:t>Τα ESRS απαιτούν και διασφαλίζουν ότι οι εταιρείες θα παρέχουν </a:t>
            </a:r>
            <a:r>
              <a:rPr lang="el-GR" sz="1300" b="1" dirty="0">
                <a:solidFill>
                  <a:srgbClr val="3F3F3F"/>
                </a:solidFill>
              </a:rPr>
              <a:t>συνεκτικές και αξιόπιστες πληροφορίες </a:t>
            </a:r>
            <a:r>
              <a:rPr lang="el-GR" sz="1300" dirty="0">
                <a:solidFill>
                  <a:srgbClr val="3F3F3F"/>
                </a:solidFill>
              </a:rPr>
              <a:t>σχετικά με τις πρακτικές, τις επιπτώσεις και τις επιδόσεις τους σε σχέση με περιβαλλοντικά, κοινωνικά και θέματα διακυβέρνησης. </a:t>
            </a:r>
          </a:p>
          <a:p>
            <a:pPr marL="360000" lvl="0" indent="-288000" algn="just" rtl="0">
              <a:spcBef>
                <a:spcPts val="600"/>
              </a:spcBef>
              <a:spcAft>
                <a:spcPts val="600"/>
              </a:spcAft>
              <a:buClr>
                <a:srgbClr val="3F3F3F"/>
              </a:buClr>
              <a:buSzPts val="1800"/>
              <a:buChar char="●"/>
            </a:pPr>
            <a:r>
              <a:rPr lang="el-GR" sz="1300" dirty="0">
                <a:solidFill>
                  <a:srgbClr val="3F3F3F"/>
                </a:solidFill>
              </a:rPr>
              <a:t>Η προσέγγισή τους είναι η </a:t>
            </a:r>
            <a:r>
              <a:rPr lang="el-GR" sz="1300" b="1" dirty="0">
                <a:solidFill>
                  <a:srgbClr val="3F3F3F"/>
                </a:solidFill>
              </a:rPr>
              <a:t>προβλεπτική διαχείριση των αρνητικών επιδράσεων </a:t>
            </a:r>
            <a:r>
              <a:rPr lang="el-GR" sz="1300" dirty="0">
                <a:solidFill>
                  <a:srgbClr val="3F3F3F"/>
                </a:solidFill>
              </a:rPr>
              <a:t>και των κινδύνων και η ενδυνάμωση της ικανότητας να διαχειριστούν τους κινδύνους. </a:t>
            </a:r>
            <a:r>
              <a:rPr lang="el-GR" sz="1300" u="sng" dirty="0">
                <a:solidFill>
                  <a:srgbClr val="3F3F3F"/>
                </a:solidFill>
              </a:rPr>
              <a:t>Μια επιχείρηση θα πρέπει να:</a:t>
            </a:r>
          </a:p>
        </p:txBody>
      </p:sp>
      <p:sp>
        <p:nvSpPr>
          <p:cNvPr id="4" name="Google Shape;316;g3025d2b38e7_0_376">
            <a:extLst>
              <a:ext uri="{FF2B5EF4-FFF2-40B4-BE49-F238E27FC236}">
                <a16:creationId xmlns:a16="http://schemas.microsoft.com/office/drawing/2014/main" id="{EDF94386-BDBF-C28F-96F0-DABF07E53193}"/>
              </a:ext>
            </a:extLst>
          </p:cNvPr>
          <p:cNvSpPr txBox="1"/>
          <p:nvPr/>
        </p:nvSpPr>
        <p:spPr>
          <a:xfrm>
            <a:off x="21854" y="3449391"/>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A</a:t>
            </a:r>
            <a:endParaRPr lang="el-GR" sz="1800" b="1" dirty="0">
              <a:solidFill>
                <a:srgbClr val="04B3E7"/>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46C79A9-93DB-0E58-23A9-8BB73CB03813}"/>
              </a:ext>
            </a:extLst>
          </p:cNvPr>
          <p:cNvSpPr txBox="1"/>
          <p:nvPr/>
        </p:nvSpPr>
        <p:spPr>
          <a:xfrm>
            <a:off x="515630" y="3729481"/>
            <a:ext cx="7861300" cy="307777"/>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i="0" u="none" strike="noStrike" kern="0" cap="none" spc="0" normalizeH="0" baseline="0" noProof="0" dirty="0">
                <a:ln>
                  <a:noFill/>
                </a:ln>
                <a:solidFill>
                  <a:srgbClr val="3F3F3F"/>
                </a:solidFill>
                <a:effectLst/>
                <a:uLnTx/>
                <a:uFillTx/>
                <a:latin typeface="Arial"/>
                <a:cs typeface="Arial"/>
                <a:sym typeface="Arial"/>
              </a:rPr>
              <a:t>αναφέρει ποιους κανόνες εφαρμόζει, και να εξηγεί πως τους εφαρμόζει στην περίπτωσή της</a:t>
            </a:r>
          </a:p>
        </p:txBody>
      </p:sp>
      <p:sp>
        <p:nvSpPr>
          <p:cNvPr id="6" name="Google Shape;316;g3025d2b38e7_0_376">
            <a:extLst>
              <a:ext uri="{FF2B5EF4-FFF2-40B4-BE49-F238E27FC236}">
                <a16:creationId xmlns:a16="http://schemas.microsoft.com/office/drawing/2014/main" id="{D47B797C-9EE6-25CD-25BD-28E0392CA5D9}"/>
              </a:ext>
            </a:extLst>
          </p:cNvPr>
          <p:cNvSpPr txBox="1"/>
          <p:nvPr/>
        </p:nvSpPr>
        <p:spPr>
          <a:xfrm>
            <a:off x="-65549" y="3932069"/>
            <a:ext cx="71545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B</a:t>
            </a:r>
            <a:endParaRPr lang="el-GR" sz="1800" b="1" dirty="0">
              <a:solidFill>
                <a:srgbClr val="04B3E7"/>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7BE44BF0-9BA1-C268-93BD-F9E453BD063D}"/>
              </a:ext>
            </a:extLst>
          </p:cNvPr>
          <p:cNvSpPr txBox="1"/>
          <p:nvPr/>
        </p:nvSpPr>
        <p:spPr>
          <a:xfrm>
            <a:off x="515630" y="4163459"/>
            <a:ext cx="9267313" cy="307777"/>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i="0" u="none" strike="noStrike" kern="0" cap="none" spc="0" normalizeH="0" baseline="0" noProof="0" dirty="0">
                <a:ln>
                  <a:noFill/>
                </a:ln>
                <a:solidFill>
                  <a:srgbClr val="3F3F3F"/>
                </a:solidFill>
                <a:effectLst/>
                <a:uLnTx/>
                <a:uFillTx/>
                <a:latin typeface="Arial"/>
                <a:cs typeface="Arial"/>
                <a:sym typeface="Arial"/>
              </a:rPr>
              <a:t>προσδιορίζει και αξιολογεί τον αρνητικό αντίκτυπο που έχει ή μπορεί να δημιουργηθεί από τις δραστηριότητές της</a:t>
            </a:r>
          </a:p>
        </p:txBody>
      </p:sp>
      <p:sp>
        <p:nvSpPr>
          <p:cNvPr id="17" name="TextBox 16">
            <a:extLst>
              <a:ext uri="{FF2B5EF4-FFF2-40B4-BE49-F238E27FC236}">
                <a16:creationId xmlns:a16="http://schemas.microsoft.com/office/drawing/2014/main" id="{6931813F-3F42-A0A1-9D77-452EFEA7FEC3}"/>
              </a:ext>
            </a:extLst>
          </p:cNvPr>
          <p:cNvSpPr txBox="1"/>
          <p:nvPr/>
        </p:nvSpPr>
        <p:spPr>
          <a:xfrm>
            <a:off x="-65549" y="5110352"/>
            <a:ext cx="12137820" cy="1646605"/>
          </a:xfrm>
          <a:prstGeom prst="rect">
            <a:avLst/>
          </a:prstGeom>
          <a:noFill/>
        </p:spPr>
        <p:txBody>
          <a:bodyPr wrap="square">
            <a:spAutoFit/>
          </a:bodyPr>
          <a:lstStyle/>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300" i="0" u="none" strike="noStrike" kern="0" cap="none" spc="0" normalizeH="0" baseline="0" noProof="0" dirty="0">
                <a:ln>
                  <a:noFill/>
                </a:ln>
                <a:solidFill>
                  <a:srgbClr val="3F3F3F"/>
                </a:solidFill>
                <a:effectLst/>
                <a:uLnTx/>
                <a:uFillTx/>
                <a:latin typeface="Arial"/>
                <a:cs typeface="Arial"/>
                <a:sym typeface="Arial"/>
              </a:rPr>
              <a:t>Τα </a:t>
            </a:r>
            <a:r>
              <a:rPr lang="en-US" sz="1300" dirty="0">
                <a:solidFill>
                  <a:srgbClr val="3F3F3F"/>
                </a:solidFill>
              </a:rPr>
              <a:t>ESRS </a:t>
            </a:r>
            <a:r>
              <a:rPr kumimoji="0" lang="el-GR" sz="1300" i="0" u="none" strike="noStrike" kern="0" cap="none" spc="0" normalizeH="0" baseline="0" noProof="0" dirty="0">
                <a:ln>
                  <a:noFill/>
                </a:ln>
                <a:solidFill>
                  <a:srgbClr val="3F3F3F"/>
                </a:solidFill>
                <a:effectLst/>
                <a:uLnTx/>
                <a:uFillTx/>
                <a:latin typeface="Arial"/>
                <a:cs typeface="Arial"/>
                <a:sym typeface="Arial"/>
              </a:rPr>
              <a:t>περιλαμβάνουν το σύνολο των </a:t>
            </a:r>
            <a:r>
              <a:rPr kumimoji="0" lang="el-GR" sz="1300" b="1" i="0" u="none" strike="noStrike" kern="0" cap="none" spc="0" normalizeH="0" baseline="0" noProof="0" dirty="0">
                <a:ln>
                  <a:noFill/>
                </a:ln>
                <a:solidFill>
                  <a:srgbClr val="3F3F3F"/>
                </a:solidFill>
                <a:effectLst/>
                <a:uLnTx/>
                <a:uFillTx/>
                <a:latin typeface="Arial"/>
                <a:cs typeface="Arial"/>
                <a:sym typeface="Arial"/>
              </a:rPr>
              <a:t>δεικτών (ΚΡΙ</a:t>
            </a:r>
            <a:r>
              <a:rPr kumimoji="0" lang="en-US" sz="1300" b="1" i="0" u="none" strike="noStrike" kern="0" cap="none" spc="0" normalizeH="0" baseline="0" noProof="0" dirty="0">
                <a:ln>
                  <a:noFill/>
                </a:ln>
                <a:solidFill>
                  <a:srgbClr val="3F3F3F"/>
                </a:solidFill>
                <a:effectLst/>
                <a:uLnTx/>
                <a:uFillTx/>
                <a:latin typeface="Arial"/>
                <a:cs typeface="Arial"/>
                <a:sym typeface="Arial"/>
              </a:rPr>
              <a:t>’s</a:t>
            </a:r>
            <a:r>
              <a:rPr kumimoji="0" lang="el-GR" sz="1300" b="1" i="0" u="none" strike="noStrike" kern="0" cap="none" spc="0" normalizeH="0" baseline="0" noProof="0" dirty="0">
                <a:ln>
                  <a:noFill/>
                </a:ln>
                <a:solidFill>
                  <a:srgbClr val="3F3F3F"/>
                </a:solidFill>
                <a:effectLst/>
                <a:uLnTx/>
                <a:uFillTx/>
                <a:latin typeface="Arial"/>
                <a:cs typeface="Arial"/>
                <a:sym typeface="Arial"/>
              </a:rPr>
              <a:t>) </a:t>
            </a:r>
            <a:r>
              <a:rPr kumimoji="0" lang="el-GR" sz="1300" i="0" u="none" strike="noStrike" kern="0" cap="none" spc="0" normalizeH="0" baseline="0" noProof="0" dirty="0">
                <a:ln>
                  <a:noFill/>
                </a:ln>
                <a:solidFill>
                  <a:srgbClr val="3F3F3F"/>
                </a:solidFill>
                <a:effectLst/>
                <a:uLnTx/>
                <a:uFillTx/>
                <a:latin typeface="Arial"/>
                <a:cs typeface="Arial"/>
                <a:sym typeface="Arial"/>
              </a:rPr>
              <a:t>που θα πρέπει να δημοσιεύονται από τις εταιρείες στις εκθέσεις</a:t>
            </a:r>
            <a:r>
              <a:rPr kumimoji="0" lang="en-US" sz="1300" i="0" u="none" strike="noStrike" kern="0" cap="none" spc="0" normalizeH="0" baseline="0" noProof="0" dirty="0">
                <a:ln>
                  <a:noFill/>
                </a:ln>
                <a:solidFill>
                  <a:srgbClr val="3F3F3F"/>
                </a:solidFill>
                <a:effectLst/>
                <a:uLnTx/>
                <a:uFillTx/>
                <a:latin typeface="Arial"/>
                <a:cs typeface="Arial"/>
                <a:sym typeface="Arial"/>
              </a:rPr>
              <a:t> </a:t>
            </a:r>
            <a:r>
              <a:rPr kumimoji="0" lang="el-GR" sz="1300" i="0" u="none" strike="noStrike" kern="0" cap="none" spc="0" normalizeH="0" baseline="0" noProof="0" dirty="0">
                <a:ln>
                  <a:noFill/>
                </a:ln>
                <a:solidFill>
                  <a:srgbClr val="3F3F3F"/>
                </a:solidFill>
                <a:effectLst/>
                <a:uLnTx/>
                <a:uFillTx/>
                <a:latin typeface="Arial"/>
                <a:cs typeface="Arial"/>
                <a:sym typeface="Arial"/>
              </a:rPr>
              <a:t>βιωσιμότητας</a:t>
            </a:r>
            <a:r>
              <a:rPr kumimoji="0" lang="en-US" sz="1300" i="0" u="none" strike="noStrike" kern="0" cap="none" spc="0" normalizeH="0" baseline="0" noProof="0" dirty="0">
                <a:ln>
                  <a:noFill/>
                </a:ln>
                <a:solidFill>
                  <a:srgbClr val="3F3F3F"/>
                </a:solidFill>
                <a:effectLst/>
                <a:uLnTx/>
                <a:uFillTx/>
                <a:latin typeface="Arial"/>
                <a:cs typeface="Arial"/>
                <a:sym typeface="Arial"/>
              </a:rPr>
              <a:t>, </a:t>
            </a:r>
            <a:r>
              <a:rPr kumimoji="0" lang="el-GR" sz="1300" i="0" u="none" strike="noStrike" kern="0" cap="none" spc="0" normalizeH="0" baseline="0" noProof="0" dirty="0">
                <a:ln>
                  <a:noFill/>
                </a:ln>
                <a:solidFill>
                  <a:srgbClr val="3F3F3F"/>
                </a:solidFill>
                <a:effectLst/>
                <a:uLnTx/>
                <a:uFillTx/>
                <a:latin typeface="Arial"/>
                <a:cs typeface="Arial"/>
                <a:sym typeface="Arial"/>
              </a:rPr>
              <a:t>καθώς και οδηγίες για τον υπολογισμό και την παρουσίαση των δεικτών αυτών.</a:t>
            </a:r>
          </a:p>
          <a:p>
            <a:pPr marL="360000" marR="0" lvl="0" indent="-288000" algn="just"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300" i="0" u="none" strike="noStrike" kern="0" cap="none" spc="0" normalizeH="0" baseline="0" noProof="0" dirty="0">
                <a:ln>
                  <a:noFill/>
                </a:ln>
                <a:solidFill>
                  <a:srgbClr val="3F3F3F"/>
                </a:solidFill>
                <a:effectLst/>
                <a:uLnTx/>
                <a:uFillTx/>
                <a:latin typeface="Arial"/>
                <a:cs typeface="Arial"/>
                <a:sym typeface="Arial"/>
              </a:rPr>
              <a:t>Στις 11.07.2025 η Επιτροπή υιοθέτησε τον Κανονισμό «Γρήγορη Λύση» (τροποποιεί τον </a:t>
            </a:r>
            <a:r>
              <a:rPr kumimoji="0" lang="el-GR" sz="1300" i="0" u="none" strike="noStrike" kern="0" cap="none" spc="0" normalizeH="0" baseline="0" noProof="0" dirty="0" err="1">
                <a:ln>
                  <a:noFill/>
                </a:ln>
                <a:solidFill>
                  <a:srgbClr val="3F3F3F"/>
                </a:solidFill>
                <a:effectLst/>
                <a:uLnTx/>
                <a:uFillTx/>
                <a:latin typeface="Arial"/>
                <a:cs typeface="Arial"/>
                <a:sym typeface="Arial"/>
              </a:rPr>
              <a:t>Κανον</a:t>
            </a:r>
            <a:r>
              <a:rPr kumimoji="0" lang="el-GR" sz="1300" i="0" u="none" strike="noStrike" kern="0" cap="none" spc="0" normalizeH="0" baseline="0" noProof="0" dirty="0">
                <a:ln>
                  <a:noFill/>
                </a:ln>
                <a:solidFill>
                  <a:srgbClr val="3F3F3F"/>
                </a:solidFill>
                <a:effectLst/>
                <a:uLnTx/>
                <a:uFillTx/>
                <a:latin typeface="Arial"/>
                <a:cs typeface="Arial"/>
                <a:sym typeface="Arial"/>
              </a:rPr>
              <a:t>. 2023/2772) (δημοσιεύθηκε ΕΕ 10.11.2025, σε ισχύ 13.11.2025 ) που επιτρέπει στις εταιρείες να παραλείπουν για τα οικ. έτη 2025 και 2026 τις ίδιες πληροφορίες που παρέλειψαν για το 2024. </a:t>
            </a:r>
            <a:r>
              <a:rPr kumimoji="0" lang="el-GR" sz="1300" b="1" i="0" u="none" strike="noStrike" kern="0" cap="none" spc="0" normalizeH="0" baseline="0" noProof="0" dirty="0">
                <a:ln>
                  <a:noFill/>
                </a:ln>
                <a:solidFill>
                  <a:srgbClr val="3F3F3F"/>
                </a:solidFill>
                <a:effectLst/>
                <a:uLnTx/>
                <a:uFillTx/>
                <a:latin typeface="Arial"/>
                <a:cs typeface="Arial"/>
                <a:sym typeface="Arial"/>
              </a:rPr>
              <a:t>Απλοποιημένα ESRS (</a:t>
            </a:r>
            <a:r>
              <a:rPr kumimoji="0" lang="el-GR" sz="1300" b="1" i="0" u="none" strike="noStrike" kern="0" cap="none" spc="0" normalizeH="0" baseline="0" noProof="0" dirty="0" err="1">
                <a:ln>
                  <a:noFill/>
                </a:ln>
                <a:solidFill>
                  <a:srgbClr val="3F3F3F"/>
                </a:solidFill>
                <a:effectLst/>
                <a:uLnTx/>
                <a:uFillTx/>
                <a:latin typeface="Arial"/>
                <a:cs typeface="Arial"/>
                <a:sym typeface="Arial"/>
              </a:rPr>
              <a:t>Omnibus</a:t>
            </a:r>
            <a:r>
              <a:rPr kumimoji="0" lang="el-GR" sz="1300" b="1" i="0" u="none" strike="noStrike" kern="0" cap="none" spc="0" normalizeH="0" baseline="0" noProof="0" dirty="0">
                <a:ln>
                  <a:noFill/>
                </a:ln>
                <a:solidFill>
                  <a:srgbClr val="3F3F3F"/>
                </a:solidFill>
                <a:effectLst/>
                <a:uLnTx/>
                <a:uFillTx/>
                <a:latin typeface="Arial"/>
                <a:cs typeface="Arial"/>
                <a:sym typeface="Arial"/>
              </a:rPr>
              <a:t> I): Το EFRAG δημοσίευσε σχέδιο απλοποιημένων ESRS στις 03.12.2025, με μείωση υποχρεωτικών σημείων δεδομένων από 1.073 σε 320  (-70%), κατάργηση τομεακών ESRS, σαφέστερες οδηγίες για διπλή </a:t>
            </a:r>
            <a:r>
              <a:rPr kumimoji="0" lang="el-GR" sz="1300" b="1" i="0" u="none" strike="noStrike" kern="0" cap="none" spc="0" normalizeH="0" baseline="0" noProof="0" dirty="0" err="1">
                <a:ln>
                  <a:noFill/>
                </a:ln>
                <a:solidFill>
                  <a:srgbClr val="3F3F3F"/>
                </a:solidFill>
                <a:effectLst/>
                <a:uLnTx/>
                <a:uFillTx/>
                <a:latin typeface="Arial"/>
                <a:cs typeface="Arial"/>
                <a:sym typeface="Arial"/>
              </a:rPr>
              <a:t>ουσιαστικότητα</a:t>
            </a:r>
            <a:r>
              <a:rPr kumimoji="0" lang="el-GR" sz="1300" b="1" i="0" u="none" strike="noStrike" kern="0" cap="none" spc="0" normalizeH="0" baseline="0" noProof="0" dirty="0">
                <a:ln>
                  <a:noFill/>
                </a:ln>
                <a:solidFill>
                  <a:srgbClr val="3F3F3F"/>
                </a:solidFill>
                <a:effectLst/>
                <a:uLnTx/>
                <a:uFillTx/>
                <a:latin typeface="Arial"/>
                <a:cs typeface="Arial"/>
                <a:sym typeface="Arial"/>
              </a:rPr>
              <a:t> και αξιολόγηση που δεν επαναλαμβάνεται </a:t>
            </a:r>
            <a:r>
              <a:rPr kumimoji="0" lang="el-GR" sz="1300" b="1" i="0" u="none" strike="noStrike" kern="0" cap="none" spc="0" normalizeH="0" baseline="0" noProof="0" dirty="0" err="1">
                <a:ln>
                  <a:noFill/>
                </a:ln>
                <a:solidFill>
                  <a:srgbClr val="3F3F3F"/>
                </a:solidFill>
                <a:effectLst/>
                <a:uLnTx/>
                <a:uFillTx/>
                <a:latin typeface="Arial"/>
                <a:cs typeface="Arial"/>
                <a:sym typeface="Arial"/>
              </a:rPr>
              <a:t>ετησ</a:t>
            </a:r>
            <a:r>
              <a:rPr lang="el-GR" sz="1300" b="1" dirty="0" err="1">
                <a:solidFill>
                  <a:srgbClr val="3F3F3F"/>
                </a:solidFill>
              </a:rPr>
              <a:t>ίως</a:t>
            </a:r>
            <a:r>
              <a:rPr kumimoji="0" lang="el-GR" sz="1300" b="1" i="0" u="none" strike="noStrike" kern="0" cap="none" spc="0" normalizeH="0" baseline="0" noProof="0" dirty="0">
                <a:ln>
                  <a:noFill/>
                </a:ln>
                <a:solidFill>
                  <a:srgbClr val="3F3F3F"/>
                </a:solidFill>
                <a:effectLst/>
                <a:uLnTx/>
                <a:uFillTx/>
                <a:latin typeface="Arial"/>
                <a:cs typeface="Arial"/>
                <a:sym typeface="Arial"/>
              </a:rPr>
              <a:t>. Η κατ' εξουσιοδότηση πράξη Επιτροπής για τα τελικά απλοποιημένα ESRS αναμένεται έως Σεπτέμβριο 2026 (διαβούλευση Q2 2026).</a:t>
            </a:r>
          </a:p>
        </p:txBody>
      </p:sp>
      <p:sp>
        <p:nvSpPr>
          <p:cNvPr id="3" name="Google Shape;150;p5">
            <a:extLst>
              <a:ext uri="{FF2B5EF4-FFF2-40B4-BE49-F238E27FC236}">
                <a16:creationId xmlns:a16="http://schemas.microsoft.com/office/drawing/2014/main" id="{2CF349EE-BB58-6B53-853C-2939965584A9}"/>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0"/>
              </a:spcBef>
              <a:spcAft>
                <a:spcPts val="0"/>
              </a:spcAft>
              <a:buClr>
                <a:srgbClr val="FFFFFF"/>
              </a:buClr>
              <a:buSzPct val="100000"/>
              <a:buFont typeface="+mj-lt"/>
              <a:buAutoNum type="arabicPeriod" startAt="4"/>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Εναρμόνιση με κοινά πρότυπα (ESRS)</a:t>
            </a:r>
          </a:p>
        </p:txBody>
      </p:sp>
      <p:sp>
        <p:nvSpPr>
          <p:cNvPr id="2" name="Google Shape;316;g3025d2b38e7_0_376">
            <a:extLst>
              <a:ext uri="{FF2B5EF4-FFF2-40B4-BE49-F238E27FC236}">
                <a16:creationId xmlns:a16="http://schemas.microsoft.com/office/drawing/2014/main" id="{8D25C105-3821-6DAF-5EB6-80597C1562F5}"/>
              </a:ext>
            </a:extLst>
          </p:cNvPr>
          <p:cNvSpPr txBox="1"/>
          <p:nvPr/>
        </p:nvSpPr>
        <p:spPr>
          <a:xfrm>
            <a:off x="38176" y="4433817"/>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l-GR" sz="3200" b="1" dirty="0">
                <a:solidFill>
                  <a:srgbClr val="04B3E7"/>
                </a:solidFill>
                <a:effectLst>
                  <a:outerShdw blurRad="38100" dist="38100" dir="2700000" algn="tl">
                    <a:srgbClr val="000000">
                      <a:alpha val="43137"/>
                    </a:srgbClr>
                  </a:outerShdw>
                </a:effectLst>
              </a:rPr>
              <a:t>Γ</a:t>
            </a:r>
            <a:endParaRPr lang="el-GR" sz="1800" b="1" dirty="0">
              <a:solidFill>
                <a:srgbClr val="04B3E7"/>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67E6074B-212E-42C3-3ADF-C9B1A31AABE1}"/>
              </a:ext>
            </a:extLst>
          </p:cNvPr>
          <p:cNvSpPr txBox="1"/>
          <p:nvPr/>
        </p:nvSpPr>
        <p:spPr>
          <a:xfrm>
            <a:off x="515630" y="4622976"/>
            <a:ext cx="11503127" cy="523220"/>
          </a:xfrm>
          <a:prstGeom prst="rect">
            <a:avLst/>
          </a:prstGeom>
          <a:noFill/>
        </p:spPr>
        <p:txBody>
          <a:bodyPr wrap="square">
            <a:spAutoFit/>
          </a:bodyPr>
          <a:lstStyle/>
          <a:p>
            <a:pPr marL="72000" marR="0" lvl="0" algn="l" defTabSz="914400" rtl="0" eaLnBrk="1" fontAlgn="auto" latinLnBrk="0" hangingPunct="1">
              <a:lnSpc>
                <a:spcPct val="100000"/>
              </a:lnSpc>
              <a:spcBef>
                <a:spcPts val="600"/>
              </a:spcBef>
              <a:spcAft>
                <a:spcPts val="600"/>
              </a:spcAft>
              <a:buClr>
                <a:srgbClr val="3F3F3F"/>
              </a:buClr>
              <a:buSzPts val="1800"/>
              <a:tabLst/>
              <a:defRPr/>
            </a:pPr>
            <a:r>
              <a:rPr kumimoji="0" lang="el-GR" i="0" u="none" strike="noStrike" kern="0" cap="none" spc="0" normalizeH="0" baseline="0" noProof="0" dirty="0">
                <a:ln>
                  <a:noFill/>
                </a:ln>
                <a:solidFill>
                  <a:srgbClr val="3F3F3F"/>
                </a:solidFill>
                <a:effectLst/>
                <a:uLnTx/>
                <a:uFillTx/>
                <a:latin typeface="Arial"/>
                <a:cs typeface="Arial"/>
                <a:sym typeface="Arial"/>
              </a:rPr>
              <a:t>να προβλέψει και να σταματήσει τη ζημιά</a:t>
            </a:r>
            <a:r>
              <a:rPr lang="el-GR" dirty="0">
                <a:solidFill>
                  <a:srgbClr val="3F3F3F"/>
                </a:solidFill>
              </a:rPr>
              <a:t>, α</a:t>
            </a:r>
            <a:r>
              <a:rPr kumimoji="0" lang="el-GR" i="0" u="none" strike="noStrike" kern="0" cap="none" spc="0" normalizeH="0" baseline="0" noProof="0" dirty="0">
                <a:ln>
                  <a:noFill/>
                </a:ln>
                <a:solidFill>
                  <a:srgbClr val="3F3F3F"/>
                </a:solidFill>
                <a:effectLst/>
                <a:uLnTx/>
                <a:uFillTx/>
                <a:latin typeface="Arial"/>
                <a:cs typeface="Arial"/>
                <a:sym typeface="Arial"/>
              </a:rPr>
              <a:t>κόμη και αν δεν έχει καταφέρει να την προβλέψει, θα πρέπει να βρει τον τρόπο για να την θεραπεύσει.</a:t>
            </a:r>
          </a:p>
        </p:txBody>
      </p:sp>
    </p:spTree>
    <p:extLst>
      <p:ext uri="{BB962C8B-B14F-4D97-AF65-F5344CB8AC3E}">
        <p14:creationId xmlns:p14="http://schemas.microsoft.com/office/powerpoint/2010/main" val="1793987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19C41-7C9E-EB5A-CE32-841F2EFC8B6E}"/>
            </a:ext>
          </a:extLst>
        </p:cNvPr>
        <p:cNvGrpSpPr/>
        <p:nvPr/>
      </p:nvGrpSpPr>
      <p:grpSpPr>
        <a:xfrm>
          <a:off x="0" y="0"/>
          <a:ext cx="0" cy="0"/>
          <a:chOff x="0" y="0"/>
          <a:chExt cx="0" cy="0"/>
        </a:xfrm>
      </p:grpSpPr>
      <p:sp>
        <p:nvSpPr>
          <p:cNvPr id="16" name="Google Shape;150;p5">
            <a:extLst>
              <a:ext uri="{FF2B5EF4-FFF2-40B4-BE49-F238E27FC236}">
                <a16:creationId xmlns:a16="http://schemas.microsoft.com/office/drawing/2014/main" id="{3FE50729-D97B-2C54-F3C9-7A5CDFE61419}"/>
              </a:ext>
            </a:extLst>
          </p:cNvPr>
          <p:cNvSpPr txBox="1">
            <a:spLocks/>
          </p:cNvSpPr>
          <p:nvPr/>
        </p:nvSpPr>
        <p:spPr>
          <a:xfrm>
            <a:off x="250825" y="207963"/>
            <a:ext cx="724776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Βασικοί δείκτες Μέτρησης Απόδοσης &amp; Βελτίωσης</a:t>
            </a:r>
          </a:p>
        </p:txBody>
      </p:sp>
      <p:grpSp>
        <p:nvGrpSpPr>
          <p:cNvPr id="12" name="Group 11">
            <a:extLst>
              <a:ext uri="{FF2B5EF4-FFF2-40B4-BE49-F238E27FC236}">
                <a16:creationId xmlns:a16="http://schemas.microsoft.com/office/drawing/2014/main" id="{D6EAFC6D-7112-D8D9-044A-8197D1425F72}"/>
              </a:ext>
            </a:extLst>
          </p:cNvPr>
          <p:cNvGrpSpPr/>
          <p:nvPr/>
        </p:nvGrpSpPr>
        <p:grpSpPr>
          <a:xfrm>
            <a:off x="1034434" y="2200921"/>
            <a:ext cx="10123133" cy="2869112"/>
            <a:chOff x="1509497" y="2249033"/>
            <a:chExt cx="10123133" cy="2869112"/>
          </a:xfrm>
        </p:grpSpPr>
        <p:grpSp>
          <p:nvGrpSpPr>
            <p:cNvPr id="6" name="Group 5">
              <a:extLst>
                <a:ext uri="{FF2B5EF4-FFF2-40B4-BE49-F238E27FC236}">
                  <a16:creationId xmlns:a16="http://schemas.microsoft.com/office/drawing/2014/main" id="{0C75456C-1BFF-D6EB-61C3-B71D430DF95F}"/>
                </a:ext>
              </a:extLst>
            </p:cNvPr>
            <p:cNvGrpSpPr/>
            <p:nvPr/>
          </p:nvGrpSpPr>
          <p:grpSpPr>
            <a:xfrm>
              <a:off x="1509497" y="2249033"/>
              <a:ext cx="10123133" cy="2869112"/>
              <a:chOff x="1216894" y="2401433"/>
              <a:chExt cx="10123133" cy="2869112"/>
            </a:xfrm>
          </p:grpSpPr>
          <p:sp>
            <p:nvSpPr>
              <p:cNvPr id="4" name="Oval 3">
                <a:extLst>
                  <a:ext uri="{FF2B5EF4-FFF2-40B4-BE49-F238E27FC236}">
                    <a16:creationId xmlns:a16="http://schemas.microsoft.com/office/drawing/2014/main" id="{C5314AD8-F60A-7528-CCCB-693D4B97651A}"/>
                  </a:ext>
                </a:extLst>
              </p:cNvPr>
              <p:cNvSpPr/>
              <p:nvPr/>
            </p:nvSpPr>
            <p:spPr>
              <a:xfrm>
                <a:off x="1216894" y="3226001"/>
                <a:ext cx="1219978" cy="1219976"/>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0" lang="el-GR" sz="1800" b="1" i="0" u="none" strike="noStrike" kern="0" cap="none" spc="0" normalizeH="0" baseline="0" noProof="0" dirty="0">
                    <a:ln>
                      <a:noFill/>
                    </a:ln>
                    <a:solidFill>
                      <a:srgbClr val="FFFFFF"/>
                    </a:solidFill>
                    <a:effectLst/>
                    <a:uLnTx/>
                    <a:uFillTx/>
                    <a:latin typeface="Arial"/>
                    <a:cs typeface="Arial"/>
                    <a:sym typeface="Arial"/>
                  </a:rPr>
                  <a:t>Σκοπός</a:t>
                </a:r>
                <a:endParaRPr lang="el-GR" dirty="0"/>
              </a:p>
            </p:txBody>
          </p:sp>
          <p:sp>
            <p:nvSpPr>
              <p:cNvPr id="27" name="Google Shape;195;p5">
                <a:extLst>
                  <a:ext uri="{FF2B5EF4-FFF2-40B4-BE49-F238E27FC236}">
                    <a16:creationId xmlns:a16="http://schemas.microsoft.com/office/drawing/2014/main" id="{CCCBDC91-7CFA-B08C-0D2D-546231831ADD}"/>
                  </a:ext>
                </a:extLst>
              </p:cNvPr>
              <p:cNvSpPr/>
              <p:nvPr/>
            </p:nvSpPr>
            <p:spPr>
              <a:xfrm>
                <a:off x="8470915" y="2401433"/>
                <a:ext cx="2869112" cy="2869112"/>
              </a:xfrm>
              <a:prstGeom prst="ellipse">
                <a:avLst/>
              </a:prstGeom>
              <a:solidFill>
                <a:srgbClr val="04B3E7"/>
              </a:solidFill>
              <a:ln w="76200" cap="flat" cmpd="sng">
                <a:no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l-GR" sz="1800" b="1" dirty="0">
                    <a:solidFill>
                      <a:schemeClr val="bg1"/>
                    </a:solidFill>
                    <a:latin typeface="+mj-lt"/>
                    <a:ea typeface="Calibri"/>
                    <a:cs typeface="Calibri"/>
                    <a:sym typeface="Calibri"/>
                  </a:rPr>
                  <a:t>Πολιτικές, Δράσεις, Στόχοι και Δείκτες Επίδοσης</a:t>
                </a:r>
              </a:p>
            </p:txBody>
          </p:sp>
          <p:sp>
            <p:nvSpPr>
              <p:cNvPr id="2" name="Oval 1">
                <a:extLst>
                  <a:ext uri="{FF2B5EF4-FFF2-40B4-BE49-F238E27FC236}">
                    <a16:creationId xmlns:a16="http://schemas.microsoft.com/office/drawing/2014/main" id="{33BA9AB7-DF93-C359-2718-DFD7AF296CB0}"/>
                  </a:ext>
                </a:extLst>
              </p:cNvPr>
              <p:cNvSpPr/>
              <p:nvPr/>
            </p:nvSpPr>
            <p:spPr>
              <a:xfrm>
                <a:off x="3063996" y="3015687"/>
                <a:ext cx="1640606" cy="1640604"/>
              </a:xfrm>
              <a:prstGeom prst="ellipse">
                <a:avLst/>
              </a:prstGeom>
              <a:solidFill>
                <a:srgbClr val="04B3E7">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rtlCol="0" anchor="ctr"/>
              <a:lstStyle/>
              <a:p>
                <a:pPr algn="ctr"/>
                <a:r>
                  <a:rPr kumimoji="0" lang="el-GR" sz="1800" b="1" i="0" u="none" strike="noStrike" kern="0" cap="none" spc="0" normalizeH="0" baseline="0" noProof="0" dirty="0">
                    <a:ln>
                      <a:noFill/>
                    </a:ln>
                    <a:solidFill>
                      <a:srgbClr val="FFFFFF"/>
                    </a:solidFill>
                    <a:effectLst/>
                    <a:uLnTx/>
                    <a:uFillTx/>
                    <a:latin typeface="Arial"/>
                    <a:cs typeface="Arial"/>
                    <a:sym typeface="Arial"/>
                  </a:rPr>
                  <a:t>Αποστολή Όραμα</a:t>
                </a:r>
              </a:p>
              <a:p>
                <a:pPr algn="ctr"/>
                <a:r>
                  <a:rPr kumimoji="0" lang="el-GR" sz="1800" b="1" i="0" u="none" strike="noStrike" kern="0" cap="none" spc="0" normalizeH="0" baseline="0" noProof="0" dirty="0">
                    <a:ln>
                      <a:noFill/>
                    </a:ln>
                    <a:solidFill>
                      <a:srgbClr val="FFFFFF"/>
                    </a:solidFill>
                    <a:effectLst/>
                    <a:uLnTx/>
                    <a:uFillTx/>
                    <a:latin typeface="Arial"/>
                    <a:cs typeface="Arial"/>
                    <a:sym typeface="Arial"/>
                  </a:rPr>
                  <a:t>Αξίες</a:t>
                </a:r>
              </a:p>
            </p:txBody>
          </p:sp>
          <p:sp>
            <p:nvSpPr>
              <p:cNvPr id="5" name="Oval 4">
                <a:extLst>
                  <a:ext uri="{FF2B5EF4-FFF2-40B4-BE49-F238E27FC236}">
                    <a16:creationId xmlns:a16="http://schemas.microsoft.com/office/drawing/2014/main" id="{22117D3F-3B0E-BF08-1802-800223A688B8}"/>
                  </a:ext>
                </a:extLst>
              </p:cNvPr>
              <p:cNvSpPr/>
              <p:nvPr/>
            </p:nvSpPr>
            <p:spPr>
              <a:xfrm>
                <a:off x="5458468" y="2844707"/>
                <a:ext cx="1982566" cy="1982564"/>
              </a:xfrm>
              <a:prstGeom prst="ellipse">
                <a:avLst/>
              </a:prstGeom>
              <a:solidFill>
                <a:srgbClr val="04B3E7">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108000" rIns="0" rtlCol="0" anchor="ctr"/>
              <a:lstStyle/>
              <a:p>
                <a:pPr algn="ctr"/>
                <a:r>
                  <a:rPr kumimoji="0" lang="el-GR" sz="1800" b="1" i="0" u="none" strike="noStrike" kern="0" cap="none" spc="0" normalizeH="0" baseline="0" noProof="0" dirty="0">
                    <a:ln>
                      <a:noFill/>
                    </a:ln>
                    <a:solidFill>
                      <a:srgbClr val="FFFFFF"/>
                    </a:solidFill>
                    <a:effectLst/>
                    <a:uLnTx/>
                    <a:uFillTx/>
                    <a:latin typeface="Arial"/>
                    <a:cs typeface="Arial"/>
                    <a:sym typeface="Arial"/>
                  </a:rPr>
                  <a:t>Διακυβέρνηση</a:t>
                </a:r>
              </a:p>
              <a:p>
                <a:pPr algn="ctr"/>
                <a:r>
                  <a:rPr kumimoji="0" lang="el-GR" sz="1800" b="1" i="0" u="none" strike="noStrike" kern="0" cap="none" spc="0" normalizeH="0" baseline="0" noProof="0" dirty="0">
                    <a:ln>
                      <a:noFill/>
                    </a:ln>
                    <a:solidFill>
                      <a:srgbClr val="FFFFFF"/>
                    </a:solidFill>
                    <a:effectLst/>
                    <a:uLnTx/>
                    <a:uFillTx/>
                    <a:latin typeface="Arial"/>
                    <a:cs typeface="Arial"/>
                    <a:sym typeface="Arial"/>
                  </a:rPr>
                  <a:t>&amp; Στρατηγική </a:t>
                </a:r>
              </a:p>
            </p:txBody>
          </p:sp>
        </p:grpSp>
        <p:sp>
          <p:nvSpPr>
            <p:cNvPr id="3" name="Arrow: Chevron 2">
              <a:extLst>
                <a:ext uri="{FF2B5EF4-FFF2-40B4-BE49-F238E27FC236}">
                  <a16:creationId xmlns:a16="http://schemas.microsoft.com/office/drawing/2014/main" id="{BF0325D0-C758-050A-F24B-46AA72AF887F}"/>
                </a:ext>
              </a:extLst>
            </p:cNvPr>
            <p:cNvSpPr/>
            <p:nvPr/>
          </p:nvSpPr>
          <p:spPr>
            <a:xfrm>
              <a:off x="2911513" y="3486150"/>
              <a:ext cx="260796" cy="394878"/>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Arrow: Chevron 6">
              <a:extLst>
                <a:ext uri="{FF2B5EF4-FFF2-40B4-BE49-F238E27FC236}">
                  <a16:creationId xmlns:a16="http://schemas.microsoft.com/office/drawing/2014/main" id="{DDD55230-04AD-0C7E-012E-5CF71767EABE}"/>
                </a:ext>
              </a:extLst>
            </p:cNvPr>
            <p:cNvSpPr/>
            <p:nvPr/>
          </p:nvSpPr>
          <p:spPr>
            <a:xfrm>
              <a:off x="5128137" y="3486150"/>
              <a:ext cx="260796" cy="394878"/>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Arrow: Chevron 7">
              <a:extLst>
                <a:ext uri="{FF2B5EF4-FFF2-40B4-BE49-F238E27FC236}">
                  <a16:creationId xmlns:a16="http://schemas.microsoft.com/office/drawing/2014/main" id="{8664BF06-A7CF-AAFA-5299-26EFB0AE75BD}"/>
                </a:ext>
              </a:extLst>
            </p:cNvPr>
            <p:cNvSpPr/>
            <p:nvPr/>
          </p:nvSpPr>
          <p:spPr>
            <a:xfrm>
              <a:off x="5317046" y="3445041"/>
              <a:ext cx="315096" cy="477096"/>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Arrow: Chevron 8">
              <a:extLst>
                <a:ext uri="{FF2B5EF4-FFF2-40B4-BE49-F238E27FC236}">
                  <a16:creationId xmlns:a16="http://schemas.microsoft.com/office/drawing/2014/main" id="{F14506AC-A490-A7B7-E22C-F393607C5858}"/>
                </a:ext>
              </a:extLst>
            </p:cNvPr>
            <p:cNvSpPr/>
            <p:nvPr/>
          </p:nvSpPr>
          <p:spPr>
            <a:xfrm>
              <a:off x="7852270" y="3486150"/>
              <a:ext cx="260796" cy="394878"/>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Arrow: Chevron 9">
              <a:extLst>
                <a:ext uri="{FF2B5EF4-FFF2-40B4-BE49-F238E27FC236}">
                  <a16:creationId xmlns:a16="http://schemas.microsoft.com/office/drawing/2014/main" id="{7811FD11-0D64-5F86-6213-DACF9CB57689}"/>
                </a:ext>
              </a:extLst>
            </p:cNvPr>
            <p:cNvSpPr/>
            <p:nvPr/>
          </p:nvSpPr>
          <p:spPr>
            <a:xfrm>
              <a:off x="8041179" y="3445041"/>
              <a:ext cx="315096" cy="477096"/>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Arrow: Chevron 10">
              <a:extLst>
                <a:ext uri="{FF2B5EF4-FFF2-40B4-BE49-F238E27FC236}">
                  <a16:creationId xmlns:a16="http://schemas.microsoft.com/office/drawing/2014/main" id="{35DFD97A-FBF9-A436-6AF1-378B911FB0B8}"/>
                </a:ext>
              </a:extLst>
            </p:cNvPr>
            <p:cNvSpPr/>
            <p:nvPr/>
          </p:nvSpPr>
          <p:spPr>
            <a:xfrm>
              <a:off x="8254488" y="3405286"/>
              <a:ext cx="367608" cy="556606"/>
            </a:xfrm>
            <a:prstGeom prst="chevron">
              <a:avLst/>
            </a:prstGeom>
            <a:solidFill>
              <a:schemeClr val="tx1">
                <a:lumMod val="50000"/>
                <a:lumOff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spTree>
    <p:extLst>
      <p:ext uri="{BB962C8B-B14F-4D97-AF65-F5344CB8AC3E}">
        <p14:creationId xmlns:p14="http://schemas.microsoft.com/office/powerpoint/2010/main" val="3848889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E975F0AA-D93F-9835-FB5B-E26DD0D3F8DB}"/>
            </a:ext>
          </a:extLst>
        </p:cNvPr>
        <p:cNvGrpSpPr/>
        <p:nvPr/>
      </p:nvGrpSpPr>
      <p:grpSpPr>
        <a:xfrm>
          <a:off x="0" y="0"/>
          <a:ext cx="0" cy="0"/>
          <a:chOff x="0" y="0"/>
          <a:chExt cx="0" cy="0"/>
        </a:xfrm>
      </p:grpSpPr>
      <p:sp>
        <p:nvSpPr>
          <p:cNvPr id="7" name="Google Shape;316;g3025d2b38e7_0_376">
            <a:extLst>
              <a:ext uri="{FF2B5EF4-FFF2-40B4-BE49-F238E27FC236}">
                <a16:creationId xmlns:a16="http://schemas.microsoft.com/office/drawing/2014/main" id="{F553096C-3E0D-CAC3-8D98-6A393C84B65F}"/>
              </a:ext>
            </a:extLst>
          </p:cNvPr>
          <p:cNvSpPr txBox="1"/>
          <p:nvPr/>
        </p:nvSpPr>
        <p:spPr>
          <a:xfrm>
            <a:off x="380498" y="1384039"/>
            <a:ext cx="11337020" cy="1323409"/>
          </a:xfrm>
          <a:prstGeom prst="rect">
            <a:avLst/>
          </a:prstGeom>
          <a:noFill/>
          <a:ln>
            <a:noFill/>
          </a:ln>
        </p:spPr>
        <p:txBody>
          <a:bodyPr spcFirstLastPara="1" wrap="square" lIns="91425" tIns="91425" rIns="91425" bIns="91425" anchor="t" anchorCtr="0">
            <a:spAutoFit/>
          </a:bodyPr>
          <a:lstStyle/>
          <a:p>
            <a:pPr lvl="0" algn="just" rtl="0">
              <a:spcBef>
                <a:spcPts val="600"/>
              </a:spcBef>
              <a:spcAft>
                <a:spcPts val="1200"/>
              </a:spcAft>
              <a:buClr>
                <a:srgbClr val="3F3F3F"/>
              </a:buClr>
              <a:buSzPts val="1800"/>
            </a:pPr>
            <a:r>
              <a:rPr lang="el-GR" sz="1600" dirty="0">
                <a:solidFill>
                  <a:srgbClr val="3F3F3F"/>
                </a:solidFill>
              </a:rPr>
              <a:t>(!) Εφαρμογή του ΚΑΝΟΝΑ «</a:t>
            </a:r>
            <a:r>
              <a:rPr lang="el-GR" sz="1600" b="1" dirty="0">
                <a:solidFill>
                  <a:schemeClr val="accent6"/>
                </a:solidFill>
              </a:rPr>
              <a:t>ΔΕΝ ΠΡΟΚΑΛΩ ΑΡΝΗΤΙΚΟ ΑΝΤΙΚΤΥΠΟ</a:t>
            </a:r>
            <a:r>
              <a:rPr lang="el-GR" sz="1600" dirty="0">
                <a:solidFill>
                  <a:srgbClr val="3F3F3F"/>
                </a:solidFill>
              </a:rPr>
              <a:t>» (DO NO HARM)</a:t>
            </a:r>
          </a:p>
          <a:p>
            <a:pPr lvl="0" algn="just" rtl="0">
              <a:spcBef>
                <a:spcPts val="600"/>
              </a:spcBef>
              <a:spcAft>
                <a:spcPts val="1200"/>
              </a:spcAft>
              <a:buClr>
                <a:srgbClr val="3F3F3F"/>
              </a:buClr>
              <a:buSzPts val="1800"/>
            </a:pPr>
            <a:r>
              <a:rPr lang="el-GR" dirty="0">
                <a:solidFill>
                  <a:srgbClr val="3F3F3F"/>
                </a:solidFill>
              </a:rPr>
              <a:t>Για τη σύνταξη έκθεσης εταιρικής βιωσιμότητας η CSRD προβλέπει τη διεξαγωγή δέουσας επιμέλειας (</a:t>
            </a:r>
            <a:r>
              <a:rPr lang="el-GR" dirty="0" err="1">
                <a:solidFill>
                  <a:srgbClr val="3F3F3F"/>
                </a:solidFill>
              </a:rPr>
              <a:t>due</a:t>
            </a:r>
            <a:r>
              <a:rPr lang="el-GR" dirty="0">
                <a:solidFill>
                  <a:srgbClr val="3F3F3F"/>
                </a:solidFill>
              </a:rPr>
              <a:t> </a:t>
            </a:r>
            <a:r>
              <a:rPr lang="el-GR" dirty="0" err="1">
                <a:solidFill>
                  <a:srgbClr val="3F3F3F"/>
                </a:solidFill>
              </a:rPr>
              <a:t>diligence</a:t>
            </a:r>
            <a:r>
              <a:rPr lang="el-GR" dirty="0">
                <a:solidFill>
                  <a:srgbClr val="3F3F3F"/>
                </a:solidFill>
              </a:rPr>
              <a:t>) για τον εντοπισμό, την πρόληψη και τον μετριασμό των κινδύνων που σχετίζονται με τη βιωσιμότητα.</a:t>
            </a:r>
          </a:p>
        </p:txBody>
      </p:sp>
      <p:sp>
        <p:nvSpPr>
          <p:cNvPr id="5" name="TextBox 4">
            <a:extLst>
              <a:ext uri="{FF2B5EF4-FFF2-40B4-BE49-F238E27FC236}">
                <a16:creationId xmlns:a16="http://schemas.microsoft.com/office/drawing/2014/main" id="{97DA8944-9F91-18C8-C12E-181E9087821A}"/>
              </a:ext>
            </a:extLst>
          </p:cNvPr>
          <p:cNvSpPr txBox="1"/>
          <p:nvPr/>
        </p:nvSpPr>
        <p:spPr>
          <a:xfrm>
            <a:off x="3556000" y="2816847"/>
            <a:ext cx="5943600" cy="307777"/>
          </a:xfrm>
          <a:prstGeom prst="rect">
            <a:avLst/>
          </a:prstGeom>
          <a:noFill/>
        </p:spPr>
        <p:txBody>
          <a:bodyPr wrap="square">
            <a:spAutoFit/>
          </a:bodyPr>
          <a:lstStyle/>
          <a:p>
            <a:pPr marL="72000" lvl="0">
              <a:spcBef>
                <a:spcPts val="600"/>
              </a:spcBef>
              <a:spcAft>
                <a:spcPts val="600"/>
              </a:spcAft>
              <a:buClr>
                <a:srgbClr val="3F3F3F"/>
              </a:buClr>
              <a:buSzPts val="1800"/>
              <a:defRPr/>
            </a:pPr>
            <a:r>
              <a:rPr kumimoji="0" lang="el-GR" sz="1400" b="1" i="0" u="none" strike="noStrike" kern="0" cap="none" spc="0" normalizeH="0" baseline="0" noProof="0" dirty="0">
                <a:ln>
                  <a:noFill/>
                </a:ln>
                <a:solidFill>
                  <a:srgbClr val="3F3F3F"/>
                </a:solidFill>
                <a:effectLst/>
                <a:uLnTx/>
                <a:uFillTx/>
                <a:latin typeface="Arial"/>
                <a:cs typeface="Arial"/>
                <a:sym typeface="Arial"/>
              </a:rPr>
              <a:t>Εντοπίζουν  </a:t>
            </a:r>
            <a:r>
              <a:rPr kumimoji="0" lang="el-GR" sz="1400" b="1" i="0" u="none" strike="noStrike" kern="0" cap="none" spc="0" normalizeH="0" baseline="0" noProof="0" dirty="0">
                <a:ln>
                  <a:noFill/>
                </a:ln>
                <a:solidFill>
                  <a:schemeClr val="accent6"/>
                </a:solidFill>
                <a:effectLst/>
                <a:uLnTx/>
                <a:uFillTx/>
                <a:latin typeface="Arial"/>
                <a:cs typeface="Arial"/>
                <a:sym typeface="Arial"/>
              </a:rPr>
              <a:t>| </a:t>
            </a:r>
            <a:r>
              <a:rPr lang="el-GR" b="1" dirty="0">
                <a:solidFill>
                  <a:srgbClr val="3F3F3F"/>
                </a:solidFill>
              </a:rPr>
              <a:t>λαμβάνουν υπόψη </a:t>
            </a:r>
            <a:r>
              <a:rPr kumimoji="0" lang="el-GR" sz="1400" b="1" i="0" u="none" strike="noStrike" kern="0" cap="none" spc="0" normalizeH="0" baseline="0" noProof="0" dirty="0">
                <a:ln>
                  <a:noFill/>
                </a:ln>
                <a:solidFill>
                  <a:srgbClr val="3F3F3F"/>
                </a:solidFill>
                <a:effectLst/>
                <a:uLnTx/>
                <a:uFillTx/>
                <a:latin typeface="Arial"/>
                <a:cs typeface="Arial"/>
                <a:sym typeface="Arial"/>
              </a:rPr>
              <a:t> </a:t>
            </a:r>
            <a:r>
              <a:rPr kumimoji="0" lang="el-GR" sz="1400" b="1" i="0" u="none" strike="noStrike" kern="0" cap="none" spc="0" normalizeH="0" baseline="0" noProof="0" dirty="0">
                <a:ln>
                  <a:noFill/>
                </a:ln>
                <a:solidFill>
                  <a:schemeClr val="accent6"/>
                </a:solidFill>
                <a:effectLst/>
                <a:uLnTx/>
                <a:uFillTx/>
                <a:latin typeface="Arial"/>
                <a:cs typeface="Arial"/>
                <a:sym typeface="Arial"/>
              </a:rPr>
              <a:t>|</a:t>
            </a:r>
            <a:r>
              <a:rPr kumimoji="0" lang="el-GR" sz="1400" b="1" i="0" u="none" strike="noStrike" kern="0" cap="none" spc="0" normalizeH="0" baseline="0" noProof="0" dirty="0">
                <a:ln>
                  <a:noFill/>
                </a:ln>
                <a:solidFill>
                  <a:srgbClr val="3F3F3F"/>
                </a:solidFill>
                <a:effectLst/>
                <a:uLnTx/>
                <a:uFillTx/>
                <a:latin typeface="Arial"/>
                <a:cs typeface="Arial"/>
                <a:sym typeface="Arial"/>
              </a:rPr>
              <a:t>  μετριάζουν  </a:t>
            </a:r>
            <a:r>
              <a:rPr kumimoji="0" lang="el-GR" sz="1400" b="1" i="0" u="none" strike="noStrike" kern="0" cap="none" spc="0" normalizeH="0" baseline="0" noProof="0" dirty="0">
                <a:ln>
                  <a:noFill/>
                </a:ln>
                <a:solidFill>
                  <a:schemeClr val="accent6"/>
                </a:solidFill>
                <a:effectLst/>
                <a:uLnTx/>
                <a:uFillTx/>
                <a:latin typeface="Arial"/>
                <a:cs typeface="Arial"/>
                <a:sym typeface="Arial"/>
              </a:rPr>
              <a:t>|</a:t>
            </a:r>
            <a:r>
              <a:rPr kumimoji="0" lang="el-GR" sz="1400" b="1" i="0" u="none" strike="noStrike" kern="0" cap="none" spc="0" normalizeH="0" baseline="0" noProof="0" dirty="0">
                <a:ln>
                  <a:noFill/>
                </a:ln>
                <a:solidFill>
                  <a:srgbClr val="3F3F3F"/>
                </a:solidFill>
                <a:effectLst/>
                <a:uLnTx/>
                <a:uFillTx/>
                <a:latin typeface="Arial"/>
                <a:cs typeface="Arial"/>
                <a:sym typeface="Arial"/>
              </a:rPr>
              <a:t>  </a:t>
            </a:r>
            <a:r>
              <a:rPr lang="el-GR" b="1" dirty="0">
                <a:solidFill>
                  <a:srgbClr val="3F3F3F"/>
                </a:solidFill>
              </a:rPr>
              <a:t>προλαμβάνουν</a:t>
            </a:r>
            <a:endParaRPr kumimoji="0" lang="el-GR" sz="1400" b="1" i="0" u="none" strike="noStrike" kern="0" cap="none" spc="0" normalizeH="0" baseline="0" noProof="0" dirty="0">
              <a:ln>
                <a:noFill/>
              </a:ln>
              <a:solidFill>
                <a:srgbClr val="3F3F3F"/>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3FCF75B7-E919-C193-9BC5-1C0D8909A937}"/>
              </a:ext>
            </a:extLst>
          </p:cNvPr>
          <p:cNvSpPr txBox="1"/>
          <p:nvPr/>
        </p:nvSpPr>
        <p:spPr>
          <a:xfrm>
            <a:off x="3556001" y="3146623"/>
            <a:ext cx="7493000" cy="523220"/>
          </a:xfrm>
          <a:prstGeom prst="rect">
            <a:avLst/>
          </a:prstGeom>
          <a:noFill/>
        </p:spPr>
        <p:txBody>
          <a:bodyPr wrap="square">
            <a:spAutoFit/>
          </a:bodyPr>
          <a:lstStyle/>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τον τρόπο με τον οποίο αντιμετωπίζουν τις πραγματικές και δυνητικές αρνητικές επιπτώσεις στο περιβάλλον και στους ανθρώπους, που συνδέονται με τις δραστηριότητές τους.</a:t>
            </a:r>
          </a:p>
        </p:txBody>
      </p:sp>
      <p:sp>
        <p:nvSpPr>
          <p:cNvPr id="17" name="TextBox 16">
            <a:extLst>
              <a:ext uri="{FF2B5EF4-FFF2-40B4-BE49-F238E27FC236}">
                <a16:creationId xmlns:a16="http://schemas.microsoft.com/office/drawing/2014/main" id="{A7E943D6-941E-9A84-7139-E5137FCBC775}"/>
              </a:ext>
            </a:extLst>
          </p:cNvPr>
          <p:cNvSpPr txBox="1"/>
          <p:nvPr/>
        </p:nvSpPr>
        <p:spPr>
          <a:xfrm>
            <a:off x="303211" y="4751350"/>
            <a:ext cx="11516801" cy="1754326"/>
          </a:xfrm>
          <a:prstGeom prst="rect">
            <a:avLst/>
          </a:prstGeom>
          <a:noFill/>
        </p:spPr>
        <p:txBody>
          <a:bodyPr wrap="square">
            <a:spAutoFit/>
          </a:bodyPr>
          <a:lstStyle/>
          <a:p>
            <a:pPr marL="72000" marR="0" lvl="0" algn="just" defTabSz="914400" rtl="0" eaLnBrk="1" fontAlgn="auto" latinLnBrk="0" hangingPunct="1">
              <a:lnSpc>
                <a:spcPct val="100000"/>
              </a:lnSpc>
              <a:spcBef>
                <a:spcPts val="300"/>
              </a:spcBef>
              <a:spcAft>
                <a:spcPts val="300"/>
              </a:spcAft>
              <a:buClr>
                <a:srgbClr val="3F3F3F"/>
              </a:buClr>
              <a:buSzPts val="1800"/>
              <a:tabLst/>
              <a:defRPr/>
            </a:pPr>
            <a:r>
              <a:rPr kumimoji="0" lang="el-GR" sz="1400" b="1" i="0" u="none" strike="noStrike" kern="0" cap="none" spc="0" normalizeH="0" baseline="0" noProof="0" dirty="0">
                <a:ln>
                  <a:noFill/>
                </a:ln>
                <a:solidFill>
                  <a:schemeClr val="accent6"/>
                </a:solidFill>
                <a:effectLst/>
                <a:uLnTx/>
                <a:uFillTx/>
                <a:latin typeface="Arial"/>
                <a:cs typeface="Arial"/>
                <a:sym typeface="Arial"/>
              </a:rPr>
              <a:t>Η CSRD: </a:t>
            </a:r>
          </a:p>
          <a:p>
            <a:pPr marL="360000" marR="0" lvl="0" indent="-288000" algn="just"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απαιτεί από τις εταιρείες να ενσωματώνουν τη δέουσα επιμέλεια στις πολιτικές τους, να εντοπίζουν τους πραγματικούς ή δυνητικούς κινδύνους για τα ανθρώπινα δικαιώματα και το περιβάλλον, να προλαμβάνουν ή να μετριάζουν τις δυνητικές αρνητικές συνέπειες και να τερματίζουν ή να ελαχιστοποιούν τις πραγματικές επιπτώσεις. </a:t>
            </a:r>
          </a:p>
          <a:p>
            <a:pPr marL="360000" marR="0" lvl="0" indent="-288000" algn="just" defTabSz="914400" rtl="0" eaLnBrk="1" fontAlgn="auto" latinLnBrk="0" hangingPunct="1">
              <a:lnSpc>
                <a:spcPct val="100000"/>
              </a:lnSpc>
              <a:spcBef>
                <a:spcPts val="300"/>
              </a:spcBef>
              <a:spcAft>
                <a:spcPts val="300"/>
              </a:spcAft>
              <a:buClr>
                <a:srgbClr val="3F3F3F"/>
              </a:buClr>
              <a:buSzPts val="1800"/>
              <a:buFont typeface="Arial"/>
              <a:buChar char="●"/>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Οι εταιρείες υποχρεούνται, επίσης, να θεσπίζουν και να διατηρούν ενεργή συγκεκριμένη διαδικασία υποβολής καταγγελιών, να παρακολουθούν την αποτελεσματικότητα των πολιτικών και των μέτρων δέουσας επιμέλειας και να ανακοινώνουν δημοσίως τα σχετικά μέτρα που λαμβάνουν.</a:t>
            </a:r>
          </a:p>
        </p:txBody>
      </p:sp>
      <p:sp>
        <p:nvSpPr>
          <p:cNvPr id="3" name="Google Shape;150;p5">
            <a:extLst>
              <a:ext uri="{FF2B5EF4-FFF2-40B4-BE49-F238E27FC236}">
                <a16:creationId xmlns:a16="http://schemas.microsoft.com/office/drawing/2014/main" id="{781EE93D-A2A2-3357-9438-68DB5769D3FF}"/>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0"/>
              </a:spcBef>
              <a:spcAft>
                <a:spcPts val="0"/>
              </a:spcAft>
              <a:buClr>
                <a:srgbClr val="FFFFFF"/>
              </a:buClr>
              <a:buSzPct val="100000"/>
              <a:buFont typeface="+mj-lt"/>
              <a:buAutoNum type="arabicPeriod" startAt="5"/>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Δέουσα Επιμέλεια</a:t>
            </a:r>
          </a:p>
        </p:txBody>
      </p:sp>
      <p:sp>
        <p:nvSpPr>
          <p:cNvPr id="8" name="TextBox 7">
            <a:extLst>
              <a:ext uri="{FF2B5EF4-FFF2-40B4-BE49-F238E27FC236}">
                <a16:creationId xmlns:a16="http://schemas.microsoft.com/office/drawing/2014/main" id="{59CA0470-1359-353D-9CED-127D92CD681F}"/>
              </a:ext>
            </a:extLst>
          </p:cNvPr>
          <p:cNvSpPr txBox="1"/>
          <p:nvPr/>
        </p:nvSpPr>
        <p:spPr>
          <a:xfrm>
            <a:off x="380498" y="3992379"/>
            <a:ext cx="11439514" cy="523220"/>
          </a:xfrm>
          <a:prstGeom prst="rect">
            <a:avLst/>
          </a:prstGeom>
          <a:noFill/>
        </p:spPr>
        <p:txBody>
          <a:bodyPr wrap="square">
            <a:spAutoFit/>
          </a:bodyPr>
          <a:lstStyle/>
          <a:p>
            <a:pPr marR="0" lvl="0" algn="l"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Σε αυτές περιλαμβάνονται οι αρνητικές επιπτώσεις που συνδέονται με τις δραστηριότητες της ίδιας της επιχείρησης και την </a:t>
            </a:r>
            <a:r>
              <a:rPr kumimoji="0" lang="el-GR" sz="1400" i="0" u="none" strike="noStrike" kern="0" cap="none" spc="0" normalizeH="0" baseline="0" noProof="0" dirty="0" err="1">
                <a:ln>
                  <a:noFill/>
                </a:ln>
                <a:solidFill>
                  <a:srgbClr val="3F3F3F"/>
                </a:solidFill>
                <a:effectLst/>
                <a:uLnTx/>
                <a:uFillTx/>
                <a:latin typeface="Arial"/>
                <a:cs typeface="Arial"/>
                <a:sym typeface="Arial"/>
              </a:rPr>
              <a:t>ανάντη</a:t>
            </a:r>
            <a:r>
              <a:rPr kumimoji="0" lang="el-GR" sz="1400" i="0" u="none" strike="noStrike" kern="0" cap="none" spc="0" normalizeH="0" baseline="0" noProof="0" dirty="0">
                <a:ln>
                  <a:noFill/>
                </a:ln>
                <a:solidFill>
                  <a:srgbClr val="3F3F3F"/>
                </a:solidFill>
                <a:effectLst/>
                <a:uLnTx/>
                <a:uFillTx/>
                <a:latin typeface="Arial"/>
                <a:cs typeface="Arial"/>
                <a:sym typeface="Arial"/>
              </a:rPr>
              <a:t> και </a:t>
            </a:r>
            <a:r>
              <a:rPr kumimoji="0" lang="el-GR" sz="1400" i="0" u="none" strike="noStrike" kern="0" cap="none" spc="0" normalizeH="0" baseline="0" noProof="0" dirty="0" err="1">
                <a:ln>
                  <a:noFill/>
                </a:ln>
                <a:solidFill>
                  <a:srgbClr val="3F3F3F"/>
                </a:solidFill>
                <a:effectLst/>
                <a:uLnTx/>
                <a:uFillTx/>
                <a:latin typeface="Arial"/>
                <a:cs typeface="Arial"/>
                <a:sym typeface="Arial"/>
              </a:rPr>
              <a:t>κατάντη</a:t>
            </a:r>
            <a:r>
              <a:rPr kumimoji="0" lang="el-GR" sz="1400" i="0" u="none" strike="noStrike" kern="0" cap="none" spc="0" normalizeH="0" baseline="0" noProof="0" dirty="0">
                <a:ln>
                  <a:noFill/>
                </a:ln>
                <a:solidFill>
                  <a:srgbClr val="3F3F3F"/>
                </a:solidFill>
                <a:effectLst/>
                <a:uLnTx/>
                <a:uFillTx/>
                <a:latin typeface="Arial"/>
                <a:cs typeface="Arial"/>
                <a:sym typeface="Arial"/>
              </a:rPr>
              <a:t> </a:t>
            </a:r>
            <a:r>
              <a:rPr kumimoji="0" lang="el-GR" sz="1400" i="0" u="none" strike="noStrike" kern="0" cap="none" spc="0" normalizeH="0" baseline="0" noProof="0" dirty="0" err="1">
                <a:ln>
                  <a:noFill/>
                </a:ln>
                <a:solidFill>
                  <a:srgbClr val="3F3F3F"/>
                </a:solidFill>
                <a:effectLst/>
                <a:uLnTx/>
                <a:uFillTx/>
                <a:latin typeface="Arial"/>
                <a:cs typeface="Arial"/>
                <a:sym typeface="Arial"/>
              </a:rPr>
              <a:t>αξιακή</a:t>
            </a:r>
            <a:r>
              <a:rPr kumimoji="0" lang="el-GR" sz="1400" i="0" u="none" strike="noStrike" kern="0" cap="none" spc="0" normalizeH="0" baseline="0" noProof="0" dirty="0">
                <a:ln>
                  <a:noFill/>
                </a:ln>
                <a:solidFill>
                  <a:srgbClr val="3F3F3F"/>
                </a:solidFill>
                <a:effectLst/>
                <a:uLnTx/>
                <a:uFillTx/>
                <a:latin typeface="Arial"/>
                <a:cs typeface="Arial"/>
                <a:sym typeface="Arial"/>
              </a:rPr>
              <a:t> αλυσίδα της, μεταξύ άλλων μέσω των προϊόντων ή των υπηρεσιών της, καθώς και μέσω των επιχειρηματικών της σχέσεων. </a:t>
            </a:r>
          </a:p>
        </p:txBody>
      </p:sp>
      <p:sp>
        <p:nvSpPr>
          <p:cNvPr id="9" name="Rectangle: Rounded Corners 8">
            <a:extLst>
              <a:ext uri="{FF2B5EF4-FFF2-40B4-BE49-F238E27FC236}">
                <a16:creationId xmlns:a16="http://schemas.microsoft.com/office/drawing/2014/main" id="{1FF25FCA-7E1A-4732-7568-A1E7928481B8}"/>
              </a:ext>
            </a:extLst>
          </p:cNvPr>
          <p:cNvSpPr/>
          <p:nvPr/>
        </p:nvSpPr>
        <p:spPr>
          <a:xfrm>
            <a:off x="380498" y="2705045"/>
            <a:ext cx="3022600" cy="105158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b="1" kern="1200" dirty="0">
                <a:solidFill>
                  <a:schemeClr val="bg1"/>
                </a:solidFill>
                <a:latin typeface="Helvetica" pitchFamily="2" charset="0"/>
              </a:rPr>
              <a:t>Η δέουσα επιμέλεια είναι η διαδικασία με την οποία οι επιχειρήσεις </a:t>
            </a:r>
          </a:p>
        </p:txBody>
      </p:sp>
    </p:spTree>
    <p:extLst>
      <p:ext uri="{BB962C8B-B14F-4D97-AF65-F5344CB8AC3E}">
        <p14:creationId xmlns:p14="http://schemas.microsoft.com/office/powerpoint/2010/main" val="3262098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3496AE5D-5364-AE90-2179-99DB2E652D3A}"/>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1945176-21ED-B47F-A6A5-00DB58EE9550}"/>
              </a:ext>
            </a:extLst>
          </p:cNvPr>
          <p:cNvSpPr txBox="1"/>
          <p:nvPr/>
        </p:nvSpPr>
        <p:spPr>
          <a:xfrm>
            <a:off x="303212" y="2232327"/>
            <a:ext cx="6669088" cy="3077766"/>
          </a:xfrm>
          <a:prstGeom prst="rect">
            <a:avLst/>
          </a:prstGeom>
          <a:noFill/>
        </p:spPr>
        <p:txBody>
          <a:bodyPr wrap="square">
            <a:spAutoFit/>
          </a:bodyPr>
          <a:lstStyle/>
          <a:p>
            <a:pPr marL="72000" marR="0" lvl="0" defTabSz="914400" rtl="0" eaLnBrk="1" fontAlgn="auto" latinLnBrk="0" hangingPunct="1">
              <a:lnSpc>
                <a:spcPct val="100000"/>
              </a:lnSpc>
              <a:spcBef>
                <a:spcPts val="600"/>
              </a:spcBef>
              <a:spcAft>
                <a:spcPts val="600"/>
              </a:spcAft>
              <a:buClr>
                <a:srgbClr val="3F3F3F"/>
              </a:buClr>
              <a:buSzPts val="1800"/>
              <a:tabLst/>
              <a:defRPr/>
            </a:pPr>
            <a:r>
              <a:rPr kumimoji="0" lang="el-GR" sz="1600" b="1" i="0" u="none" strike="noStrike" kern="0" cap="none" spc="0" normalizeH="0" baseline="0" noProof="0" dirty="0">
                <a:ln>
                  <a:noFill/>
                </a:ln>
                <a:solidFill>
                  <a:schemeClr val="accent6"/>
                </a:solidFill>
                <a:effectLst/>
                <a:uLnTx/>
                <a:uFillTx/>
                <a:latin typeface="Arial"/>
                <a:cs typeface="Arial"/>
                <a:sym typeface="Arial"/>
              </a:rPr>
              <a:t>Πώς διενεργείται;</a:t>
            </a:r>
          </a:p>
          <a:p>
            <a:pPr marL="360000" marR="0" lvl="0" indent="-288000"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i="0" u="none" strike="noStrike" kern="0" cap="none" spc="0" normalizeH="0" baseline="0" noProof="0" dirty="0">
                <a:ln>
                  <a:noFill/>
                </a:ln>
                <a:solidFill>
                  <a:srgbClr val="3F3F3F"/>
                </a:solidFill>
                <a:effectLst/>
                <a:uLnTx/>
                <a:uFillTx/>
                <a:latin typeface="Arial"/>
                <a:cs typeface="Arial"/>
                <a:sym typeface="Arial"/>
              </a:rPr>
              <a:t>Ενσωμάτωση πρακτικών δέουσας επιμέλειας στη λειτουργία και τη στρατηγική της εταιρείας </a:t>
            </a:r>
          </a:p>
          <a:p>
            <a:pPr marL="360000" marR="0" lvl="0" indent="-288000"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i="0" u="none" strike="noStrike" kern="0" cap="none" spc="0" normalizeH="0" baseline="0" noProof="0" dirty="0">
                <a:ln>
                  <a:noFill/>
                </a:ln>
                <a:solidFill>
                  <a:srgbClr val="3F3F3F"/>
                </a:solidFill>
                <a:effectLst/>
                <a:uLnTx/>
                <a:uFillTx/>
                <a:latin typeface="Arial"/>
                <a:cs typeface="Arial"/>
                <a:sym typeface="Arial"/>
              </a:rPr>
              <a:t>Συμπερίληψη των ενδιαφερομένων μερών στην αναγνώριση των επιδράσεων της εταιρείας </a:t>
            </a:r>
          </a:p>
          <a:p>
            <a:pPr marL="360000" marR="0" lvl="0" indent="-288000"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i="0" u="none" strike="noStrike" kern="0" cap="none" spc="0" normalizeH="0" baseline="0" noProof="0" dirty="0">
                <a:ln>
                  <a:noFill/>
                </a:ln>
                <a:solidFill>
                  <a:srgbClr val="3F3F3F"/>
                </a:solidFill>
                <a:effectLst/>
                <a:uLnTx/>
                <a:uFillTx/>
                <a:latin typeface="Arial"/>
                <a:cs typeface="Arial"/>
                <a:sym typeface="Arial"/>
              </a:rPr>
              <a:t>Αναγνώριση και διαχείριση αρνητικών επιδράσεων στην κοινωνία και το περιβάλλον </a:t>
            </a:r>
          </a:p>
          <a:p>
            <a:pPr marL="360000" marR="0" lvl="0" indent="-288000"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i="0" u="none" strike="noStrike" kern="0" cap="none" spc="0" normalizeH="0" baseline="0" noProof="0" dirty="0">
                <a:ln>
                  <a:noFill/>
                </a:ln>
                <a:solidFill>
                  <a:srgbClr val="3F3F3F"/>
                </a:solidFill>
                <a:effectLst/>
                <a:uLnTx/>
                <a:uFillTx/>
                <a:latin typeface="Arial"/>
                <a:cs typeface="Arial"/>
                <a:sym typeface="Arial"/>
              </a:rPr>
              <a:t>Λήψη μέτρων για την αντιμετώπιση των αρνητικών επιδράσεων </a:t>
            </a:r>
          </a:p>
          <a:p>
            <a:pPr marL="360000" marR="0" lvl="0" indent="-288000" defTabSz="914400" rtl="0" eaLnBrk="1" fontAlgn="auto" latinLnBrk="0" hangingPunct="1">
              <a:lnSpc>
                <a:spcPct val="100000"/>
              </a:lnSpc>
              <a:spcBef>
                <a:spcPts val="600"/>
              </a:spcBef>
              <a:spcAft>
                <a:spcPts val="600"/>
              </a:spcAft>
              <a:buClr>
                <a:srgbClr val="3F3F3F"/>
              </a:buClr>
              <a:buSzPts val="1800"/>
              <a:buFont typeface="Arial"/>
              <a:buChar char="●"/>
              <a:tabLst/>
              <a:defRPr/>
            </a:pPr>
            <a:r>
              <a:rPr kumimoji="0" lang="el-GR" sz="1600" i="0" u="none" strike="noStrike" kern="0" cap="none" spc="0" normalizeH="0" baseline="0" noProof="0" dirty="0">
                <a:ln>
                  <a:noFill/>
                </a:ln>
                <a:solidFill>
                  <a:srgbClr val="3F3F3F"/>
                </a:solidFill>
                <a:effectLst/>
                <a:uLnTx/>
                <a:uFillTx/>
                <a:latin typeface="Arial"/>
                <a:cs typeface="Arial"/>
                <a:sym typeface="Arial"/>
              </a:rPr>
              <a:t>Παρακολούθηση της αποτελεσματικότητας των μέτρων</a:t>
            </a:r>
          </a:p>
        </p:txBody>
      </p:sp>
      <p:sp>
        <p:nvSpPr>
          <p:cNvPr id="3" name="Google Shape;150;p5">
            <a:extLst>
              <a:ext uri="{FF2B5EF4-FFF2-40B4-BE49-F238E27FC236}">
                <a16:creationId xmlns:a16="http://schemas.microsoft.com/office/drawing/2014/main" id="{010FDA4D-7247-FAAF-710D-D3DD057DBD99}"/>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0"/>
              </a:spcBef>
              <a:spcAft>
                <a:spcPts val="0"/>
              </a:spcAft>
              <a:buClr>
                <a:srgbClr val="FFFFFF"/>
              </a:buClr>
              <a:buSzPct val="100000"/>
              <a:buFont typeface="+mj-lt"/>
              <a:buAutoNum type="arabicPeriod" startAt="5"/>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Δέουσα Επιμέλεια</a:t>
            </a:r>
          </a:p>
        </p:txBody>
      </p:sp>
      <p:pic>
        <p:nvPicPr>
          <p:cNvPr id="2" name="Google Shape;214;p11" descr="Close-up of documents and charts">
            <a:extLst>
              <a:ext uri="{FF2B5EF4-FFF2-40B4-BE49-F238E27FC236}">
                <a16:creationId xmlns:a16="http://schemas.microsoft.com/office/drawing/2014/main" id="{999C7996-F992-713B-5C3A-08560E6A8AF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593133" y="1802020"/>
            <a:ext cx="3950182" cy="3938380"/>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226605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A4DDDC0-DD61-954B-1F2B-3B50E4853356}"/>
            </a:ext>
          </a:extLst>
        </p:cNvPr>
        <p:cNvGrpSpPr/>
        <p:nvPr/>
      </p:nvGrpSpPr>
      <p:grpSpPr>
        <a:xfrm>
          <a:off x="0" y="0"/>
          <a:ext cx="0" cy="0"/>
          <a:chOff x="0" y="0"/>
          <a:chExt cx="0" cy="0"/>
        </a:xfrm>
      </p:grpSpPr>
      <p:sp>
        <p:nvSpPr>
          <p:cNvPr id="7" name="Google Shape;316;g3025d2b38e7_0_376">
            <a:extLst>
              <a:ext uri="{FF2B5EF4-FFF2-40B4-BE49-F238E27FC236}">
                <a16:creationId xmlns:a16="http://schemas.microsoft.com/office/drawing/2014/main" id="{D69C8A03-535A-1FC7-8DB5-4EABFD800B69}"/>
              </a:ext>
            </a:extLst>
          </p:cNvPr>
          <p:cNvSpPr txBox="1"/>
          <p:nvPr/>
        </p:nvSpPr>
        <p:spPr>
          <a:xfrm>
            <a:off x="250825" y="1400309"/>
            <a:ext cx="10641712" cy="1138743"/>
          </a:xfrm>
          <a:prstGeom prst="rect">
            <a:avLst/>
          </a:prstGeom>
          <a:noFill/>
          <a:ln>
            <a:noFill/>
          </a:ln>
        </p:spPr>
        <p:txBody>
          <a:bodyPr spcFirstLastPara="1" wrap="square" lIns="91425" tIns="91425" rIns="91425" bIns="91425" anchor="t" anchorCtr="0">
            <a:spAutoFit/>
          </a:bodyPr>
          <a:lstStyle/>
          <a:p>
            <a:pPr marL="360000" lvl="0" indent="-288000" algn="just" rtl="0">
              <a:spcBef>
                <a:spcPts val="600"/>
              </a:spcBef>
              <a:spcAft>
                <a:spcPts val="600"/>
              </a:spcAft>
              <a:buClr>
                <a:srgbClr val="3F3F3F"/>
              </a:buClr>
              <a:buSzPts val="1800"/>
              <a:buChar char="●"/>
            </a:pPr>
            <a:r>
              <a:rPr lang="el-GR" dirty="0">
                <a:solidFill>
                  <a:srgbClr val="3F3F3F"/>
                </a:solidFill>
              </a:rPr>
              <a:t>Η περίοδος αναφοράς για τη δήλωση βιωσιμότητας της επιχείρησης είναι συνεπής με εκείνη των οικονομικών της καταστάσεων</a:t>
            </a:r>
          </a:p>
          <a:p>
            <a:pPr marL="360000" lvl="0" indent="-288000" algn="just" rtl="0">
              <a:spcBef>
                <a:spcPts val="600"/>
              </a:spcBef>
              <a:spcAft>
                <a:spcPts val="600"/>
              </a:spcAft>
              <a:buClr>
                <a:srgbClr val="3F3F3F"/>
              </a:buClr>
              <a:buSzPts val="1800"/>
              <a:buChar char="●"/>
            </a:pPr>
            <a:r>
              <a:rPr lang="el-GR" dirty="0">
                <a:solidFill>
                  <a:srgbClr val="3F3F3F"/>
                </a:solidFill>
              </a:rPr>
              <a:t>Κατά την κατάρτιση της οικείας δήλωσης βιωσιμότητας, η επιχείρηση υιοθετεί τα ακόλουθα χρονικά διαστήματα στη λήξη της περιόδου αναφοράς: </a:t>
            </a:r>
          </a:p>
        </p:txBody>
      </p:sp>
      <p:sp>
        <p:nvSpPr>
          <p:cNvPr id="4" name="Google Shape;316;g3025d2b38e7_0_376">
            <a:extLst>
              <a:ext uri="{FF2B5EF4-FFF2-40B4-BE49-F238E27FC236}">
                <a16:creationId xmlns:a16="http://schemas.microsoft.com/office/drawing/2014/main" id="{CFEDB4A7-2BA8-1405-04F9-2CA1EB9CB621}"/>
              </a:ext>
            </a:extLst>
          </p:cNvPr>
          <p:cNvSpPr txBox="1"/>
          <p:nvPr/>
        </p:nvSpPr>
        <p:spPr>
          <a:xfrm>
            <a:off x="1843788" y="2463801"/>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A</a:t>
            </a:r>
            <a:endParaRPr lang="el-GR" sz="1800" b="1" dirty="0">
              <a:solidFill>
                <a:srgbClr val="04B3E7"/>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CF9FEB7-5A5F-49DD-03F7-48133A508BAB}"/>
              </a:ext>
            </a:extLst>
          </p:cNvPr>
          <p:cNvSpPr txBox="1"/>
          <p:nvPr/>
        </p:nvSpPr>
        <p:spPr>
          <a:xfrm>
            <a:off x="357094" y="3105317"/>
            <a:ext cx="3481389" cy="954107"/>
          </a:xfrm>
          <a:prstGeom prst="rect">
            <a:avLst/>
          </a:prstGeom>
          <a:noFill/>
        </p:spPr>
        <p:txBody>
          <a:bodyPr wrap="square">
            <a:spAutoFit/>
          </a:bodyPr>
          <a:lstStyle/>
          <a:p>
            <a:pPr marR="0" lvl="0" algn="ctr"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για τον </a:t>
            </a:r>
            <a:r>
              <a:rPr kumimoji="0" lang="el-GR" sz="1400" b="1" i="0" u="none" strike="noStrike" kern="0" cap="none" spc="0" normalizeH="0" baseline="0" noProof="0" dirty="0">
                <a:ln>
                  <a:noFill/>
                </a:ln>
                <a:solidFill>
                  <a:srgbClr val="04B3E7"/>
                </a:solidFill>
                <a:effectLst/>
                <a:uLnTx/>
                <a:uFillTx/>
                <a:latin typeface="Arial"/>
                <a:cs typeface="Arial"/>
                <a:sym typeface="Arial"/>
              </a:rPr>
              <a:t>βραχυπρόθεσμο</a:t>
            </a:r>
            <a:r>
              <a:rPr kumimoji="0" lang="el-GR" sz="1400" i="0" u="none" strike="noStrike" kern="0" cap="none" spc="0" normalizeH="0" baseline="0" noProof="0" dirty="0">
                <a:ln>
                  <a:noFill/>
                </a:ln>
                <a:solidFill>
                  <a:srgbClr val="3F3F3F"/>
                </a:solidFill>
                <a:effectLst/>
                <a:uLnTx/>
                <a:uFillTx/>
                <a:latin typeface="Arial"/>
                <a:cs typeface="Arial"/>
                <a:sym typeface="Arial"/>
              </a:rPr>
              <a:t> ορίζοντα: την περίοδο που υιοθετεί η επιχείρηση ως περίοδο αναφοράς στις οικονομικές καταστάσεις της</a:t>
            </a:r>
          </a:p>
        </p:txBody>
      </p:sp>
      <p:sp>
        <p:nvSpPr>
          <p:cNvPr id="6" name="Google Shape;316;g3025d2b38e7_0_376">
            <a:extLst>
              <a:ext uri="{FF2B5EF4-FFF2-40B4-BE49-F238E27FC236}">
                <a16:creationId xmlns:a16="http://schemas.microsoft.com/office/drawing/2014/main" id="{E6315928-D599-7D38-3D50-E83569E0BA64}"/>
              </a:ext>
            </a:extLst>
          </p:cNvPr>
          <p:cNvSpPr txBox="1"/>
          <p:nvPr/>
        </p:nvSpPr>
        <p:spPr>
          <a:xfrm>
            <a:off x="5651803" y="2463801"/>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n-US" sz="3200" b="1" dirty="0">
                <a:solidFill>
                  <a:srgbClr val="04B3E7"/>
                </a:solidFill>
                <a:effectLst>
                  <a:outerShdw blurRad="38100" dist="38100" dir="2700000" algn="tl">
                    <a:srgbClr val="000000">
                      <a:alpha val="43137"/>
                    </a:srgbClr>
                  </a:outerShdw>
                </a:effectLst>
              </a:rPr>
              <a:t>B</a:t>
            </a:r>
            <a:endParaRPr lang="el-GR" sz="1800" b="1" dirty="0">
              <a:solidFill>
                <a:srgbClr val="04B3E7"/>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9FF345BC-8405-461C-4D79-C8784D6903C1}"/>
              </a:ext>
            </a:extLst>
          </p:cNvPr>
          <p:cNvSpPr txBox="1"/>
          <p:nvPr/>
        </p:nvSpPr>
        <p:spPr>
          <a:xfrm>
            <a:off x="4165109" y="3105317"/>
            <a:ext cx="3481389" cy="954107"/>
          </a:xfrm>
          <a:prstGeom prst="rect">
            <a:avLst/>
          </a:prstGeom>
          <a:noFill/>
        </p:spPr>
        <p:txBody>
          <a:bodyPr wrap="square">
            <a:spAutoFit/>
          </a:bodyPr>
          <a:lstStyle/>
          <a:p>
            <a:pPr marR="0" lvl="0" algn="ctr"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για τον </a:t>
            </a:r>
            <a:r>
              <a:rPr kumimoji="0" lang="el-GR" sz="1400" b="1" i="0" u="none" strike="noStrike" kern="0" cap="none" spc="0" normalizeH="0" baseline="0" noProof="0" dirty="0">
                <a:ln>
                  <a:noFill/>
                </a:ln>
                <a:solidFill>
                  <a:srgbClr val="04B3E7"/>
                </a:solidFill>
                <a:effectLst/>
                <a:uLnTx/>
                <a:uFillTx/>
                <a:latin typeface="Arial"/>
                <a:cs typeface="Arial"/>
                <a:sym typeface="Arial"/>
              </a:rPr>
              <a:t>μεσοπρόθεσμο</a:t>
            </a:r>
            <a:r>
              <a:rPr kumimoji="0" lang="el-GR" sz="1400" i="0" u="none" strike="noStrike" kern="0" cap="none" spc="0" normalizeH="0" baseline="0" noProof="0" dirty="0">
                <a:ln>
                  <a:noFill/>
                </a:ln>
                <a:solidFill>
                  <a:srgbClr val="3F3F3F"/>
                </a:solidFill>
                <a:effectLst/>
                <a:uLnTx/>
                <a:uFillTx/>
                <a:latin typeface="Arial"/>
                <a:cs typeface="Arial"/>
                <a:sym typeface="Arial"/>
              </a:rPr>
              <a:t> ορίζοντα: από το τέλος της βραχυπρόθεσμης περιόδου αναφοράς που ορίζεται στο στοιχείο α) έως και 5 έτη και </a:t>
            </a:r>
          </a:p>
        </p:txBody>
      </p:sp>
      <p:sp>
        <p:nvSpPr>
          <p:cNvPr id="17" name="TextBox 16">
            <a:extLst>
              <a:ext uri="{FF2B5EF4-FFF2-40B4-BE49-F238E27FC236}">
                <a16:creationId xmlns:a16="http://schemas.microsoft.com/office/drawing/2014/main" id="{F24DBB62-47B9-BFF3-114A-0B86324790A3}"/>
              </a:ext>
            </a:extLst>
          </p:cNvPr>
          <p:cNvSpPr txBox="1"/>
          <p:nvPr/>
        </p:nvSpPr>
        <p:spPr>
          <a:xfrm>
            <a:off x="355599" y="4592114"/>
            <a:ext cx="3481389" cy="1200329"/>
          </a:xfrm>
          <a:prstGeom prst="rect">
            <a:avLst/>
          </a:prstGeom>
          <a:noFill/>
        </p:spPr>
        <p:txBody>
          <a:bodyPr wrap="square">
            <a:spAutoFit/>
          </a:bodyPr>
          <a:lstStyle/>
          <a:p>
            <a:pPr marL="72000" marR="0" lvl="0" defTabSz="914400" rtl="0" eaLnBrk="1" fontAlgn="auto" latinLnBrk="0" hangingPunct="1">
              <a:lnSpc>
                <a:spcPct val="100000"/>
              </a:lnSpc>
              <a:spcBef>
                <a:spcPts val="600"/>
              </a:spcBef>
              <a:spcAft>
                <a:spcPts val="600"/>
              </a:spcAft>
              <a:buClr>
                <a:srgbClr val="3F3F3F"/>
              </a:buClr>
              <a:buSzPts val="1800"/>
              <a:tabLst/>
              <a:defRPr/>
            </a:pPr>
            <a:r>
              <a:rPr kumimoji="0" lang="el-GR" sz="1200" i="0" u="none" strike="noStrike" kern="0" cap="none" spc="0" normalizeH="0" baseline="0" noProof="0" dirty="0">
                <a:ln>
                  <a:noFill/>
                </a:ln>
                <a:solidFill>
                  <a:srgbClr val="3F3F3F"/>
                </a:solidFill>
                <a:effectLst/>
                <a:uLnTx/>
                <a:uFillTx/>
                <a:latin typeface="Arial"/>
                <a:cs typeface="Arial"/>
                <a:sym typeface="Arial"/>
              </a:rPr>
              <a:t>Όταν η επιχείρηση υποβάλλει εκθέσεις σε ενοποιημένο επίπεδο, προχωρά στην αξιολόγηση των σημαντικών επιπτώσεων, κινδύνων και ευκαιριών </a:t>
            </a:r>
            <a:r>
              <a:rPr kumimoji="0" lang="el-GR" sz="1200" i="0" u="sng" strike="noStrike" kern="0" cap="none" spc="0" normalizeH="0" baseline="0" noProof="0" dirty="0">
                <a:ln>
                  <a:noFill/>
                </a:ln>
                <a:solidFill>
                  <a:srgbClr val="3F3F3F"/>
                </a:solidFill>
                <a:effectLst/>
                <a:uLnTx/>
                <a:uFillTx/>
                <a:latin typeface="Arial"/>
                <a:cs typeface="Arial"/>
                <a:sym typeface="Arial"/>
              </a:rPr>
              <a:t>για ολόκληρο τον ενοποιημένο όμιλο, ανεξάρτητα από τη νομική δομή του ομίλου</a:t>
            </a:r>
            <a:r>
              <a:rPr kumimoji="0" lang="el-GR" sz="1200" i="0" u="none" strike="noStrike" kern="0" cap="none" spc="0" normalizeH="0" baseline="0" noProof="0" dirty="0">
                <a:ln>
                  <a:noFill/>
                </a:ln>
                <a:solidFill>
                  <a:srgbClr val="3F3F3F"/>
                </a:solidFill>
                <a:effectLst/>
                <a:uLnTx/>
                <a:uFillTx/>
                <a:latin typeface="Arial"/>
                <a:cs typeface="Arial"/>
                <a:sym typeface="Arial"/>
              </a:rPr>
              <a:t>.</a:t>
            </a:r>
          </a:p>
        </p:txBody>
      </p:sp>
      <p:sp>
        <p:nvSpPr>
          <p:cNvPr id="3" name="Google Shape;150;p5">
            <a:extLst>
              <a:ext uri="{FF2B5EF4-FFF2-40B4-BE49-F238E27FC236}">
                <a16:creationId xmlns:a16="http://schemas.microsoft.com/office/drawing/2014/main" id="{FA266B71-42CD-BD85-A328-55DDF90481A2}"/>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0"/>
              </a:spcBef>
              <a:spcAft>
                <a:spcPts val="0"/>
              </a:spcAft>
              <a:buClr>
                <a:srgbClr val="FFFFFF"/>
              </a:buClr>
              <a:buSzPct val="100000"/>
              <a:buFont typeface="+mj-lt"/>
              <a:buAutoNum type="arabicPeriod" startAt="6"/>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Μέσο - μακροπρόθεσμοι Στόχοι </a:t>
            </a:r>
          </a:p>
        </p:txBody>
      </p:sp>
      <p:sp>
        <p:nvSpPr>
          <p:cNvPr id="2" name="Google Shape;316;g3025d2b38e7_0_376">
            <a:extLst>
              <a:ext uri="{FF2B5EF4-FFF2-40B4-BE49-F238E27FC236}">
                <a16:creationId xmlns:a16="http://schemas.microsoft.com/office/drawing/2014/main" id="{12481F5D-1998-8EAD-9302-8F0AFDBDD6AB}"/>
              </a:ext>
            </a:extLst>
          </p:cNvPr>
          <p:cNvSpPr txBox="1"/>
          <p:nvPr/>
        </p:nvSpPr>
        <p:spPr>
          <a:xfrm>
            <a:off x="9205818" y="2463801"/>
            <a:ext cx="508000" cy="830966"/>
          </a:xfrm>
          <a:prstGeom prst="rect">
            <a:avLst/>
          </a:prstGeom>
          <a:noFill/>
          <a:ln>
            <a:noFill/>
          </a:ln>
        </p:spPr>
        <p:txBody>
          <a:bodyPr spcFirstLastPara="1" wrap="square" lIns="91425" tIns="91425" rIns="91425" bIns="91425" numCol="1" anchor="t" anchorCtr="0">
            <a:spAutoFit/>
          </a:bodyPr>
          <a:lstStyle/>
          <a:p>
            <a:pPr marL="72000" lvl="0" algn="ctr" rtl="0">
              <a:spcBef>
                <a:spcPts val="600"/>
              </a:spcBef>
              <a:spcAft>
                <a:spcPts val="600"/>
              </a:spcAft>
              <a:buClr>
                <a:srgbClr val="3F3F3F"/>
              </a:buClr>
              <a:buSzPts val="1800"/>
            </a:pPr>
            <a:r>
              <a:rPr lang="el-GR" sz="3200" b="1" dirty="0">
                <a:solidFill>
                  <a:srgbClr val="04B3E7"/>
                </a:solidFill>
                <a:effectLst>
                  <a:outerShdw blurRad="38100" dist="38100" dir="2700000" algn="tl">
                    <a:srgbClr val="000000">
                      <a:alpha val="43137"/>
                    </a:srgbClr>
                  </a:outerShdw>
                </a:effectLst>
              </a:rPr>
              <a:t>Γ</a:t>
            </a:r>
            <a:endParaRPr lang="el-GR" sz="1800" b="1" dirty="0">
              <a:solidFill>
                <a:srgbClr val="04B3E7"/>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92136C4-A224-274C-B0E4-686E2C4055C6}"/>
              </a:ext>
            </a:extLst>
          </p:cNvPr>
          <p:cNvSpPr txBox="1"/>
          <p:nvPr/>
        </p:nvSpPr>
        <p:spPr>
          <a:xfrm>
            <a:off x="8027096" y="3125169"/>
            <a:ext cx="2865444" cy="523220"/>
          </a:xfrm>
          <a:prstGeom prst="rect">
            <a:avLst/>
          </a:prstGeom>
          <a:noFill/>
        </p:spPr>
        <p:txBody>
          <a:bodyPr wrap="square">
            <a:spAutoFit/>
          </a:bodyPr>
          <a:lstStyle/>
          <a:p>
            <a:pPr marR="0" lvl="0" algn="ctr" defTabSz="914400" rtl="0" eaLnBrk="1" fontAlgn="auto" latinLnBrk="0" hangingPunct="1">
              <a:lnSpc>
                <a:spcPct val="100000"/>
              </a:lnSpc>
              <a:spcBef>
                <a:spcPts val="600"/>
              </a:spcBef>
              <a:spcAft>
                <a:spcPts val="600"/>
              </a:spcAft>
              <a:buClr>
                <a:srgbClr val="3F3F3F"/>
              </a:buClr>
              <a:buSzPts val="1800"/>
              <a:tabLst/>
              <a:defRPr/>
            </a:pPr>
            <a:r>
              <a:rPr kumimoji="0" lang="el-GR" sz="1400" i="0" u="none" strike="noStrike" kern="0" cap="none" spc="0" normalizeH="0" baseline="0" noProof="0" dirty="0">
                <a:ln>
                  <a:noFill/>
                </a:ln>
                <a:solidFill>
                  <a:srgbClr val="3F3F3F"/>
                </a:solidFill>
                <a:effectLst/>
                <a:uLnTx/>
                <a:uFillTx/>
                <a:latin typeface="Arial"/>
                <a:cs typeface="Arial"/>
                <a:sym typeface="Arial"/>
              </a:rPr>
              <a:t>για τον </a:t>
            </a:r>
            <a:r>
              <a:rPr kumimoji="0" lang="el-GR" sz="1400" b="1" i="0" u="none" strike="noStrike" kern="0" cap="none" spc="0" normalizeH="0" baseline="0" noProof="0" dirty="0">
                <a:ln>
                  <a:noFill/>
                </a:ln>
                <a:solidFill>
                  <a:srgbClr val="04B3E7"/>
                </a:solidFill>
                <a:effectLst/>
                <a:uLnTx/>
                <a:uFillTx/>
                <a:latin typeface="Arial"/>
                <a:cs typeface="Arial"/>
                <a:sym typeface="Arial"/>
              </a:rPr>
              <a:t>μακροπρόθεσμο</a:t>
            </a:r>
            <a:r>
              <a:rPr kumimoji="0" lang="el-GR" sz="1400" i="0" u="none" strike="noStrike" kern="0" cap="none" spc="0" normalizeH="0" baseline="0" noProof="0" dirty="0">
                <a:ln>
                  <a:noFill/>
                </a:ln>
                <a:solidFill>
                  <a:srgbClr val="3F3F3F"/>
                </a:solidFill>
                <a:effectLst/>
                <a:uLnTx/>
                <a:uFillTx/>
                <a:latin typeface="Arial"/>
                <a:cs typeface="Arial"/>
                <a:sym typeface="Arial"/>
              </a:rPr>
              <a:t> ορίζοντα: περισσότερο από 5 έτη.</a:t>
            </a:r>
          </a:p>
        </p:txBody>
      </p:sp>
      <p:sp>
        <p:nvSpPr>
          <p:cNvPr id="9" name="TextBox 8">
            <a:extLst>
              <a:ext uri="{FF2B5EF4-FFF2-40B4-BE49-F238E27FC236}">
                <a16:creationId xmlns:a16="http://schemas.microsoft.com/office/drawing/2014/main" id="{96365DD2-A9A8-5C35-B2B6-D3838187DF5C}"/>
              </a:ext>
            </a:extLst>
          </p:cNvPr>
          <p:cNvSpPr txBox="1"/>
          <p:nvPr/>
        </p:nvSpPr>
        <p:spPr>
          <a:xfrm>
            <a:off x="3911886" y="4234506"/>
            <a:ext cx="7993349" cy="2169825"/>
          </a:xfrm>
          <a:prstGeom prst="rect">
            <a:avLst/>
          </a:prstGeom>
          <a:noFill/>
        </p:spPr>
        <p:txBody>
          <a:bodyPr wrap="square">
            <a:spAutoFit/>
          </a:bodyPr>
          <a:lstStyle/>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050" i="0" u="none" strike="noStrike" kern="0" cap="none" spc="0" normalizeH="0" baseline="0" noProof="0" dirty="0">
                <a:ln>
                  <a:noFill/>
                </a:ln>
                <a:solidFill>
                  <a:srgbClr val="3F3F3F"/>
                </a:solidFill>
                <a:effectLst/>
                <a:uLnTx/>
                <a:uFillTx/>
                <a:latin typeface="Arial"/>
                <a:cs typeface="Arial"/>
                <a:sym typeface="Arial"/>
              </a:rPr>
              <a:t>Σχεδιασμός ενοποιημένου προϋπολογισμού, σε συνάρτηση με μέσο και μακροπρόθεσμους στόχους EU TAXONOMY – άρθρο 8: οι μη χρηματοπιστωτικές επιχειρήσεις γνωστοποιούν τα ακόλουθα:</a:t>
            </a:r>
          </a:p>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050" i="0" u="none" strike="noStrike" kern="0" cap="none" spc="0" normalizeH="0" baseline="0" noProof="0" dirty="0">
                <a:ln>
                  <a:noFill/>
                </a:ln>
                <a:solidFill>
                  <a:srgbClr val="3F3F3F"/>
                </a:solidFill>
                <a:effectLst/>
                <a:uLnTx/>
                <a:uFillTx/>
                <a:latin typeface="Arial"/>
                <a:cs typeface="Arial"/>
                <a:sym typeface="Arial"/>
              </a:rPr>
              <a:t>α) το ποσοστό του κύκλου εργασιών τους από προϊόντα ή υπηρεσίες που συνδέονται με οικονομικές δραστηριότητες που χαρακτηρίζονται ως περιβαλλοντικά βιώσιμες βάσει των άρθρων 3 και 9, και</a:t>
            </a:r>
          </a:p>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kumimoji="0" lang="el-GR" sz="1050" i="0" u="none" strike="noStrike" kern="0" cap="none" spc="0" normalizeH="0" baseline="0" noProof="0" dirty="0">
                <a:ln>
                  <a:noFill/>
                </a:ln>
                <a:solidFill>
                  <a:srgbClr val="3F3F3F"/>
                </a:solidFill>
                <a:effectLst/>
                <a:uLnTx/>
                <a:uFillTx/>
                <a:latin typeface="Arial"/>
                <a:cs typeface="Arial"/>
                <a:sym typeface="Arial"/>
              </a:rPr>
              <a:t>β) το ποσοστό των κεφαλαιουχικών δαπανών τους και η αναλογία των λειτουργικών δαπανών τους που σχετίζονται με περιουσιακά στοιχεία ή διαδικασίες που συνδέονται με οικονομικές δραστηριότητες που χαρακτηρίζονται ως περιβαλλοντικά βιώσιμες βάσει των άρθρων 3 και 9.</a:t>
            </a:r>
          </a:p>
          <a:p>
            <a:pPr marL="72000" marR="0" lvl="0" algn="just" defTabSz="914400" rtl="0" eaLnBrk="1" fontAlgn="auto" latinLnBrk="0" hangingPunct="1">
              <a:lnSpc>
                <a:spcPct val="100000"/>
              </a:lnSpc>
              <a:spcBef>
                <a:spcPts val="600"/>
              </a:spcBef>
              <a:spcAft>
                <a:spcPts val="600"/>
              </a:spcAft>
              <a:buClr>
                <a:srgbClr val="3F3F3F"/>
              </a:buClr>
              <a:buSzPts val="1800"/>
              <a:tabLst/>
              <a:defRPr/>
            </a:pPr>
            <a:r>
              <a:rPr lang="el-GR" sz="1050" b="1" i="1" dirty="0">
                <a:solidFill>
                  <a:srgbClr val="3F3F3F"/>
                </a:solidFill>
              </a:rPr>
              <a:t>Σημείωση:</a:t>
            </a:r>
            <a:r>
              <a:rPr lang="el-GR" sz="1050" dirty="0">
                <a:solidFill>
                  <a:srgbClr val="3F3F3F"/>
                </a:solidFill>
              </a:rPr>
              <a:t> </a:t>
            </a:r>
            <a:r>
              <a:rPr kumimoji="0" lang="el-GR" sz="1050" i="0" u="none" strike="noStrike" kern="0" cap="none" spc="0" normalizeH="0" baseline="0" noProof="0" dirty="0">
                <a:ln>
                  <a:noFill/>
                </a:ln>
                <a:solidFill>
                  <a:srgbClr val="3F3F3F"/>
                </a:solidFill>
                <a:effectLst/>
                <a:uLnTx/>
                <a:uFillTx/>
                <a:latin typeface="Arial"/>
                <a:cs typeface="Arial"/>
                <a:sym typeface="Arial"/>
              </a:rPr>
              <a:t>Από 28.01.2026 (</a:t>
            </a:r>
            <a:r>
              <a:rPr kumimoji="0" lang="el-GR" sz="1050" i="0" u="none" strike="noStrike" kern="0" cap="none" spc="0" normalizeH="0" baseline="0" noProof="0" dirty="0" err="1">
                <a:ln>
                  <a:noFill/>
                </a:ln>
                <a:solidFill>
                  <a:srgbClr val="3F3F3F"/>
                </a:solidFill>
                <a:effectLst/>
                <a:uLnTx/>
                <a:uFillTx/>
                <a:latin typeface="Arial"/>
                <a:cs typeface="Arial"/>
                <a:sym typeface="Arial"/>
              </a:rPr>
              <a:t>Κανον</a:t>
            </a:r>
            <a:r>
              <a:rPr kumimoji="0" lang="el-GR" sz="1050" i="0" u="none" strike="noStrike" kern="0" cap="none" spc="0" normalizeH="0" baseline="0" noProof="0" dirty="0">
                <a:ln>
                  <a:noFill/>
                </a:ln>
                <a:solidFill>
                  <a:srgbClr val="3F3F3F"/>
                </a:solidFill>
                <a:effectLst/>
                <a:uLnTx/>
                <a:uFillTx/>
                <a:latin typeface="Arial"/>
                <a:cs typeface="Arial"/>
                <a:sym typeface="Arial"/>
              </a:rPr>
              <a:t>. EU 2026/73), εισάγεται κατώφλι υλικότητας: δραστηριότητες που αντιπροσωπεύουν &lt;10% κύκλου εργασιών, </a:t>
            </a:r>
            <a:r>
              <a:rPr kumimoji="0" lang="el-GR" sz="1050" i="0" u="none" strike="noStrike" kern="0" cap="none" spc="0" normalizeH="0" baseline="0" noProof="0" dirty="0" err="1">
                <a:ln>
                  <a:noFill/>
                </a:ln>
                <a:solidFill>
                  <a:srgbClr val="3F3F3F"/>
                </a:solidFill>
                <a:effectLst/>
                <a:uLnTx/>
                <a:uFillTx/>
                <a:latin typeface="Arial"/>
                <a:cs typeface="Arial"/>
                <a:sym typeface="Arial"/>
              </a:rPr>
              <a:t>CapEx</a:t>
            </a:r>
            <a:r>
              <a:rPr kumimoji="0" lang="el-GR" sz="1050" i="0" u="none" strike="noStrike" kern="0" cap="none" spc="0" normalizeH="0" baseline="0" noProof="0" dirty="0">
                <a:ln>
                  <a:noFill/>
                </a:ln>
                <a:solidFill>
                  <a:srgbClr val="3F3F3F"/>
                </a:solidFill>
                <a:effectLst/>
                <a:uLnTx/>
                <a:uFillTx/>
                <a:latin typeface="Arial"/>
                <a:cs typeface="Arial"/>
                <a:sym typeface="Arial"/>
              </a:rPr>
              <a:t> ή </a:t>
            </a:r>
            <a:r>
              <a:rPr kumimoji="0" lang="el-GR" sz="1050" i="0" u="none" strike="noStrike" kern="0" cap="none" spc="0" normalizeH="0" baseline="0" noProof="0" dirty="0" err="1">
                <a:ln>
                  <a:noFill/>
                </a:ln>
                <a:solidFill>
                  <a:srgbClr val="3F3F3F"/>
                </a:solidFill>
                <a:effectLst/>
                <a:uLnTx/>
                <a:uFillTx/>
                <a:latin typeface="Arial"/>
                <a:cs typeface="Arial"/>
                <a:sym typeface="Arial"/>
              </a:rPr>
              <a:t>OpEx</a:t>
            </a:r>
            <a:r>
              <a:rPr kumimoji="0" lang="el-GR" sz="1050" i="0" u="none" strike="noStrike" kern="0" cap="none" spc="0" normalizeH="0" baseline="0" noProof="0" dirty="0">
                <a:ln>
                  <a:noFill/>
                </a:ln>
                <a:solidFill>
                  <a:srgbClr val="3F3F3F"/>
                </a:solidFill>
                <a:effectLst/>
                <a:uLnTx/>
                <a:uFillTx/>
                <a:latin typeface="Arial"/>
                <a:cs typeface="Arial"/>
                <a:sym typeface="Arial"/>
              </a:rPr>
              <a:t> εξαιρούνται από αξιολόγηση </a:t>
            </a:r>
            <a:r>
              <a:rPr kumimoji="0" lang="el-GR" sz="1050" i="0" u="none" strike="noStrike" kern="0" cap="none" spc="0" normalizeH="0" baseline="0" noProof="0" dirty="0" err="1">
                <a:ln>
                  <a:noFill/>
                </a:ln>
                <a:solidFill>
                  <a:srgbClr val="3F3F3F"/>
                </a:solidFill>
                <a:effectLst/>
                <a:uLnTx/>
                <a:uFillTx/>
                <a:latin typeface="Arial"/>
                <a:cs typeface="Arial"/>
                <a:sym typeface="Arial"/>
              </a:rPr>
              <a:t>alignment</a:t>
            </a:r>
            <a:r>
              <a:rPr kumimoji="0" lang="el-GR" sz="1050" i="0" u="none" strike="noStrike" kern="0" cap="none" spc="0" normalizeH="0" baseline="0" noProof="0" dirty="0">
                <a:ln>
                  <a:noFill/>
                </a:ln>
                <a:solidFill>
                  <a:srgbClr val="3F3F3F"/>
                </a:solidFill>
                <a:effectLst/>
                <a:uLnTx/>
                <a:uFillTx/>
                <a:latin typeface="Arial"/>
                <a:cs typeface="Arial"/>
                <a:sym typeface="Arial"/>
              </a:rPr>
              <a:t>. Για χρήση 2025: μεταβατική επιλογή εφαρμογής παλαιών ή νέων κανόνων (με ρητή δήλωση στην έκθεση).</a:t>
            </a:r>
          </a:p>
        </p:txBody>
      </p:sp>
      <p:cxnSp>
        <p:nvCxnSpPr>
          <p:cNvPr id="11" name="Straight Connector 10">
            <a:extLst>
              <a:ext uri="{FF2B5EF4-FFF2-40B4-BE49-F238E27FC236}">
                <a16:creationId xmlns:a16="http://schemas.microsoft.com/office/drawing/2014/main" id="{F0CE4EF4-3415-559F-2DD0-CCE82EC52803}"/>
              </a:ext>
            </a:extLst>
          </p:cNvPr>
          <p:cNvCxnSpPr>
            <a:cxnSpLocks/>
          </p:cNvCxnSpPr>
          <p:nvPr/>
        </p:nvCxnSpPr>
        <p:spPr>
          <a:xfrm>
            <a:off x="3953051" y="4368366"/>
            <a:ext cx="0" cy="1647823"/>
          </a:xfrm>
          <a:prstGeom prst="line">
            <a:avLst/>
          </a:prstGeom>
          <a:ln w="38100">
            <a:solidFill>
              <a:srgbClr val="04B3E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C0045B5-C314-5CA9-A138-A3492AC2B1EC}"/>
              </a:ext>
            </a:extLst>
          </p:cNvPr>
          <p:cNvGrpSpPr/>
          <p:nvPr/>
        </p:nvGrpSpPr>
        <p:grpSpPr>
          <a:xfrm>
            <a:off x="3975894" y="2625873"/>
            <a:ext cx="3860615" cy="1451298"/>
            <a:chOff x="3975894" y="2875421"/>
            <a:chExt cx="3860615" cy="1579601"/>
          </a:xfrm>
        </p:grpSpPr>
        <p:cxnSp>
          <p:nvCxnSpPr>
            <p:cNvPr id="12" name="Straight Connector 11">
              <a:extLst>
                <a:ext uri="{FF2B5EF4-FFF2-40B4-BE49-F238E27FC236}">
                  <a16:creationId xmlns:a16="http://schemas.microsoft.com/office/drawing/2014/main" id="{BC7FE8EE-3B04-A8EF-DA39-DC6568A37076}"/>
                </a:ext>
              </a:extLst>
            </p:cNvPr>
            <p:cNvCxnSpPr>
              <a:cxnSpLocks/>
            </p:cNvCxnSpPr>
            <p:nvPr/>
          </p:nvCxnSpPr>
          <p:spPr>
            <a:xfrm>
              <a:off x="3975894" y="2875421"/>
              <a:ext cx="0" cy="1579601"/>
            </a:xfrm>
            <a:prstGeom prst="line">
              <a:avLst/>
            </a:prstGeom>
            <a:ln w="38100">
              <a:solidFill>
                <a:srgbClr val="04B3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F520A1-0B38-E3FB-6DD1-507DBF00D61C}"/>
                </a:ext>
              </a:extLst>
            </p:cNvPr>
            <p:cNvCxnSpPr>
              <a:cxnSpLocks/>
            </p:cNvCxnSpPr>
            <p:nvPr/>
          </p:nvCxnSpPr>
          <p:spPr>
            <a:xfrm>
              <a:off x="7836509" y="2875421"/>
              <a:ext cx="0" cy="1579601"/>
            </a:xfrm>
            <a:prstGeom prst="line">
              <a:avLst/>
            </a:prstGeom>
            <a:ln w="38100">
              <a:solidFill>
                <a:srgbClr val="04B3E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669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6958FC7-5ED9-BFF3-0B0B-14D1B61D3712}"/>
            </a:ext>
          </a:extLst>
        </p:cNvPr>
        <p:cNvGrpSpPr/>
        <p:nvPr/>
      </p:nvGrpSpPr>
      <p:grpSpPr>
        <a:xfrm>
          <a:off x="0" y="0"/>
          <a:ext cx="0" cy="0"/>
          <a:chOff x="0" y="0"/>
          <a:chExt cx="0" cy="0"/>
        </a:xfrm>
      </p:grpSpPr>
      <p:sp>
        <p:nvSpPr>
          <p:cNvPr id="7" name="Google Shape;316;g3025d2b38e7_0_376">
            <a:extLst>
              <a:ext uri="{FF2B5EF4-FFF2-40B4-BE49-F238E27FC236}">
                <a16:creationId xmlns:a16="http://schemas.microsoft.com/office/drawing/2014/main" id="{E525DE8F-5A36-D66B-223D-50359E695D0A}"/>
              </a:ext>
            </a:extLst>
          </p:cNvPr>
          <p:cNvSpPr txBox="1"/>
          <p:nvPr/>
        </p:nvSpPr>
        <p:spPr>
          <a:xfrm>
            <a:off x="250825" y="1823141"/>
            <a:ext cx="7813675" cy="4770506"/>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dirty="0">
                <a:solidFill>
                  <a:srgbClr val="3F3F3F"/>
                </a:solidFill>
              </a:rPr>
              <a:t>Η CSRD επιβάλλει τον υποχρεωτικό </a:t>
            </a:r>
            <a:r>
              <a:rPr lang="el-GR" b="1" dirty="0">
                <a:solidFill>
                  <a:srgbClr val="3F3F3F"/>
                </a:solidFill>
              </a:rPr>
              <a:t>έλεγχο των μη χρηματοοικονομικών αναφορών </a:t>
            </a:r>
            <a:r>
              <a:rPr lang="el-GR" dirty="0">
                <a:solidFill>
                  <a:srgbClr val="3F3F3F"/>
                </a:solidFill>
              </a:rPr>
              <a:t>από ανεξάρτητους φορείς διασφάλισης, </a:t>
            </a:r>
            <a:r>
              <a:rPr lang="el-GR" b="1" dirty="0">
                <a:solidFill>
                  <a:srgbClr val="3F3F3F"/>
                </a:solidFill>
              </a:rPr>
              <a:t>ώστε να διασφαλίζεται η αξιοπιστία των δεδομένων</a:t>
            </a:r>
            <a:r>
              <a:rPr lang="el-GR" dirty="0">
                <a:solidFill>
                  <a:srgbClr val="3F3F3F"/>
                </a:solidFill>
              </a:rPr>
              <a:t>. Αντίθετα, η NFRD δεν απαιτούσε εξωτερική διασφάλιση, κάτι που συχνά οδηγούσε σε μειωμένη εμπιστοσύνη στα δημοσιευμένα στοιχεία.</a:t>
            </a:r>
          </a:p>
          <a:p>
            <a:pPr marL="72000" lvl="0" algn="just" rtl="0">
              <a:spcBef>
                <a:spcPts val="600"/>
              </a:spcBef>
              <a:spcAft>
                <a:spcPts val="600"/>
              </a:spcAft>
              <a:buClr>
                <a:srgbClr val="3F3F3F"/>
              </a:buClr>
              <a:buSzPts val="1800"/>
            </a:pPr>
            <a:r>
              <a:rPr lang="el-GR" dirty="0">
                <a:solidFill>
                  <a:srgbClr val="3F3F3F"/>
                </a:solidFill>
              </a:rPr>
              <a:t>Μέχρι τώρα, πολλές επιχειρήσεις δημοσίευαν εκθέσεις βιωσιμότητας και εταιρικής κοινωνικής ευθύνης χωρίς να υπόκεινται σε εξωτερικούς ελέγχους ή διαδικασίες διασφάλισης.</a:t>
            </a:r>
          </a:p>
          <a:p>
            <a:pPr marL="72000" lvl="0" algn="just" rtl="0">
              <a:spcBef>
                <a:spcPts val="600"/>
              </a:spcBef>
              <a:spcAft>
                <a:spcPts val="600"/>
              </a:spcAft>
              <a:buClr>
                <a:srgbClr val="3F3F3F"/>
              </a:buClr>
              <a:buSzPts val="1800"/>
            </a:pPr>
            <a:r>
              <a:rPr lang="el-GR" dirty="0">
                <a:solidFill>
                  <a:srgbClr val="3F3F3F"/>
                </a:solidFill>
              </a:rPr>
              <a:t>Αυτή η απαίτηση ενισχύει τη </a:t>
            </a:r>
            <a:r>
              <a:rPr lang="el-GR" b="1" dirty="0">
                <a:solidFill>
                  <a:srgbClr val="3F3F3F"/>
                </a:solidFill>
              </a:rPr>
              <a:t>διαφάνεια</a:t>
            </a:r>
            <a:r>
              <a:rPr lang="el-GR" dirty="0">
                <a:solidFill>
                  <a:srgbClr val="3F3F3F"/>
                </a:solidFill>
              </a:rPr>
              <a:t> και την αξιοπιστία των πληροφοριών, καθιστώντας τες πιο υπεύθυνες απέναντι στους επενδυτές, τους καταναλωτές και τα λοιπά ενδιαφερόμενα μέρη.</a:t>
            </a:r>
          </a:p>
          <a:p>
            <a:pPr marL="72000" lvl="0" algn="just" rtl="0">
              <a:spcBef>
                <a:spcPts val="600"/>
              </a:spcBef>
              <a:spcAft>
                <a:spcPts val="600"/>
              </a:spcAft>
              <a:buClr>
                <a:srgbClr val="3F3F3F"/>
              </a:buClr>
              <a:buSzPts val="1800"/>
            </a:pPr>
            <a:r>
              <a:rPr lang="el-GR" dirty="0">
                <a:solidFill>
                  <a:srgbClr val="3F3F3F"/>
                </a:solidFill>
              </a:rPr>
              <a:t>Ν. 5164/2024: Οι ορκωτοί ελεγκτές λογιστές και οι ελεγκτικές εταιρείες διενεργούν τη διασφάλιση της υποβολής εκθέσεων βιωσιμότητας, σύμφωνα με τα πρότυπα διασφάλισης που θεσπίζει η Ευρωπαϊκή Επιτροπή σύμφωνα με την παρ. 3 του άρθρου 26α της Οδηγίας 2006/43/ΕΚ του Ευρωπαϊκού Κοινοβουλίου και του Συμβουλίου.</a:t>
            </a:r>
          </a:p>
          <a:p>
            <a:pPr marL="72000" lvl="0" algn="just" rtl="0">
              <a:spcBef>
                <a:spcPts val="1200"/>
              </a:spcBef>
              <a:spcAft>
                <a:spcPts val="1200"/>
              </a:spcAft>
              <a:buClr>
                <a:srgbClr val="3F3F3F"/>
              </a:buClr>
              <a:buSzPts val="1800"/>
            </a:pPr>
            <a:r>
              <a:rPr lang="el-GR" sz="1100" i="1" dirty="0">
                <a:solidFill>
                  <a:srgbClr val="3F3F3F"/>
                </a:solidFill>
              </a:rPr>
              <a:t>Με απόφαση του Υπουργού Ανάπτυξης μπορούν να καθορίζονται εθνικά πρότυπα, διαδικασίες ή απαιτήσεις διασφάλισης, εφόσον η Ευρωπαϊκή Επιτροπή δεν έχει υιοθετήσει πρότυπο διασφάλισης που να καλύπτει το ίδιο αντικείμενο.</a:t>
            </a:r>
          </a:p>
          <a:p>
            <a:pPr marL="72000" lvl="0" algn="just">
              <a:spcBef>
                <a:spcPts val="1200"/>
              </a:spcBef>
              <a:spcAft>
                <a:spcPts val="1200"/>
              </a:spcAft>
              <a:buClr>
                <a:srgbClr val="3F3F3F"/>
              </a:buClr>
              <a:buSzPts val="1800"/>
            </a:pPr>
            <a:r>
              <a:rPr lang="en-US" b="1" dirty="0">
                <a:solidFill>
                  <a:srgbClr val="3F3F3F"/>
                </a:solidFill>
              </a:rPr>
              <a:t>Omnibus I (2026): </a:t>
            </a:r>
            <a:r>
              <a:rPr lang="el-GR" dirty="0">
                <a:solidFill>
                  <a:srgbClr val="3F3F3F"/>
                </a:solidFill>
              </a:rPr>
              <a:t>Η μετάβαση από </a:t>
            </a:r>
            <a:r>
              <a:rPr lang="en-US" dirty="0">
                <a:solidFill>
                  <a:srgbClr val="3F3F3F"/>
                </a:solidFill>
              </a:rPr>
              <a:t>limited </a:t>
            </a:r>
            <a:r>
              <a:rPr lang="el-GR" dirty="0">
                <a:solidFill>
                  <a:srgbClr val="3F3F3F"/>
                </a:solidFill>
              </a:rPr>
              <a:t>σε </a:t>
            </a:r>
            <a:r>
              <a:rPr lang="en-US" dirty="0">
                <a:solidFill>
                  <a:srgbClr val="3F3F3F"/>
                </a:solidFill>
              </a:rPr>
              <a:t>reasonable assurance </a:t>
            </a:r>
            <a:r>
              <a:rPr lang="el-GR" b="1" dirty="0">
                <a:solidFill>
                  <a:srgbClr val="3F3F3F"/>
                </a:solidFill>
              </a:rPr>
              <a:t>καταργείται μόνιμα</a:t>
            </a:r>
            <a:r>
              <a:rPr lang="el-GR" dirty="0">
                <a:solidFill>
                  <a:srgbClr val="3F3F3F"/>
                </a:solidFill>
              </a:rPr>
              <a:t>. Τα πρότυπα </a:t>
            </a:r>
            <a:r>
              <a:rPr lang="en-US" dirty="0">
                <a:solidFill>
                  <a:srgbClr val="3F3F3F"/>
                </a:solidFill>
              </a:rPr>
              <a:t>limited assurance </a:t>
            </a:r>
            <a:r>
              <a:rPr lang="el-GR" dirty="0">
                <a:solidFill>
                  <a:srgbClr val="3F3F3F"/>
                </a:solidFill>
              </a:rPr>
              <a:t>υιοθετούνται έως 01.07.2027.</a:t>
            </a:r>
          </a:p>
        </p:txBody>
      </p:sp>
      <p:sp>
        <p:nvSpPr>
          <p:cNvPr id="3" name="Google Shape;150;p5">
            <a:extLst>
              <a:ext uri="{FF2B5EF4-FFF2-40B4-BE49-F238E27FC236}">
                <a16:creationId xmlns:a16="http://schemas.microsoft.com/office/drawing/2014/main" id="{882E0C4E-2829-6A18-D34C-75070ECB8BC9}"/>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0"/>
              </a:spcBef>
              <a:spcAft>
                <a:spcPts val="0"/>
              </a:spcAft>
              <a:buClr>
                <a:srgbClr val="FFFFFF"/>
              </a:buClr>
              <a:buSzPct val="100000"/>
              <a:buFont typeface="+mj-lt"/>
              <a:buAutoNum type="arabicPeriod" startAt="7"/>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Διασφάλιση Μη Χρηματοοικονομικών Πληροφοριών</a:t>
            </a:r>
          </a:p>
        </p:txBody>
      </p:sp>
      <p:pic>
        <p:nvPicPr>
          <p:cNvPr id="10" name="Google Shape;214;p11" descr="Office clerk searching for files">
            <a:extLst>
              <a:ext uri="{FF2B5EF4-FFF2-40B4-BE49-F238E27FC236}">
                <a16:creationId xmlns:a16="http://schemas.microsoft.com/office/drawing/2014/main" id="{65687F09-7D23-51AB-A225-EEF83E9F6917}"/>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8521700" y="2292552"/>
            <a:ext cx="3102290" cy="3093020"/>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1969096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A68B47F4-687F-EA48-39D3-D20AA80190CA}"/>
            </a:ext>
          </a:extLst>
        </p:cNvPr>
        <p:cNvGrpSpPr/>
        <p:nvPr/>
      </p:nvGrpSpPr>
      <p:grpSpPr>
        <a:xfrm>
          <a:off x="0" y="0"/>
          <a:ext cx="0" cy="0"/>
          <a:chOff x="0" y="0"/>
          <a:chExt cx="0" cy="0"/>
        </a:xfrm>
      </p:grpSpPr>
      <p:sp>
        <p:nvSpPr>
          <p:cNvPr id="3" name="Google Shape;150;p5">
            <a:extLst>
              <a:ext uri="{FF2B5EF4-FFF2-40B4-BE49-F238E27FC236}">
                <a16:creationId xmlns:a16="http://schemas.microsoft.com/office/drawing/2014/main" id="{25BB008A-3E3C-5A84-6EB6-DAE8B0327BAE}"/>
              </a:ext>
            </a:extLst>
          </p:cNvPr>
          <p:cNvSpPr txBox="1">
            <a:spLocks/>
          </p:cNvSpPr>
          <p:nvPr/>
        </p:nvSpPr>
        <p:spPr>
          <a:xfrm>
            <a:off x="250825" y="207963"/>
            <a:ext cx="748735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100000"/>
              </a:lnSpc>
              <a:spcBef>
                <a:spcPts val="0"/>
              </a:spcBef>
              <a:spcAft>
                <a:spcPts val="0"/>
              </a:spcAft>
              <a:buClr>
                <a:srgbClr val="FFFFFF"/>
              </a:buClr>
              <a:buSzPct val="100000"/>
              <a:buFont typeface="+mj-lt"/>
              <a:buAutoNum type="arabicPeriod" startAt="7"/>
              <a:tabLst/>
              <a:defRPr/>
            </a:pPr>
            <a:r>
              <a:rPr kumimoji="0" lang="el-GR" sz="2000" b="1" i="0" u="none" strike="noStrike" kern="0" cap="none" spc="0" normalizeH="0" baseline="0" noProof="0" dirty="0">
                <a:ln>
                  <a:noFill/>
                </a:ln>
                <a:solidFill>
                  <a:srgbClr val="FFFFFF"/>
                </a:solidFill>
                <a:effectLst/>
                <a:uLnTx/>
                <a:uFillTx/>
                <a:latin typeface="Arial"/>
                <a:cs typeface="Arial"/>
                <a:sym typeface="Arial"/>
              </a:rPr>
              <a:t>Διασφάλιση Μη Χρηματοοικονομικών Πληροφοριών</a:t>
            </a:r>
          </a:p>
        </p:txBody>
      </p:sp>
      <p:grpSp>
        <p:nvGrpSpPr>
          <p:cNvPr id="6" name="Group 5">
            <a:extLst>
              <a:ext uri="{FF2B5EF4-FFF2-40B4-BE49-F238E27FC236}">
                <a16:creationId xmlns:a16="http://schemas.microsoft.com/office/drawing/2014/main" id="{A49FF3E5-3354-C874-9A8B-ECA15DAF9852}"/>
              </a:ext>
            </a:extLst>
          </p:cNvPr>
          <p:cNvGrpSpPr/>
          <p:nvPr/>
        </p:nvGrpSpPr>
        <p:grpSpPr>
          <a:xfrm>
            <a:off x="250824" y="1982729"/>
            <a:ext cx="7595317" cy="3724036"/>
            <a:chOff x="250824" y="2012226"/>
            <a:chExt cx="7595317" cy="3724036"/>
          </a:xfrm>
        </p:grpSpPr>
        <p:sp>
          <p:nvSpPr>
            <p:cNvPr id="7" name="Google Shape;316;g3025d2b38e7_0_376">
              <a:extLst>
                <a:ext uri="{FF2B5EF4-FFF2-40B4-BE49-F238E27FC236}">
                  <a16:creationId xmlns:a16="http://schemas.microsoft.com/office/drawing/2014/main" id="{33D86D3B-B740-8BB7-659B-95052913B3FA}"/>
                </a:ext>
              </a:extLst>
            </p:cNvPr>
            <p:cNvSpPr txBox="1"/>
            <p:nvPr/>
          </p:nvSpPr>
          <p:spPr>
            <a:xfrm>
              <a:off x="250824" y="2012226"/>
              <a:ext cx="7595317" cy="1785074"/>
            </a:xfrm>
            <a:prstGeom prst="rect">
              <a:avLst/>
            </a:prstGeom>
            <a:noFill/>
            <a:ln>
              <a:noFill/>
            </a:ln>
          </p:spPr>
          <p:txBody>
            <a:bodyPr spcFirstLastPara="1" wrap="square" lIns="91425" tIns="91425" rIns="91425" bIns="91425" anchor="t" anchorCtr="0">
              <a:spAutoFit/>
            </a:bodyPr>
            <a:lstStyle/>
            <a:p>
              <a:pPr marL="72000" lvl="0" algn="just" rtl="0">
                <a:lnSpc>
                  <a:spcPct val="150000"/>
                </a:lnSpc>
                <a:spcBef>
                  <a:spcPts val="1200"/>
                </a:spcBef>
                <a:spcAft>
                  <a:spcPts val="1200"/>
                </a:spcAft>
                <a:buClr>
                  <a:srgbClr val="3F3F3F"/>
                </a:buClr>
                <a:buSzPts val="1800"/>
              </a:pPr>
              <a:r>
                <a:rPr lang="el-GR" dirty="0">
                  <a:solidFill>
                    <a:srgbClr val="3F3F3F"/>
                  </a:solidFill>
                </a:rPr>
                <a:t>Τα αποτελέσματα της διασφάλισης της υποβολής των Εκθέσεων Βιωσιμότητας από τον ελεγκτή παρουσιάζονται σε </a:t>
              </a:r>
              <a:r>
                <a:rPr lang="el-GR" b="1" dirty="0">
                  <a:solidFill>
                    <a:srgbClr val="04B3E7"/>
                  </a:solidFill>
                </a:rPr>
                <a:t>Έκθεση Διασφάλισης</a:t>
              </a:r>
              <a:r>
                <a:rPr lang="el-GR" dirty="0">
                  <a:solidFill>
                    <a:srgbClr val="3F3F3F"/>
                  </a:solidFill>
                </a:rPr>
                <a:t>. Η εν λόγω έκθεση συντάσσεται εγγράφως σύμφωνα με τις απαιτήσεις των προτύπων διασφάλισης που θεσπίζει η Ευρωπαϊκή Επιτροπή και περιλαμβάνει:</a:t>
              </a:r>
            </a:p>
          </p:txBody>
        </p:sp>
        <p:sp>
          <p:nvSpPr>
            <p:cNvPr id="2" name="Google Shape;316;g3025d2b38e7_0_376">
              <a:extLst>
                <a:ext uri="{FF2B5EF4-FFF2-40B4-BE49-F238E27FC236}">
                  <a16:creationId xmlns:a16="http://schemas.microsoft.com/office/drawing/2014/main" id="{772D18B7-C083-4AD4-A1CB-51AF688B26DA}"/>
                </a:ext>
              </a:extLst>
            </p:cNvPr>
            <p:cNvSpPr txBox="1"/>
            <p:nvPr/>
          </p:nvSpPr>
          <p:spPr>
            <a:xfrm>
              <a:off x="250824" y="3797300"/>
              <a:ext cx="7595317" cy="1938962"/>
            </a:xfrm>
            <a:prstGeom prst="rect">
              <a:avLst/>
            </a:prstGeom>
            <a:noFill/>
            <a:ln>
              <a:noFill/>
            </a:ln>
          </p:spPr>
          <p:txBody>
            <a:bodyPr spcFirstLastPara="1" wrap="square" lIns="91425" tIns="91425" rIns="91425" bIns="91425" anchor="t" anchorCtr="0">
              <a:spAutoFit/>
            </a:bodyPr>
            <a:lstStyle/>
            <a:p>
              <a:pPr marL="360000" lvl="0" indent="-288000" algn="just" rtl="0">
                <a:spcBef>
                  <a:spcPts val="600"/>
                </a:spcBef>
                <a:spcAft>
                  <a:spcPts val="600"/>
                </a:spcAft>
                <a:buClr>
                  <a:srgbClr val="3F3F3F"/>
                </a:buClr>
                <a:buSzPts val="1800"/>
                <a:buChar char="●"/>
              </a:pPr>
              <a:r>
                <a:rPr lang="el-GR" dirty="0">
                  <a:solidFill>
                    <a:srgbClr val="3F3F3F"/>
                  </a:solidFill>
                </a:rPr>
                <a:t>Προσδιορισμό της οντότητας της οποίας η Έκθεση Βιωσιμότητας αποτελεί αντικείμενο, της ετήσιας ή ενοποιημένης έκθεσης βιωσιμότητας, της περιόδου που καλύπτει και το πλαίσιο των εκθέσεων βιωσιμότητα που εφαρμόστηκε.</a:t>
              </a:r>
            </a:p>
            <a:p>
              <a:pPr marL="360000" lvl="0" indent="-288000" algn="just" rtl="0">
                <a:spcBef>
                  <a:spcPts val="600"/>
                </a:spcBef>
                <a:spcAft>
                  <a:spcPts val="600"/>
                </a:spcAft>
                <a:buClr>
                  <a:srgbClr val="3F3F3F"/>
                </a:buClr>
                <a:buSzPts val="1800"/>
                <a:buChar char="●"/>
              </a:pPr>
              <a:r>
                <a:rPr lang="el-GR" dirty="0">
                  <a:solidFill>
                    <a:srgbClr val="3F3F3F"/>
                  </a:solidFill>
                </a:rPr>
                <a:t>Περιγραφή του πεδίου εφαρμογής της διασφάλισης της υποβολής των Εκθέσεων Βιωσιμότητας.</a:t>
              </a:r>
            </a:p>
            <a:p>
              <a:pPr marL="360000" lvl="0" indent="-288000" algn="just" rtl="0">
                <a:spcBef>
                  <a:spcPts val="600"/>
                </a:spcBef>
                <a:spcAft>
                  <a:spcPts val="600"/>
                </a:spcAft>
                <a:buClr>
                  <a:srgbClr val="3F3F3F"/>
                </a:buClr>
                <a:buSzPts val="1800"/>
                <a:buChar char="●"/>
              </a:pPr>
              <a:r>
                <a:rPr lang="el-GR" dirty="0">
                  <a:solidFill>
                    <a:srgbClr val="3F3F3F"/>
                  </a:solidFill>
                </a:rPr>
                <a:t>Διατύπωση γνώμης επί της έκθεσης βιωσιμότητας.</a:t>
              </a:r>
            </a:p>
          </p:txBody>
        </p:sp>
      </p:grpSp>
      <p:pic>
        <p:nvPicPr>
          <p:cNvPr id="5" name="Google Shape;214;p11" descr="Office clerk searching for files">
            <a:extLst>
              <a:ext uri="{FF2B5EF4-FFF2-40B4-BE49-F238E27FC236}">
                <a16:creationId xmlns:a16="http://schemas.microsoft.com/office/drawing/2014/main" id="{69826FC3-CB30-51A7-E9F7-33250DF074AE}"/>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8521700" y="2292552"/>
            <a:ext cx="3102290" cy="3093020"/>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4031028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F0982F3-183D-D666-AEE1-6AEA4B514500}"/>
            </a:ext>
          </a:extLst>
        </p:cNvPr>
        <p:cNvGrpSpPr/>
        <p:nvPr/>
      </p:nvGrpSpPr>
      <p:grpSpPr>
        <a:xfrm>
          <a:off x="0" y="0"/>
          <a:ext cx="0" cy="0"/>
          <a:chOff x="0" y="0"/>
          <a:chExt cx="0" cy="0"/>
        </a:xfrm>
      </p:grpSpPr>
      <p:sp>
        <p:nvSpPr>
          <p:cNvPr id="96" name="Google Shape;96;p1">
            <a:extLst>
              <a:ext uri="{FF2B5EF4-FFF2-40B4-BE49-F238E27FC236}">
                <a16:creationId xmlns:a16="http://schemas.microsoft.com/office/drawing/2014/main" id="{ADBD28E1-F207-E250-7984-3305F12AFA11}"/>
              </a:ext>
            </a:extLst>
          </p:cNvPr>
          <p:cNvSpPr/>
          <p:nvPr/>
        </p:nvSpPr>
        <p:spPr>
          <a:xfrm>
            <a:off x="-3416617" y="1279621"/>
            <a:ext cx="6833234" cy="11145099"/>
          </a:xfrm>
          <a:prstGeom prst="pie">
            <a:avLst>
              <a:gd name="adj1" fmla="val 16184577"/>
              <a:gd name="adj2" fmla="val 3774"/>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 descr="Angled shot of pen on a graph">
            <a:extLst>
              <a:ext uri="{FF2B5EF4-FFF2-40B4-BE49-F238E27FC236}">
                <a16:creationId xmlns:a16="http://schemas.microsoft.com/office/drawing/2014/main" id="{9BBFF698-1655-0886-AAA5-93872BF289A7}"/>
              </a:ext>
            </a:extLst>
          </p:cNvPr>
          <p:cNvSpPr/>
          <p:nvPr/>
        </p:nvSpPr>
        <p:spPr>
          <a:xfrm>
            <a:off x="-3264310" y="1226725"/>
            <a:ext cx="6528620" cy="11262549"/>
          </a:xfrm>
          <a:prstGeom prst="pie">
            <a:avLst>
              <a:gd name="adj1" fmla="val 16194202"/>
              <a:gd name="adj2" fmla="val 21599999"/>
            </a:avLst>
          </a:prstGeom>
          <a:blipFill>
            <a:blip r:embed="rId3" cstate="screen">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8A5D0E0-B716-9C72-9DF3-122CE58A2D8F}"/>
              </a:ext>
            </a:extLst>
          </p:cNvPr>
          <p:cNvSpPr txBox="1"/>
          <p:nvPr/>
        </p:nvSpPr>
        <p:spPr>
          <a:xfrm>
            <a:off x="6352431" y="2598003"/>
            <a:ext cx="2569223" cy="830997"/>
          </a:xfrm>
          <a:prstGeom prst="rect">
            <a:avLst/>
          </a:prstGeom>
          <a:noFill/>
        </p:spPr>
        <p:txBody>
          <a:bodyPr wrap="square" rtlCol="0">
            <a:spAutoFit/>
          </a:bodyPr>
          <a:lstStyle/>
          <a:p>
            <a:pPr algn="r"/>
            <a:r>
              <a:rPr lang="ro-RO" sz="4800" b="1" dirty="0">
                <a:solidFill>
                  <a:srgbClr val="04B5EA"/>
                </a:solidFill>
                <a:latin typeface="Aptos" panose="020B0004020202020204" pitchFamily="34" charset="0"/>
              </a:rPr>
              <a:t>ESRS</a:t>
            </a:r>
            <a:endParaRPr lang="el-GR" sz="4400" b="1" dirty="0">
              <a:solidFill>
                <a:srgbClr val="04B5EA"/>
              </a:solidFill>
              <a:latin typeface="Aptos" panose="020B0004020202020204" pitchFamily="34" charset="0"/>
            </a:endParaRPr>
          </a:p>
        </p:txBody>
      </p:sp>
    </p:spTree>
    <p:extLst>
      <p:ext uri="{BB962C8B-B14F-4D97-AF65-F5344CB8AC3E}">
        <p14:creationId xmlns:p14="http://schemas.microsoft.com/office/powerpoint/2010/main" val="51694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50;p5">
            <a:extLst>
              <a:ext uri="{FF2B5EF4-FFF2-40B4-BE49-F238E27FC236}">
                <a16:creationId xmlns:a16="http://schemas.microsoft.com/office/drawing/2014/main" id="{2418F023-B551-BB01-1398-514FA909321A}"/>
              </a:ext>
            </a:extLst>
          </p:cNvPr>
          <p:cNvSpPr txBox="1">
            <a:spLocks/>
          </p:cNvSpPr>
          <p:nvPr/>
        </p:nvSpPr>
        <p:spPr>
          <a:xfrm>
            <a:off x="250825" y="207963"/>
            <a:ext cx="7247762" cy="6573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200" dirty="0"/>
              <a:t>Λόγοι που οδήγησαν στην καθιέρωση των ESG κριτηρίων </a:t>
            </a:r>
          </a:p>
        </p:txBody>
      </p:sp>
      <p:sp>
        <p:nvSpPr>
          <p:cNvPr id="3" name="Block Arc 2">
            <a:extLst>
              <a:ext uri="{FF2B5EF4-FFF2-40B4-BE49-F238E27FC236}">
                <a16:creationId xmlns:a16="http://schemas.microsoft.com/office/drawing/2014/main" id="{EABECEC1-9855-B6D0-1B5B-69D90E53C3FF}"/>
              </a:ext>
            </a:extLst>
          </p:cNvPr>
          <p:cNvSpPr/>
          <p:nvPr/>
        </p:nvSpPr>
        <p:spPr>
          <a:xfrm rot="1800000">
            <a:off x="534961" y="2686850"/>
            <a:ext cx="2205898" cy="220589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Oval 3">
            <a:extLst>
              <a:ext uri="{FF2B5EF4-FFF2-40B4-BE49-F238E27FC236}">
                <a16:creationId xmlns:a16="http://schemas.microsoft.com/office/drawing/2014/main" id="{E288C3D1-07D2-925D-794E-7933409A8F20}"/>
              </a:ext>
            </a:extLst>
          </p:cNvPr>
          <p:cNvSpPr/>
          <p:nvPr/>
        </p:nvSpPr>
        <p:spPr>
          <a:xfrm>
            <a:off x="635548" y="2787436"/>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C492AF3C-41D1-2574-7F59-0459687D9812}"/>
              </a:ext>
            </a:extLst>
          </p:cNvPr>
          <p:cNvSpPr/>
          <p:nvPr/>
        </p:nvSpPr>
        <p:spPr>
          <a:xfrm>
            <a:off x="2423096" y="2787436"/>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075BA03D-C848-0F5D-5987-D26C4A759539}"/>
              </a:ext>
            </a:extLst>
          </p:cNvPr>
          <p:cNvSpPr/>
          <p:nvPr/>
        </p:nvSpPr>
        <p:spPr>
          <a:xfrm>
            <a:off x="4210644" y="2787436"/>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Block Arc 17">
            <a:extLst>
              <a:ext uri="{FF2B5EF4-FFF2-40B4-BE49-F238E27FC236}">
                <a16:creationId xmlns:a16="http://schemas.microsoft.com/office/drawing/2014/main" id="{D6F333BD-11A9-6EC5-2E30-F61790952B58}"/>
              </a:ext>
            </a:extLst>
          </p:cNvPr>
          <p:cNvSpPr/>
          <p:nvPr/>
        </p:nvSpPr>
        <p:spPr>
          <a:xfrm rot="1800000">
            <a:off x="2322510" y="2686851"/>
            <a:ext cx="2205898" cy="2205896"/>
          </a:xfrm>
          <a:prstGeom prst="blockArc">
            <a:avLst>
              <a:gd name="adj1" fmla="val 11995601"/>
              <a:gd name="adj2" fmla="val 15023282"/>
              <a:gd name="adj3" fmla="val 2322"/>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9" name="Block Arc 18">
            <a:extLst>
              <a:ext uri="{FF2B5EF4-FFF2-40B4-BE49-F238E27FC236}">
                <a16:creationId xmlns:a16="http://schemas.microsoft.com/office/drawing/2014/main" id="{D41E8513-A3E9-144B-9F3A-0D282EBEEAF0}"/>
              </a:ext>
            </a:extLst>
          </p:cNvPr>
          <p:cNvSpPr/>
          <p:nvPr/>
        </p:nvSpPr>
        <p:spPr>
          <a:xfrm rot="12600000">
            <a:off x="2322510" y="2686851"/>
            <a:ext cx="2205898" cy="2205896"/>
          </a:xfrm>
          <a:prstGeom prst="blockArc">
            <a:avLst>
              <a:gd name="adj1" fmla="val 11995601"/>
              <a:gd name="adj2" fmla="val 16070462"/>
              <a:gd name="adj3" fmla="val 2005"/>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0" name="Block Arc 19">
            <a:extLst>
              <a:ext uri="{FF2B5EF4-FFF2-40B4-BE49-F238E27FC236}">
                <a16:creationId xmlns:a16="http://schemas.microsoft.com/office/drawing/2014/main" id="{BA923FE2-BF26-128E-651B-844AE03D1533}"/>
              </a:ext>
            </a:extLst>
          </p:cNvPr>
          <p:cNvSpPr/>
          <p:nvPr/>
        </p:nvSpPr>
        <p:spPr>
          <a:xfrm rot="8100000">
            <a:off x="4110059" y="2686850"/>
            <a:ext cx="2205898" cy="220589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TextBox 8">
            <a:extLst>
              <a:ext uri="{FF2B5EF4-FFF2-40B4-BE49-F238E27FC236}">
                <a16:creationId xmlns:a16="http://schemas.microsoft.com/office/drawing/2014/main" id="{AB842EA9-5027-D17E-0C25-B0A36DD0A773}"/>
              </a:ext>
            </a:extLst>
          </p:cNvPr>
          <p:cNvSpPr txBox="1"/>
          <p:nvPr/>
        </p:nvSpPr>
        <p:spPr>
          <a:xfrm>
            <a:off x="907449" y="3466632"/>
            <a:ext cx="1460925" cy="646331"/>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Κλιματική αλλαγή</a:t>
            </a:r>
          </a:p>
        </p:txBody>
      </p:sp>
      <p:sp>
        <p:nvSpPr>
          <p:cNvPr id="21" name="TextBox 20">
            <a:extLst>
              <a:ext uri="{FF2B5EF4-FFF2-40B4-BE49-F238E27FC236}">
                <a16:creationId xmlns:a16="http://schemas.microsoft.com/office/drawing/2014/main" id="{5F3AFAB6-E26A-5B7B-D4AA-2206388B24BD}"/>
              </a:ext>
            </a:extLst>
          </p:cNvPr>
          <p:cNvSpPr txBox="1"/>
          <p:nvPr/>
        </p:nvSpPr>
        <p:spPr>
          <a:xfrm>
            <a:off x="2694997" y="3466632"/>
            <a:ext cx="1460925" cy="646331"/>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Κοινωνικές ανισότητες</a:t>
            </a:r>
          </a:p>
        </p:txBody>
      </p:sp>
      <p:sp>
        <p:nvSpPr>
          <p:cNvPr id="22" name="TextBox 21">
            <a:extLst>
              <a:ext uri="{FF2B5EF4-FFF2-40B4-BE49-F238E27FC236}">
                <a16:creationId xmlns:a16="http://schemas.microsoft.com/office/drawing/2014/main" id="{4343BBBF-0F44-5BD5-5B56-D9007AA9FDBA}"/>
              </a:ext>
            </a:extLst>
          </p:cNvPr>
          <p:cNvSpPr txBox="1"/>
          <p:nvPr/>
        </p:nvSpPr>
        <p:spPr>
          <a:xfrm>
            <a:off x="4482545" y="3189632"/>
            <a:ext cx="1460925" cy="1200329"/>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Ανάγκη για διαφανείς εταιρικές διαδικασίες </a:t>
            </a:r>
          </a:p>
        </p:txBody>
      </p:sp>
      <p:sp>
        <p:nvSpPr>
          <p:cNvPr id="24" name="Arrow: Chevron 23">
            <a:extLst>
              <a:ext uri="{FF2B5EF4-FFF2-40B4-BE49-F238E27FC236}">
                <a16:creationId xmlns:a16="http://schemas.microsoft.com/office/drawing/2014/main" id="{1024F624-03B8-6552-25D0-35D9ABF04D6F}"/>
              </a:ext>
            </a:extLst>
          </p:cNvPr>
          <p:cNvSpPr/>
          <p:nvPr/>
        </p:nvSpPr>
        <p:spPr>
          <a:xfrm>
            <a:off x="6761342" y="3569110"/>
            <a:ext cx="359183" cy="543853"/>
          </a:xfrm>
          <a:prstGeom prst="chevron">
            <a:avLst/>
          </a:prstGeom>
          <a:solidFill>
            <a:srgbClr val="04B3E7">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5" name="Arrow: Chevron 24">
            <a:extLst>
              <a:ext uri="{FF2B5EF4-FFF2-40B4-BE49-F238E27FC236}">
                <a16:creationId xmlns:a16="http://schemas.microsoft.com/office/drawing/2014/main" id="{ED1620E3-49FD-6408-28DD-38F65C2614BE}"/>
              </a:ext>
            </a:extLst>
          </p:cNvPr>
          <p:cNvSpPr/>
          <p:nvPr/>
        </p:nvSpPr>
        <p:spPr>
          <a:xfrm>
            <a:off x="7004039" y="3466632"/>
            <a:ext cx="494548" cy="748810"/>
          </a:xfrm>
          <a:prstGeom prst="chevron">
            <a:avLst/>
          </a:prstGeom>
          <a:solidFill>
            <a:srgbClr val="04B3E7">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 name="Arrow: Chevron 25">
            <a:extLst>
              <a:ext uri="{FF2B5EF4-FFF2-40B4-BE49-F238E27FC236}">
                <a16:creationId xmlns:a16="http://schemas.microsoft.com/office/drawing/2014/main" id="{DD2EB9A1-9C16-D673-32C5-C18FA976839D}"/>
              </a:ext>
            </a:extLst>
          </p:cNvPr>
          <p:cNvSpPr/>
          <p:nvPr/>
        </p:nvSpPr>
        <p:spPr>
          <a:xfrm>
            <a:off x="7281450" y="3342819"/>
            <a:ext cx="658092" cy="996436"/>
          </a:xfrm>
          <a:prstGeom prst="chevron">
            <a:avLst/>
          </a:prstGeom>
          <a:solidFill>
            <a:srgbClr val="04B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7" name="Google Shape;195;p5">
            <a:extLst>
              <a:ext uri="{FF2B5EF4-FFF2-40B4-BE49-F238E27FC236}">
                <a16:creationId xmlns:a16="http://schemas.microsoft.com/office/drawing/2014/main" id="{2E1E0494-E6DF-BD9A-DA7B-5C49F0A0FC30}"/>
              </a:ext>
            </a:extLst>
          </p:cNvPr>
          <p:cNvSpPr/>
          <p:nvPr/>
        </p:nvSpPr>
        <p:spPr>
          <a:xfrm>
            <a:off x="8415439" y="2401433"/>
            <a:ext cx="2869112" cy="2869112"/>
          </a:xfrm>
          <a:prstGeom prst="ellipse">
            <a:avLst/>
          </a:prstGeom>
          <a:solidFill>
            <a:srgbClr val="04B3E7"/>
          </a:solidFill>
          <a:ln w="76200" cap="flat" cmpd="sng">
            <a:no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l-GR" sz="1800" b="1" dirty="0">
                <a:solidFill>
                  <a:schemeClr val="bg1"/>
                </a:solidFill>
                <a:latin typeface="+mj-lt"/>
                <a:ea typeface="Calibri"/>
                <a:cs typeface="Calibri"/>
                <a:sym typeface="Calibri"/>
              </a:rPr>
              <a:t>Ευαισθητοποίηση και ανάγκη για ανάληψη δράσης από όλους </a:t>
            </a:r>
            <a:endParaRPr dirty="0">
              <a:solidFill>
                <a:schemeClr val="bg1"/>
              </a:solidFill>
              <a:latin typeface="+mj-lt"/>
            </a:endParaRPr>
          </a:p>
        </p:txBody>
      </p:sp>
    </p:spTree>
    <p:extLst>
      <p:ext uri="{BB962C8B-B14F-4D97-AF65-F5344CB8AC3E}">
        <p14:creationId xmlns:p14="http://schemas.microsoft.com/office/powerpoint/2010/main" val="685679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3" name="Google Shape;175;p7">
            <a:extLst>
              <a:ext uri="{FF2B5EF4-FFF2-40B4-BE49-F238E27FC236}">
                <a16:creationId xmlns:a16="http://schemas.microsoft.com/office/drawing/2014/main" id="{429005C5-BA3A-2465-A631-19214666DCBC}"/>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el-GR" sz="2000" dirty="0">
                <a:solidFill>
                  <a:schemeClr val="bg1"/>
                </a:solidFill>
              </a:rPr>
              <a:t>Κατηγορίες προτύπων </a:t>
            </a:r>
            <a:r>
              <a:rPr lang="ro-RO" sz="2000" dirty="0">
                <a:solidFill>
                  <a:schemeClr val="bg1"/>
                </a:solidFill>
              </a:rPr>
              <a:t>ESRS</a:t>
            </a:r>
          </a:p>
        </p:txBody>
      </p:sp>
      <p:sp>
        <p:nvSpPr>
          <p:cNvPr id="2" name="Google Shape;316;g3025d2b38e7_0_376">
            <a:extLst>
              <a:ext uri="{FF2B5EF4-FFF2-40B4-BE49-F238E27FC236}">
                <a16:creationId xmlns:a16="http://schemas.microsoft.com/office/drawing/2014/main" id="{6E7442DE-D66D-53D1-E2F0-E21B70133926}"/>
              </a:ext>
            </a:extLst>
          </p:cNvPr>
          <p:cNvSpPr txBox="1"/>
          <p:nvPr/>
        </p:nvSpPr>
        <p:spPr>
          <a:xfrm>
            <a:off x="273242" y="1963603"/>
            <a:ext cx="11151842" cy="3693288"/>
          </a:xfrm>
          <a:prstGeom prst="rect">
            <a:avLst/>
          </a:prstGeom>
          <a:noFill/>
          <a:ln>
            <a:noFill/>
          </a:ln>
        </p:spPr>
        <p:txBody>
          <a:bodyPr spcFirstLastPara="1" wrap="square" lIns="91425" tIns="91425" rIns="91425" bIns="91425" anchor="t" anchorCtr="0">
            <a:spAutoFit/>
          </a:bodyPr>
          <a:lstStyle/>
          <a:p>
            <a:pPr marL="72000" lvl="0" algn="just" rtl="0">
              <a:spcBef>
                <a:spcPts val="1200"/>
              </a:spcBef>
              <a:spcAft>
                <a:spcPts val="1200"/>
              </a:spcAft>
              <a:buClr>
                <a:srgbClr val="3F3F3F"/>
              </a:buClr>
              <a:buSzPts val="1800"/>
            </a:pPr>
            <a:r>
              <a:rPr lang="el-GR" sz="1600" dirty="0">
                <a:solidFill>
                  <a:srgbClr val="3F3F3F"/>
                </a:solidFill>
              </a:rPr>
              <a:t>Υπάρχουν πλέον δύο κατηγορίες ESRS: </a:t>
            </a:r>
          </a:p>
          <a:p>
            <a:pPr marL="72000" lvl="0" algn="just" rtl="0">
              <a:spcBef>
                <a:spcPts val="1200"/>
              </a:spcBef>
              <a:spcAft>
                <a:spcPts val="1200"/>
              </a:spcAft>
              <a:buClr>
                <a:srgbClr val="3F3F3F"/>
              </a:buClr>
              <a:buSzPts val="1800"/>
            </a:pPr>
            <a:r>
              <a:rPr lang="el-GR" sz="1600" dirty="0">
                <a:solidFill>
                  <a:srgbClr val="04B3E7"/>
                </a:solidFill>
              </a:rPr>
              <a:t>α) οριζόντια πρότυπα</a:t>
            </a:r>
          </a:p>
          <a:p>
            <a:pPr marL="72000" lvl="0" algn="just" rtl="0">
              <a:spcBef>
                <a:spcPts val="1200"/>
              </a:spcBef>
              <a:spcAft>
                <a:spcPts val="1200"/>
              </a:spcAft>
              <a:buClr>
                <a:srgbClr val="3F3F3F"/>
              </a:buClr>
              <a:buSzPts val="1800"/>
            </a:pPr>
            <a:r>
              <a:rPr lang="el-GR" sz="1600" dirty="0">
                <a:solidFill>
                  <a:srgbClr val="04B3E7"/>
                </a:solidFill>
              </a:rPr>
              <a:t>β) θεματικά πρότυπα (περιβαλλοντικά, κοινωνικά και σχετικά με τη διακυβέρνηση πρότυπα)</a:t>
            </a:r>
            <a:endParaRPr lang="el-GR" sz="1600" dirty="0">
              <a:solidFill>
                <a:srgbClr val="3F3F3F"/>
              </a:solidFill>
            </a:endParaRPr>
          </a:p>
          <a:p>
            <a:pPr marL="72000" lvl="0" algn="just" rtl="0">
              <a:spcBef>
                <a:spcPts val="1200"/>
              </a:spcBef>
              <a:spcAft>
                <a:spcPts val="1200"/>
              </a:spcAft>
              <a:buClr>
                <a:srgbClr val="3F3F3F"/>
              </a:buClr>
              <a:buSzPts val="1800"/>
            </a:pPr>
            <a:r>
              <a:rPr lang="el-GR" sz="1600" b="1" dirty="0">
                <a:solidFill>
                  <a:srgbClr val="04B3E7"/>
                </a:solidFill>
              </a:rPr>
              <a:t>(!)</a:t>
            </a:r>
            <a:r>
              <a:rPr lang="el-GR" sz="1600" dirty="0">
                <a:solidFill>
                  <a:srgbClr val="3F3F3F"/>
                </a:solidFill>
              </a:rPr>
              <a:t> Η κατηγορία γ) ειδικά τομεακά πρότυπα </a:t>
            </a:r>
            <a:r>
              <a:rPr lang="el-GR" sz="1600" b="1" dirty="0">
                <a:solidFill>
                  <a:srgbClr val="3F3F3F"/>
                </a:solidFill>
              </a:rPr>
              <a:t>ΚΑΤΑΡΓΗΘΗΚΕ </a:t>
            </a:r>
            <a:r>
              <a:rPr lang="el-GR" sz="1600" dirty="0">
                <a:solidFill>
                  <a:srgbClr val="3F3F3F"/>
                </a:solidFill>
              </a:rPr>
              <a:t>με την Οδηγία </a:t>
            </a:r>
            <a:r>
              <a:rPr lang="el-GR" sz="1600" dirty="0" err="1">
                <a:solidFill>
                  <a:srgbClr val="3F3F3F"/>
                </a:solidFill>
              </a:rPr>
              <a:t>Omnibus</a:t>
            </a:r>
            <a:r>
              <a:rPr lang="el-GR" sz="1600" dirty="0">
                <a:solidFill>
                  <a:srgbClr val="3F3F3F"/>
                </a:solidFill>
              </a:rPr>
              <a:t> I (ΕΕ) 2026/470 (σε ισχύ 18.03.2026). Η υποχρέωση της Επιτροπής να υιοθετήσει δεσμευτικά τομεακά πρότυπα αφαιρέθηκε. Ενδέχεται να ακολουθήσουν μη δεσμευτικές κατευθυντήριες οδηγίες (</a:t>
            </a:r>
            <a:r>
              <a:rPr lang="el-GR" sz="1600" dirty="0" err="1">
                <a:solidFill>
                  <a:srgbClr val="3F3F3F"/>
                </a:solidFill>
              </a:rPr>
              <a:t>guidance</a:t>
            </a:r>
            <a:r>
              <a:rPr lang="el-GR" sz="1600" dirty="0">
                <a:solidFill>
                  <a:srgbClr val="3F3F3F"/>
                </a:solidFill>
              </a:rPr>
              <a:t>) σε μεταγενέστερο στάδιο.</a:t>
            </a:r>
          </a:p>
          <a:p>
            <a:pPr marL="72000" lvl="0" algn="just" rtl="0">
              <a:spcBef>
                <a:spcPts val="1200"/>
              </a:spcBef>
              <a:spcAft>
                <a:spcPts val="1200"/>
              </a:spcAft>
              <a:buClr>
                <a:srgbClr val="3F3F3F"/>
              </a:buClr>
              <a:buSzPts val="1800"/>
            </a:pPr>
            <a:r>
              <a:rPr lang="el-GR" sz="1600" dirty="0">
                <a:solidFill>
                  <a:srgbClr val="3F3F3F"/>
                </a:solidFill>
              </a:rPr>
              <a:t>Τα οριζόντια πρότυπα και τα θεματικά πρότυπα είναι ανεξάρτητα από τομείς, γεγονός που σημαίνει ότι εφαρμόζονται σε όλες τις επιχειρήσεις, ανεξάρτητα από τους τομείς στους οποίους δραστηριοποιείται η επιχείρηση.</a:t>
            </a:r>
          </a:p>
        </p:txBody>
      </p:sp>
    </p:spTree>
    <p:extLst>
      <p:ext uri="{BB962C8B-B14F-4D97-AF65-F5344CB8AC3E}">
        <p14:creationId xmlns:p14="http://schemas.microsoft.com/office/powerpoint/2010/main" val="4148595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3" name="Google Shape;175;p7">
            <a:extLst>
              <a:ext uri="{FF2B5EF4-FFF2-40B4-BE49-F238E27FC236}">
                <a16:creationId xmlns:a16="http://schemas.microsoft.com/office/drawing/2014/main" id="{429005C5-BA3A-2465-A631-19214666DCBC}"/>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el-GR" sz="2000" dirty="0">
                <a:solidFill>
                  <a:schemeClr val="bg1"/>
                </a:solidFill>
              </a:rPr>
              <a:t>Κατηγορίες προτύπων </a:t>
            </a:r>
            <a:r>
              <a:rPr lang="ro-RO" sz="2000" dirty="0">
                <a:solidFill>
                  <a:schemeClr val="bg1"/>
                </a:solidFill>
              </a:rPr>
              <a:t>ESRS</a:t>
            </a:r>
          </a:p>
        </p:txBody>
      </p:sp>
      <p:sp>
        <p:nvSpPr>
          <p:cNvPr id="6" name="TextBox 5">
            <a:extLst>
              <a:ext uri="{FF2B5EF4-FFF2-40B4-BE49-F238E27FC236}">
                <a16:creationId xmlns:a16="http://schemas.microsoft.com/office/drawing/2014/main" id="{60EACABC-7D63-96AA-230D-7C07A83BA314}"/>
              </a:ext>
            </a:extLst>
          </p:cNvPr>
          <p:cNvSpPr txBox="1"/>
          <p:nvPr/>
        </p:nvSpPr>
        <p:spPr>
          <a:xfrm>
            <a:off x="139893" y="1391399"/>
            <a:ext cx="8889808" cy="307777"/>
          </a:xfrm>
          <a:prstGeom prst="rect">
            <a:avLst/>
          </a:prstGeom>
          <a:noFill/>
        </p:spPr>
        <p:txBody>
          <a:bodyPr wrap="square">
            <a:spAutoFit/>
          </a:bodyPr>
          <a:lstStyle/>
          <a:p>
            <a:pPr algn="just">
              <a:buNone/>
            </a:pPr>
            <a:r>
              <a:rPr lang="el-GR" b="1" dirty="0">
                <a:solidFill>
                  <a:srgbClr val="04B3E7"/>
                </a:solidFill>
              </a:rPr>
              <a:t>Τί  αναμένεται βάσει του </a:t>
            </a:r>
            <a:r>
              <a:rPr lang="el-GR" b="1" dirty="0" err="1">
                <a:solidFill>
                  <a:srgbClr val="04B3E7"/>
                </a:solidFill>
              </a:rPr>
              <a:t>Omnibus</a:t>
            </a:r>
            <a:r>
              <a:rPr lang="el-GR" b="1" dirty="0">
                <a:solidFill>
                  <a:srgbClr val="04B3E7"/>
                </a:solidFill>
              </a:rPr>
              <a:t> I — Οδηγία (ΕΕ) 2026/470 (σε ισχύ 18.03.2026)</a:t>
            </a:r>
            <a:endParaRPr lang="el-GR" sz="1200" b="1" dirty="0">
              <a:solidFill>
                <a:srgbClr val="3F3F3F"/>
              </a:solidFill>
            </a:endParaRPr>
          </a:p>
        </p:txBody>
      </p:sp>
      <p:sp>
        <p:nvSpPr>
          <p:cNvPr id="7" name="Ορθογώνιο: Στρογγύλεμα γωνιών 6">
            <a:extLst>
              <a:ext uri="{FF2B5EF4-FFF2-40B4-BE49-F238E27FC236}">
                <a16:creationId xmlns:a16="http://schemas.microsoft.com/office/drawing/2014/main" id="{0A94AC73-5373-21A2-0DB0-0B102FF6A921}"/>
              </a:ext>
            </a:extLst>
          </p:cNvPr>
          <p:cNvSpPr/>
          <p:nvPr/>
        </p:nvSpPr>
        <p:spPr>
          <a:xfrm>
            <a:off x="139893" y="2219450"/>
            <a:ext cx="4794057" cy="29907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sz="1200" b="1" dirty="0">
                <a:solidFill>
                  <a:srgbClr val="00B0F0"/>
                </a:solidFill>
              </a:rPr>
              <a:t>1</a:t>
            </a:r>
            <a:r>
              <a:rPr lang="el-GR" sz="1200" b="1" dirty="0">
                <a:solidFill>
                  <a:srgbClr val="00B0F0"/>
                </a:solidFill>
              </a:rPr>
              <a:t>.</a:t>
            </a:r>
            <a:r>
              <a:rPr lang="en-US" sz="1200" b="1" dirty="0">
                <a:solidFill>
                  <a:srgbClr val="00B0F0"/>
                </a:solidFill>
              </a:rPr>
              <a:t> </a:t>
            </a:r>
            <a:r>
              <a:rPr lang="el-GR" sz="1200" b="1" dirty="0">
                <a:solidFill>
                  <a:srgbClr val="00B0F0"/>
                </a:solidFill>
              </a:rPr>
              <a:t>Απλοποιημένα ESRS. Μείωση υποχρεωτικών σημείων δεδομένων από 1.073 → 320 (-70%). Σχέδιο EFRAG: 03.12.2025. Τελικά ESRS: κατ' εξουσιοδότηση πράξη Επιτροπής αναμένεται έως </a:t>
            </a:r>
            <a:r>
              <a:rPr lang="el-GR" sz="1200" dirty="0">
                <a:solidFill>
                  <a:srgbClr val="00B0F0"/>
                </a:solidFill>
              </a:rPr>
              <a:t>Σεπτέμβριο 2026.</a:t>
            </a:r>
            <a:endParaRPr lang="en-US" sz="1200" dirty="0">
              <a:solidFill>
                <a:srgbClr val="00B0F0"/>
              </a:solidFill>
            </a:endParaRPr>
          </a:p>
          <a:p>
            <a:pPr algn="just">
              <a:buNone/>
            </a:pPr>
            <a:endParaRPr lang="el-GR" sz="1200" dirty="0">
              <a:solidFill>
                <a:srgbClr val="04B3E7"/>
              </a:solidFill>
            </a:endParaRPr>
          </a:p>
          <a:p>
            <a:pPr algn="just">
              <a:buNone/>
            </a:pPr>
            <a:r>
              <a:rPr lang="en-US" sz="1200" b="1" dirty="0">
                <a:solidFill>
                  <a:srgbClr val="04B3E7"/>
                </a:solidFill>
              </a:rPr>
              <a:t>2</a:t>
            </a:r>
            <a:r>
              <a:rPr lang="el-GR" sz="1200" b="1" dirty="0">
                <a:solidFill>
                  <a:srgbClr val="04B3E7"/>
                </a:solidFill>
              </a:rPr>
              <a:t>.</a:t>
            </a:r>
            <a:r>
              <a:rPr lang="en-US" sz="1200" b="1" dirty="0">
                <a:solidFill>
                  <a:srgbClr val="04B3E7"/>
                </a:solidFill>
              </a:rPr>
              <a:t> </a:t>
            </a:r>
            <a:r>
              <a:rPr lang="el-GR" sz="1200" b="1" dirty="0">
                <a:solidFill>
                  <a:srgbClr val="04B3E7"/>
                </a:solidFill>
              </a:rPr>
              <a:t>Κατάργηση τομεακών ESRS. </a:t>
            </a:r>
            <a:r>
              <a:rPr lang="el-GR" sz="1200" dirty="0">
                <a:solidFill>
                  <a:srgbClr val="04B3E7"/>
                </a:solidFill>
              </a:rPr>
              <a:t>Δεν θα εκδοθούν δεσμευτικά τομεακά πρότυπα. Ενδέχεται να ακολουθήσουν μη δεσμευτικές κατευθυντήριες οδηγίες.</a:t>
            </a:r>
            <a:endParaRPr lang="en-US" sz="1200" dirty="0">
              <a:solidFill>
                <a:srgbClr val="04B3E7"/>
              </a:solidFill>
            </a:endParaRPr>
          </a:p>
        </p:txBody>
      </p:sp>
      <p:sp>
        <p:nvSpPr>
          <p:cNvPr id="9" name="TextBox 8">
            <a:extLst>
              <a:ext uri="{FF2B5EF4-FFF2-40B4-BE49-F238E27FC236}">
                <a16:creationId xmlns:a16="http://schemas.microsoft.com/office/drawing/2014/main" id="{ABCE3CDB-F5A0-E797-0CA3-720E1C106748}"/>
              </a:ext>
            </a:extLst>
          </p:cNvPr>
          <p:cNvSpPr txBox="1"/>
          <p:nvPr/>
        </p:nvSpPr>
        <p:spPr>
          <a:xfrm>
            <a:off x="5372100" y="1943225"/>
            <a:ext cx="6096000" cy="3970318"/>
          </a:xfrm>
          <a:prstGeom prst="rect">
            <a:avLst/>
          </a:prstGeom>
          <a:noFill/>
        </p:spPr>
        <p:txBody>
          <a:bodyPr wrap="square">
            <a:spAutoFit/>
          </a:bodyPr>
          <a:lstStyle/>
          <a:p>
            <a:pPr algn="just"/>
            <a:r>
              <a:rPr lang="en-US" b="0" i="0" u="sng" dirty="0">
                <a:solidFill>
                  <a:schemeClr val="tx1">
                    <a:lumMod val="85000"/>
                    <a:lumOff val="15000"/>
                  </a:schemeClr>
                </a:solidFill>
                <a:effectLst/>
                <a:latin typeface="Cera Pro"/>
              </a:rPr>
              <a:t>O</a:t>
            </a:r>
            <a:r>
              <a:rPr lang="el-GR" b="0" i="0" u="sng" dirty="0">
                <a:solidFill>
                  <a:schemeClr val="tx1">
                    <a:lumMod val="85000"/>
                    <a:lumOff val="15000"/>
                  </a:schemeClr>
                </a:solidFill>
                <a:effectLst/>
                <a:latin typeface="Cera Pro"/>
              </a:rPr>
              <a:t>ι βασικές απλοποιήσεις που προτείνει η EFRAG </a:t>
            </a:r>
            <a:r>
              <a:rPr lang="en-US" b="0" i="0" u="sng" dirty="0">
                <a:solidFill>
                  <a:schemeClr val="tx1">
                    <a:lumMod val="85000"/>
                    <a:lumOff val="15000"/>
                  </a:schemeClr>
                </a:solidFill>
                <a:effectLst/>
                <a:latin typeface="Cera Pro"/>
              </a:rPr>
              <a:t>(12/2025) </a:t>
            </a:r>
            <a:r>
              <a:rPr lang="el-GR" b="0" i="0" u="sng" dirty="0">
                <a:solidFill>
                  <a:schemeClr val="tx1">
                    <a:lumMod val="85000"/>
                    <a:lumOff val="15000"/>
                  </a:schemeClr>
                </a:solidFill>
                <a:effectLst/>
                <a:latin typeface="Cera Pro"/>
              </a:rPr>
              <a:t>αφορούν:</a:t>
            </a:r>
          </a:p>
          <a:p>
            <a:pPr algn="just">
              <a:buFont typeface="Arial" panose="020B0604020202020204" pitchFamily="34" charset="0"/>
              <a:buChar char="•"/>
            </a:pPr>
            <a:r>
              <a:rPr lang="el-GR" b="0" i="0" dirty="0">
                <a:solidFill>
                  <a:schemeClr val="tx1">
                    <a:lumMod val="85000"/>
                    <a:lumOff val="15000"/>
                  </a:schemeClr>
                </a:solidFill>
                <a:effectLst/>
                <a:latin typeface="Cera Pro"/>
              </a:rPr>
              <a:t>Τα υποχρεωτικά δεδομένα που πρέπει να αναφέρουν οι επιχειρήσεις </a:t>
            </a:r>
            <a:r>
              <a:rPr lang="el-GR" b="1" i="0" dirty="0">
                <a:solidFill>
                  <a:schemeClr val="tx1">
                    <a:lumMod val="85000"/>
                    <a:lumOff val="15000"/>
                  </a:schemeClr>
                </a:solidFill>
                <a:effectLst/>
                <a:latin typeface="Cera Pro"/>
              </a:rPr>
              <a:t>μειώνονται κατά 61%</a:t>
            </a:r>
            <a:r>
              <a:rPr lang="en-US" dirty="0">
                <a:solidFill>
                  <a:schemeClr val="tx1">
                    <a:lumMod val="85000"/>
                    <a:lumOff val="15000"/>
                  </a:schemeClr>
                </a:solidFill>
                <a:latin typeface="Cera Pro"/>
              </a:rPr>
              <a:t>, </a:t>
            </a:r>
            <a:r>
              <a:rPr lang="el-GR" dirty="0">
                <a:solidFill>
                  <a:schemeClr val="tx1">
                    <a:lumMod val="85000"/>
                    <a:lumOff val="15000"/>
                  </a:schemeClr>
                </a:solidFill>
                <a:latin typeface="Cera Pro"/>
              </a:rPr>
              <a:t>ενώ καταργούνται</a:t>
            </a:r>
            <a:r>
              <a:rPr lang="el-GR" b="0" i="0" dirty="0">
                <a:solidFill>
                  <a:schemeClr val="tx1">
                    <a:lumMod val="85000"/>
                    <a:lumOff val="15000"/>
                  </a:schemeClr>
                </a:solidFill>
                <a:effectLst/>
                <a:latin typeface="Cera Pro"/>
              </a:rPr>
              <a:t> </a:t>
            </a:r>
            <a:r>
              <a:rPr lang="el-GR" dirty="0">
                <a:solidFill>
                  <a:schemeClr val="tx1">
                    <a:lumMod val="85000"/>
                    <a:lumOff val="15000"/>
                  </a:schemeClr>
                </a:solidFill>
                <a:latin typeface="Cera Pro"/>
              </a:rPr>
              <a:t>ό</a:t>
            </a:r>
            <a:r>
              <a:rPr lang="el-GR" b="0" i="0" dirty="0">
                <a:solidFill>
                  <a:schemeClr val="tx1">
                    <a:lumMod val="85000"/>
                    <a:lumOff val="15000"/>
                  </a:schemeClr>
                </a:solidFill>
                <a:effectLst/>
                <a:latin typeface="Cera Pro"/>
              </a:rPr>
              <a:t>λα τα προαιρετικά</a:t>
            </a:r>
            <a:r>
              <a:rPr lang="el-GR" dirty="0">
                <a:solidFill>
                  <a:schemeClr val="tx1">
                    <a:lumMod val="85000"/>
                    <a:lumOff val="15000"/>
                  </a:schemeClr>
                </a:solidFill>
                <a:latin typeface="Cera Pro"/>
              </a:rPr>
              <a:t>.</a:t>
            </a:r>
          </a:p>
          <a:p>
            <a:pPr algn="just">
              <a:buFont typeface="Arial" panose="020B0604020202020204" pitchFamily="34" charset="0"/>
              <a:buChar char="•"/>
            </a:pPr>
            <a:r>
              <a:rPr lang="el-GR" b="0" i="0" dirty="0">
                <a:solidFill>
                  <a:schemeClr val="tx1">
                    <a:lumMod val="85000"/>
                    <a:lumOff val="15000"/>
                  </a:schemeClr>
                </a:solidFill>
                <a:effectLst/>
                <a:latin typeface="Cera Pro"/>
              </a:rPr>
              <a:t>Έμφαση στην καλύτερη αναγνωσιμότητα/συνοπτικότητα των δηλώσεων βιωσιμότητας και καλύτερη συμπερίληψη στις εταιρικές αναφορές στο σύνολό τους</a:t>
            </a:r>
            <a:endParaRPr lang="el-GR" dirty="0">
              <a:solidFill>
                <a:schemeClr val="tx1">
                  <a:lumMod val="85000"/>
                  <a:lumOff val="15000"/>
                </a:schemeClr>
              </a:solidFill>
              <a:latin typeface="Cera Pro"/>
            </a:endParaRPr>
          </a:p>
          <a:p>
            <a:pPr algn="just">
              <a:buFont typeface="Arial" panose="020B0604020202020204" pitchFamily="34" charset="0"/>
              <a:buChar char="•"/>
            </a:pPr>
            <a:r>
              <a:rPr lang="el-GR" b="0" i="0" dirty="0">
                <a:solidFill>
                  <a:schemeClr val="tx1">
                    <a:lumMod val="85000"/>
                    <a:lumOff val="15000"/>
                  </a:schemeClr>
                </a:solidFill>
                <a:effectLst/>
                <a:latin typeface="Cera Pro"/>
              </a:rPr>
              <a:t>Το </a:t>
            </a:r>
            <a:r>
              <a:rPr lang="el-GR" b="1" i="0" dirty="0" err="1">
                <a:solidFill>
                  <a:schemeClr val="tx1">
                    <a:lumMod val="85000"/>
                    <a:lumOff val="15000"/>
                  </a:schemeClr>
                </a:solidFill>
                <a:effectLst/>
                <a:latin typeface="Cera Pro"/>
              </a:rPr>
              <a:t>Double</a:t>
            </a:r>
            <a:r>
              <a:rPr lang="el-GR" b="0" i="0" dirty="0">
                <a:solidFill>
                  <a:schemeClr val="tx1">
                    <a:lumMod val="85000"/>
                    <a:lumOff val="15000"/>
                  </a:schemeClr>
                </a:solidFill>
                <a:effectLst/>
                <a:latin typeface="Cera Pro"/>
              </a:rPr>
              <a:t> </a:t>
            </a:r>
            <a:r>
              <a:rPr lang="el-GR" b="1" i="0" dirty="0" err="1">
                <a:solidFill>
                  <a:schemeClr val="tx1">
                    <a:lumMod val="85000"/>
                    <a:lumOff val="15000"/>
                  </a:schemeClr>
                </a:solidFill>
                <a:effectLst/>
                <a:latin typeface="Cera Pro"/>
              </a:rPr>
              <a:t>Materiality</a:t>
            </a:r>
            <a:r>
              <a:rPr lang="el-GR" b="0" i="0" dirty="0">
                <a:solidFill>
                  <a:schemeClr val="tx1">
                    <a:lumMod val="85000"/>
                    <a:lumOff val="15000"/>
                  </a:schemeClr>
                </a:solidFill>
                <a:effectLst/>
                <a:latin typeface="Cera Pro"/>
              </a:rPr>
              <a:t> </a:t>
            </a:r>
            <a:r>
              <a:rPr lang="el-GR" b="1" i="0" dirty="0" err="1">
                <a:solidFill>
                  <a:schemeClr val="tx1">
                    <a:lumMod val="85000"/>
                    <a:lumOff val="15000"/>
                  </a:schemeClr>
                </a:solidFill>
                <a:effectLst/>
                <a:latin typeface="Cera Pro"/>
              </a:rPr>
              <a:t>Assessment</a:t>
            </a:r>
            <a:r>
              <a:rPr lang="el-GR" b="1" i="0" dirty="0">
                <a:solidFill>
                  <a:schemeClr val="tx1">
                    <a:lumMod val="85000"/>
                    <a:lumOff val="15000"/>
                  </a:schemeClr>
                </a:solidFill>
                <a:effectLst/>
                <a:latin typeface="Cera Pro"/>
              </a:rPr>
              <a:t> (DMA)</a:t>
            </a:r>
            <a:r>
              <a:rPr lang="el-GR" b="0" i="0" dirty="0">
                <a:solidFill>
                  <a:schemeClr val="tx1">
                    <a:lumMod val="85000"/>
                    <a:lumOff val="15000"/>
                  </a:schemeClr>
                </a:solidFill>
                <a:effectLst/>
                <a:latin typeface="Cera Pro"/>
              </a:rPr>
              <a:t> απλοποιείται - επιλέγονται μόνο ουσιώδεις </a:t>
            </a:r>
            <a:r>
              <a:rPr lang="el-GR" b="0" i="0" dirty="0" err="1">
                <a:solidFill>
                  <a:schemeClr val="tx1">
                    <a:lumMod val="85000"/>
                    <a:lumOff val="15000"/>
                  </a:schemeClr>
                </a:solidFill>
                <a:effectLst/>
                <a:latin typeface="Cera Pro"/>
              </a:rPr>
              <a:t>sub-topics</a:t>
            </a:r>
            <a:r>
              <a:rPr lang="el-GR" b="0" i="0" dirty="0">
                <a:solidFill>
                  <a:schemeClr val="tx1">
                    <a:lumMod val="85000"/>
                    <a:lumOff val="15000"/>
                  </a:schemeClr>
                </a:solidFill>
                <a:effectLst/>
                <a:latin typeface="Cera Pro"/>
              </a:rPr>
              <a:t>. Επιπλέον δεν θα απαιτείται ετήσια διεξαγωγή DMA, εκτός αν υπάρχουν σημαντικές αλλαγές.</a:t>
            </a:r>
          </a:p>
          <a:p>
            <a:pPr algn="just">
              <a:buFont typeface="Arial" panose="020B0604020202020204" pitchFamily="34" charset="0"/>
              <a:buChar char="•"/>
            </a:pPr>
            <a:r>
              <a:rPr lang="el-GR" b="0" i="0" dirty="0">
                <a:solidFill>
                  <a:schemeClr val="tx1">
                    <a:lumMod val="85000"/>
                    <a:lumOff val="15000"/>
                  </a:schemeClr>
                </a:solidFill>
                <a:effectLst/>
                <a:latin typeface="Cera Pro"/>
              </a:rPr>
              <a:t>Εισάγεται ειδική </a:t>
            </a:r>
            <a:r>
              <a:rPr lang="el-GR" b="1" i="0" dirty="0">
                <a:solidFill>
                  <a:schemeClr val="tx1">
                    <a:lumMod val="85000"/>
                    <a:lumOff val="15000"/>
                  </a:schemeClr>
                </a:solidFill>
                <a:effectLst/>
                <a:latin typeface="Cera Pro"/>
              </a:rPr>
              <a:t>μνεία αναλογικότητας</a:t>
            </a:r>
            <a:r>
              <a:rPr lang="el-GR" b="0" i="0" dirty="0">
                <a:solidFill>
                  <a:schemeClr val="tx1">
                    <a:lumMod val="85000"/>
                    <a:lumOff val="15000"/>
                  </a:schemeClr>
                </a:solidFill>
                <a:effectLst/>
                <a:latin typeface="Cera Pro"/>
              </a:rPr>
              <a:t>, ώστε να μπορούν να παρέχονται ρεαλιστικά και </a:t>
            </a:r>
            <a:r>
              <a:rPr lang="el-GR" b="0" i="0" dirty="0" err="1">
                <a:solidFill>
                  <a:schemeClr val="tx1">
                    <a:lumMod val="85000"/>
                    <a:lumOff val="15000"/>
                  </a:schemeClr>
                </a:solidFill>
                <a:effectLst/>
                <a:latin typeface="Cera Pro"/>
              </a:rPr>
              <a:t>υποστηρίξιμα</a:t>
            </a:r>
            <a:r>
              <a:rPr lang="el-GR" b="0" i="0" dirty="0">
                <a:solidFill>
                  <a:schemeClr val="tx1">
                    <a:lumMod val="85000"/>
                    <a:lumOff val="15000"/>
                  </a:schemeClr>
                </a:solidFill>
                <a:effectLst/>
                <a:latin typeface="Cera Pro"/>
              </a:rPr>
              <a:t> στοιχεία από τις εταιρείες χωρίς δυσανάλογο κόστος (-44%) &gt; ενσωμάτωση της βιωσιμότητας στην «επικοινωνία» με την αγορά, πέρα ​​από τη συμμόρφωση.</a:t>
            </a:r>
          </a:p>
          <a:p>
            <a:pPr algn="just">
              <a:buFont typeface="Arial" panose="020B0604020202020204" pitchFamily="34" charset="0"/>
              <a:buChar char="•"/>
            </a:pPr>
            <a:r>
              <a:rPr lang="el-GR" b="0" i="0" dirty="0">
                <a:solidFill>
                  <a:schemeClr val="tx1">
                    <a:lumMod val="85000"/>
                    <a:lumOff val="15000"/>
                  </a:schemeClr>
                </a:solidFill>
                <a:effectLst/>
                <a:latin typeface="Cera Pro"/>
              </a:rPr>
              <a:t>Μεγαλύτερη </a:t>
            </a:r>
            <a:r>
              <a:rPr lang="el-GR" b="1" i="0" dirty="0">
                <a:solidFill>
                  <a:schemeClr val="tx1">
                    <a:lumMod val="85000"/>
                    <a:lumOff val="15000"/>
                  </a:schemeClr>
                </a:solidFill>
                <a:effectLst/>
                <a:latin typeface="Cera Pro"/>
              </a:rPr>
              <a:t>ευελιξία στη συλλογή δεδομένων</a:t>
            </a:r>
            <a:r>
              <a:rPr lang="el-GR" b="0" i="0" dirty="0">
                <a:solidFill>
                  <a:schemeClr val="tx1">
                    <a:lumMod val="85000"/>
                    <a:lumOff val="15000"/>
                  </a:schemeClr>
                </a:solidFill>
                <a:effectLst/>
                <a:latin typeface="Cera Pro"/>
              </a:rPr>
              <a:t> από την εφοδιαστική αλυσίδα, ακόμη και με χρήση εκτιμήσεων αντί πρωτογενών δεδομένων, όπου δεν υπάρχει πρόσβαση σε αυτά.</a:t>
            </a:r>
          </a:p>
          <a:p>
            <a:pPr algn="just">
              <a:buFont typeface="Arial" panose="020B0604020202020204" pitchFamily="34" charset="0"/>
              <a:buChar char="•"/>
            </a:pPr>
            <a:r>
              <a:rPr lang="el-GR" b="0" i="0" dirty="0">
                <a:solidFill>
                  <a:schemeClr val="tx1">
                    <a:lumMod val="85000"/>
                    <a:lumOff val="15000"/>
                  </a:schemeClr>
                </a:solidFill>
                <a:effectLst/>
                <a:latin typeface="Cera Pro"/>
              </a:rPr>
              <a:t> </a:t>
            </a:r>
            <a:r>
              <a:rPr lang="el-GR" dirty="0">
                <a:solidFill>
                  <a:schemeClr val="tx1">
                    <a:lumMod val="85000"/>
                    <a:lumOff val="15000"/>
                  </a:schemeClr>
                </a:solidFill>
                <a:latin typeface="Cera Pro"/>
              </a:rPr>
              <a:t>Ενίσχυση </a:t>
            </a:r>
            <a:r>
              <a:rPr lang="el-GR" b="0" i="0" dirty="0" err="1">
                <a:solidFill>
                  <a:schemeClr val="tx1">
                    <a:lumMod val="85000"/>
                    <a:lumOff val="15000"/>
                  </a:schemeClr>
                </a:solidFill>
                <a:effectLst/>
                <a:latin typeface="Cera Pro"/>
              </a:rPr>
              <a:t>διαλειτουργικότητας</a:t>
            </a:r>
            <a:r>
              <a:rPr lang="el-GR" b="0" i="0" dirty="0">
                <a:solidFill>
                  <a:schemeClr val="tx1">
                    <a:lumMod val="85000"/>
                    <a:lumOff val="15000"/>
                  </a:schemeClr>
                </a:solidFill>
                <a:effectLst/>
                <a:latin typeface="Cera Pro"/>
              </a:rPr>
              <a:t> με διεθνή πρότυπα, διευκολύνοντας τη </a:t>
            </a:r>
            <a:r>
              <a:rPr lang="el-GR" b="0" i="0" dirty="0" err="1">
                <a:solidFill>
                  <a:schemeClr val="tx1">
                    <a:lumMod val="85000"/>
                    <a:lumOff val="15000"/>
                  </a:schemeClr>
                </a:solidFill>
                <a:effectLst/>
                <a:latin typeface="Cera Pro"/>
              </a:rPr>
              <a:t>συγκρισιμότητα</a:t>
            </a:r>
            <a:r>
              <a:rPr lang="el-GR" b="0" i="0" dirty="0">
                <a:solidFill>
                  <a:schemeClr val="tx1">
                    <a:lumMod val="85000"/>
                    <a:lumOff val="15000"/>
                  </a:schemeClr>
                </a:solidFill>
                <a:effectLst/>
                <a:latin typeface="Cera Pro"/>
              </a:rPr>
              <a:t> και την ευθυγράμμιση με τις παγκόσμιες απαιτήσεις ESG.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71900C7E-82B6-F8FC-7492-63ABAB28F3D2}"/>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ABFA7243-A24D-B8A5-DE43-5B3AE0FBC1A7}"/>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a:t>
            </a:r>
          </a:p>
        </p:txBody>
      </p:sp>
      <p:sp>
        <p:nvSpPr>
          <p:cNvPr id="6" name="TextBox 5">
            <a:extLst>
              <a:ext uri="{FF2B5EF4-FFF2-40B4-BE49-F238E27FC236}">
                <a16:creationId xmlns:a16="http://schemas.microsoft.com/office/drawing/2014/main" id="{B811C748-1215-0B73-2735-19818C6C3A90}"/>
              </a:ext>
            </a:extLst>
          </p:cNvPr>
          <p:cNvSpPr txBox="1"/>
          <p:nvPr/>
        </p:nvSpPr>
        <p:spPr>
          <a:xfrm>
            <a:off x="9999405" y="6026194"/>
            <a:ext cx="1897157" cy="261610"/>
          </a:xfrm>
          <a:prstGeom prst="rect">
            <a:avLst/>
          </a:prstGeom>
          <a:noFill/>
        </p:spPr>
        <p:txBody>
          <a:bodyPr wrap="square">
            <a:spAutoFit/>
          </a:bodyPr>
          <a:lstStyle/>
          <a:p>
            <a:pPr algn="r"/>
            <a:r>
              <a:rPr lang="ro-RO" sz="1100" i="1" dirty="0">
                <a:solidFill>
                  <a:schemeClr val="tx1">
                    <a:lumMod val="50000"/>
                    <a:lumOff val="50000"/>
                  </a:schemeClr>
                </a:solidFill>
              </a:rPr>
              <a:t>https://www.emisoft.com/</a:t>
            </a:r>
          </a:p>
        </p:txBody>
      </p:sp>
      <p:sp>
        <p:nvSpPr>
          <p:cNvPr id="5" name="Rectangle: Rounded Corners 4">
            <a:extLst>
              <a:ext uri="{FF2B5EF4-FFF2-40B4-BE49-F238E27FC236}">
                <a16:creationId xmlns:a16="http://schemas.microsoft.com/office/drawing/2014/main" id="{C0FD6B1E-C7EF-B655-96E4-F74ABBC91F29}"/>
              </a:ext>
            </a:extLst>
          </p:cNvPr>
          <p:cNvSpPr/>
          <p:nvPr/>
        </p:nvSpPr>
        <p:spPr>
          <a:xfrm>
            <a:off x="1412465" y="1558293"/>
            <a:ext cx="2109019" cy="536026"/>
          </a:xfrm>
          <a:prstGeom prst="roundRect">
            <a:avLst/>
          </a:prstGeom>
          <a:solidFill>
            <a:srgbClr val="04B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600" b="1" dirty="0"/>
              <a:t>General </a:t>
            </a:r>
            <a:endParaRPr lang="el-GR" sz="1600" b="1" dirty="0"/>
          </a:p>
        </p:txBody>
      </p:sp>
      <p:sp>
        <p:nvSpPr>
          <p:cNvPr id="7" name="Rectangle: Rounded Corners 6">
            <a:extLst>
              <a:ext uri="{FF2B5EF4-FFF2-40B4-BE49-F238E27FC236}">
                <a16:creationId xmlns:a16="http://schemas.microsoft.com/office/drawing/2014/main" id="{4617B59E-3CCE-F1F8-6C6F-77C989491266}"/>
              </a:ext>
            </a:extLst>
          </p:cNvPr>
          <p:cNvSpPr/>
          <p:nvPr/>
        </p:nvSpPr>
        <p:spPr>
          <a:xfrm>
            <a:off x="1412465" y="2309492"/>
            <a:ext cx="2109019" cy="536026"/>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solidFill>
                  <a:srgbClr val="3F3F3F"/>
                </a:solidFill>
              </a:rPr>
              <a:t>ESRS 1 - General requirements </a:t>
            </a:r>
          </a:p>
        </p:txBody>
      </p:sp>
      <p:sp>
        <p:nvSpPr>
          <p:cNvPr id="8" name="Rectangle: Rounded Corners 7">
            <a:extLst>
              <a:ext uri="{FF2B5EF4-FFF2-40B4-BE49-F238E27FC236}">
                <a16:creationId xmlns:a16="http://schemas.microsoft.com/office/drawing/2014/main" id="{555331E9-C32F-7EAD-19E3-57174FC92905}"/>
              </a:ext>
            </a:extLst>
          </p:cNvPr>
          <p:cNvSpPr/>
          <p:nvPr/>
        </p:nvSpPr>
        <p:spPr>
          <a:xfrm>
            <a:off x="1412465" y="3060691"/>
            <a:ext cx="2109019" cy="536026"/>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solidFill>
                  <a:srgbClr val="3F3F3F"/>
                </a:solidFill>
              </a:rPr>
              <a:t>ESRS 2 - General disclosures </a:t>
            </a:r>
            <a:endParaRPr lang="el-GR">
              <a:solidFill>
                <a:srgbClr val="3F3F3F"/>
              </a:solidFill>
            </a:endParaRPr>
          </a:p>
        </p:txBody>
      </p:sp>
      <p:sp>
        <p:nvSpPr>
          <p:cNvPr id="9" name="Arrow: Pentagon 8">
            <a:extLst>
              <a:ext uri="{FF2B5EF4-FFF2-40B4-BE49-F238E27FC236}">
                <a16:creationId xmlns:a16="http://schemas.microsoft.com/office/drawing/2014/main" id="{5A7829A7-7389-EC12-01F3-0C8D6D4D9224}"/>
              </a:ext>
            </a:extLst>
          </p:cNvPr>
          <p:cNvSpPr/>
          <p:nvPr/>
        </p:nvSpPr>
        <p:spPr>
          <a:xfrm rot="5400000">
            <a:off x="2387901" y="2094320"/>
            <a:ext cx="158144" cy="215173"/>
          </a:xfrm>
          <a:prstGeom prst="homePlate">
            <a:avLst>
              <a:gd name="adj" fmla="val 48524"/>
            </a:avLst>
          </a:prstGeom>
          <a:solidFill>
            <a:srgbClr val="04B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rrow: Pentagon 9">
            <a:extLst>
              <a:ext uri="{FF2B5EF4-FFF2-40B4-BE49-F238E27FC236}">
                <a16:creationId xmlns:a16="http://schemas.microsoft.com/office/drawing/2014/main" id="{773701C6-221F-2972-6929-343C5076A2E5}"/>
              </a:ext>
            </a:extLst>
          </p:cNvPr>
          <p:cNvSpPr/>
          <p:nvPr/>
        </p:nvSpPr>
        <p:spPr>
          <a:xfrm rot="5400000">
            <a:off x="2387901" y="2845517"/>
            <a:ext cx="158144" cy="215173"/>
          </a:xfrm>
          <a:prstGeom prst="homePlate">
            <a:avLst>
              <a:gd name="adj" fmla="val 48524"/>
            </a:avLst>
          </a:prstGeom>
          <a:solidFill>
            <a:srgbClr val="04B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Rounded Corners 10">
            <a:extLst>
              <a:ext uri="{FF2B5EF4-FFF2-40B4-BE49-F238E27FC236}">
                <a16:creationId xmlns:a16="http://schemas.microsoft.com/office/drawing/2014/main" id="{E0485DB7-6B35-19F6-50C6-26A41DD50616}"/>
              </a:ext>
            </a:extLst>
          </p:cNvPr>
          <p:cNvSpPr/>
          <p:nvPr/>
        </p:nvSpPr>
        <p:spPr>
          <a:xfrm>
            <a:off x="3831815" y="1558293"/>
            <a:ext cx="2109019" cy="53602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600" b="1"/>
              <a:t>Environment </a:t>
            </a:r>
            <a:endParaRPr lang="el-GR" sz="1600" b="1"/>
          </a:p>
        </p:txBody>
      </p:sp>
      <p:sp>
        <p:nvSpPr>
          <p:cNvPr id="12" name="Rectangle: Rounded Corners 11">
            <a:extLst>
              <a:ext uri="{FF2B5EF4-FFF2-40B4-BE49-F238E27FC236}">
                <a16:creationId xmlns:a16="http://schemas.microsoft.com/office/drawing/2014/main" id="{E913F14E-EFEB-50F9-E16F-84120F7B8592}"/>
              </a:ext>
            </a:extLst>
          </p:cNvPr>
          <p:cNvSpPr/>
          <p:nvPr/>
        </p:nvSpPr>
        <p:spPr>
          <a:xfrm>
            <a:off x="3831815" y="2309492"/>
            <a:ext cx="2109019" cy="536026"/>
          </a:xfrm>
          <a:prstGeom prst="roundRect">
            <a:avLst/>
          </a:prstGeom>
          <a:solidFill>
            <a:srgbClr val="70AD4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solidFill>
                  <a:srgbClr val="3F3F3F"/>
                </a:solidFill>
              </a:rPr>
              <a:t>ESRS El - Climate change </a:t>
            </a:r>
            <a:endParaRPr lang="el-GR" dirty="0">
              <a:solidFill>
                <a:srgbClr val="3F3F3F"/>
              </a:solidFill>
            </a:endParaRPr>
          </a:p>
        </p:txBody>
      </p:sp>
      <p:sp>
        <p:nvSpPr>
          <p:cNvPr id="13" name="Rectangle: Rounded Corners 12">
            <a:extLst>
              <a:ext uri="{FF2B5EF4-FFF2-40B4-BE49-F238E27FC236}">
                <a16:creationId xmlns:a16="http://schemas.microsoft.com/office/drawing/2014/main" id="{B0683BFB-440A-1A77-5A95-CD6D6FAF41E2}"/>
              </a:ext>
            </a:extLst>
          </p:cNvPr>
          <p:cNvSpPr/>
          <p:nvPr/>
        </p:nvSpPr>
        <p:spPr>
          <a:xfrm>
            <a:off x="3831815" y="3060691"/>
            <a:ext cx="2109019" cy="536026"/>
          </a:xfrm>
          <a:prstGeom prst="roundRect">
            <a:avLst/>
          </a:prstGeom>
          <a:solidFill>
            <a:srgbClr val="70AD4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solidFill>
                  <a:srgbClr val="3F3F3F"/>
                </a:solidFill>
              </a:rPr>
              <a:t>ESRS E2 - Pollution </a:t>
            </a:r>
          </a:p>
        </p:txBody>
      </p:sp>
      <p:sp>
        <p:nvSpPr>
          <p:cNvPr id="14" name="Arrow: Pentagon 13">
            <a:extLst>
              <a:ext uri="{FF2B5EF4-FFF2-40B4-BE49-F238E27FC236}">
                <a16:creationId xmlns:a16="http://schemas.microsoft.com/office/drawing/2014/main" id="{E2E9B4E5-189F-79B2-2833-1ABB4599BB07}"/>
              </a:ext>
            </a:extLst>
          </p:cNvPr>
          <p:cNvSpPr/>
          <p:nvPr/>
        </p:nvSpPr>
        <p:spPr>
          <a:xfrm rot="5400000">
            <a:off x="4807251" y="2094320"/>
            <a:ext cx="158144" cy="215173"/>
          </a:xfrm>
          <a:prstGeom prst="homePlate">
            <a:avLst>
              <a:gd name="adj" fmla="val 4852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Arrow: Pentagon 14">
            <a:extLst>
              <a:ext uri="{FF2B5EF4-FFF2-40B4-BE49-F238E27FC236}">
                <a16:creationId xmlns:a16="http://schemas.microsoft.com/office/drawing/2014/main" id="{19B71B28-E3CC-A531-5BD8-554F6E8CAB25}"/>
              </a:ext>
            </a:extLst>
          </p:cNvPr>
          <p:cNvSpPr/>
          <p:nvPr/>
        </p:nvSpPr>
        <p:spPr>
          <a:xfrm rot="5400000">
            <a:off x="4807251" y="2845517"/>
            <a:ext cx="158144" cy="215173"/>
          </a:xfrm>
          <a:prstGeom prst="homePlate">
            <a:avLst>
              <a:gd name="adj" fmla="val 4852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Rounded Corners 15">
            <a:extLst>
              <a:ext uri="{FF2B5EF4-FFF2-40B4-BE49-F238E27FC236}">
                <a16:creationId xmlns:a16="http://schemas.microsoft.com/office/drawing/2014/main" id="{0A4EAF2D-E79B-6CC5-0BBE-989150AA2503}"/>
              </a:ext>
            </a:extLst>
          </p:cNvPr>
          <p:cNvSpPr/>
          <p:nvPr/>
        </p:nvSpPr>
        <p:spPr>
          <a:xfrm>
            <a:off x="3831815" y="3811890"/>
            <a:ext cx="2109019" cy="536026"/>
          </a:xfrm>
          <a:prstGeom prst="roundRect">
            <a:avLst/>
          </a:prstGeom>
          <a:solidFill>
            <a:srgbClr val="70AD4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F3F3F"/>
                </a:solidFill>
              </a:rPr>
              <a:t>ESRS E3 - Water and marine resources </a:t>
            </a:r>
          </a:p>
        </p:txBody>
      </p:sp>
      <p:sp>
        <p:nvSpPr>
          <p:cNvPr id="17" name="Rectangle: Rounded Corners 16">
            <a:extLst>
              <a:ext uri="{FF2B5EF4-FFF2-40B4-BE49-F238E27FC236}">
                <a16:creationId xmlns:a16="http://schemas.microsoft.com/office/drawing/2014/main" id="{A42B557E-AB9B-8558-782E-D64A259D5C04}"/>
              </a:ext>
            </a:extLst>
          </p:cNvPr>
          <p:cNvSpPr/>
          <p:nvPr/>
        </p:nvSpPr>
        <p:spPr>
          <a:xfrm>
            <a:off x="3831815" y="4563089"/>
            <a:ext cx="2109019" cy="536026"/>
          </a:xfrm>
          <a:prstGeom prst="roundRect">
            <a:avLst/>
          </a:prstGeom>
          <a:solidFill>
            <a:srgbClr val="70AD4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F3F3F"/>
                </a:solidFill>
              </a:rPr>
              <a:t>ESRS E4 – Biodiversity and ecosystems</a:t>
            </a:r>
          </a:p>
        </p:txBody>
      </p:sp>
      <p:sp>
        <p:nvSpPr>
          <p:cNvPr id="18" name="Rectangle: Rounded Corners 17">
            <a:extLst>
              <a:ext uri="{FF2B5EF4-FFF2-40B4-BE49-F238E27FC236}">
                <a16:creationId xmlns:a16="http://schemas.microsoft.com/office/drawing/2014/main" id="{2CF59B6F-F6FC-20E8-9424-C59BBE9F7907}"/>
              </a:ext>
            </a:extLst>
          </p:cNvPr>
          <p:cNvSpPr/>
          <p:nvPr/>
        </p:nvSpPr>
        <p:spPr>
          <a:xfrm>
            <a:off x="3831815" y="5314288"/>
            <a:ext cx="2109019" cy="536026"/>
          </a:xfrm>
          <a:prstGeom prst="roundRect">
            <a:avLst/>
          </a:prstGeom>
          <a:solidFill>
            <a:srgbClr val="70AD4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3F3F3F"/>
                </a:solidFill>
              </a:rPr>
              <a:t>ESRS E5 – Resources use and circular economy</a:t>
            </a:r>
          </a:p>
        </p:txBody>
      </p:sp>
      <p:sp>
        <p:nvSpPr>
          <p:cNvPr id="19" name="Arrow: Pentagon 18">
            <a:extLst>
              <a:ext uri="{FF2B5EF4-FFF2-40B4-BE49-F238E27FC236}">
                <a16:creationId xmlns:a16="http://schemas.microsoft.com/office/drawing/2014/main" id="{B4B3B960-33A4-65A3-C488-C9D96D564C8E}"/>
              </a:ext>
            </a:extLst>
          </p:cNvPr>
          <p:cNvSpPr/>
          <p:nvPr/>
        </p:nvSpPr>
        <p:spPr>
          <a:xfrm rot="5400000">
            <a:off x="4807251" y="4347917"/>
            <a:ext cx="158144" cy="215173"/>
          </a:xfrm>
          <a:prstGeom prst="homePlate">
            <a:avLst>
              <a:gd name="adj" fmla="val 4852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Arrow: Pentagon 19">
            <a:extLst>
              <a:ext uri="{FF2B5EF4-FFF2-40B4-BE49-F238E27FC236}">
                <a16:creationId xmlns:a16="http://schemas.microsoft.com/office/drawing/2014/main" id="{C386BE25-B3BC-28E5-5A1D-E628685A68B6}"/>
              </a:ext>
            </a:extLst>
          </p:cNvPr>
          <p:cNvSpPr/>
          <p:nvPr/>
        </p:nvSpPr>
        <p:spPr>
          <a:xfrm rot="5400000">
            <a:off x="4807251" y="5099114"/>
            <a:ext cx="158144" cy="215173"/>
          </a:xfrm>
          <a:prstGeom prst="homePlate">
            <a:avLst>
              <a:gd name="adj" fmla="val 4852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Arrow: Pentagon 20">
            <a:extLst>
              <a:ext uri="{FF2B5EF4-FFF2-40B4-BE49-F238E27FC236}">
                <a16:creationId xmlns:a16="http://schemas.microsoft.com/office/drawing/2014/main" id="{77E67659-2C74-2E6D-19F8-70F38D3C2F57}"/>
              </a:ext>
            </a:extLst>
          </p:cNvPr>
          <p:cNvSpPr/>
          <p:nvPr/>
        </p:nvSpPr>
        <p:spPr>
          <a:xfrm rot="5400000">
            <a:off x="4807251" y="3596717"/>
            <a:ext cx="158144" cy="215173"/>
          </a:xfrm>
          <a:prstGeom prst="homePlate">
            <a:avLst>
              <a:gd name="adj" fmla="val 4852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Rounded Corners 21">
            <a:extLst>
              <a:ext uri="{FF2B5EF4-FFF2-40B4-BE49-F238E27FC236}">
                <a16:creationId xmlns:a16="http://schemas.microsoft.com/office/drawing/2014/main" id="{D46E42D4-F3BA-41EF-AA69-195DC1B8AB90}"/>
              </a:ext>
            </a:extLst>
          </p:cNvPr>
          <p:cNvSpPr/>
          <p:nvPr/>
        </p:nvSpPr>
        <p:spPr>
          <a:xfrm>
            <a:off x="6251165" y="1558293"/>
            <a:ext cx="2109019" cy="536026"/>
          </a:xfrm>
          <a:prstGeom prst="roundRect">
            <a:avLst/>
          </a:pr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600" b="1"/>
              <a:t>Social </a:t>
            </a:r>
            <a:endParaRPr lang="el-GR" sz="1600" b="1"/>
          </a:p>
        </p:txBody>
      </p:sp>
      <p:sp>
        <p:nvSpPr>
          <p:cNvPr id="23" name="Rectangle: Rounded Corners 22">
            <a:extLst>
              <a:ext uri="{FF2B5EF4-FFF2-40B4-BE49-F238E27FC236}">
                <a16:creationId xmlns:a16="http://schemas.microsoft.com/office/drawing/2014/main" id="{9577426F-C777-05DE-9170-C08B4F63175E}"/>
              </a:ext>
            </a:extLst>
          </p:cNvPr>
          <p:cNvSpPr/>
          <p:nvPr/>
        </p:nvSpPr>
        <p:spPr>
          <a:xfrm>
            <a:off x="6251165" y="2309492"/>
            <a:ext cx="2109019" cy="536026"/>
          </a:xfrm>
          <a:prstGeom prst="roundRect">
            <a:avLst/>
          </a:prstGeom>
          <a:solidFill>
            <a:srgbClr val="9999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solidFill>
                  <a:srgbClr val="3F3F3F"/>
                </a:solidFill>
              </a:rPr>
              <a:t>ESRS S1 - Own workforce </a:t>
            </a:r>
          </a:p>
        </p:txBody>
      </p:sp>
      <p:sp>
        <p:nvSpPr>
          <p:cNvPr id="24" name="Rectangle: Rounded Corners 23">
            <a:extLst>
              <a:ext uri="{FF2B5EF4-FFF2-40B4-BE49-F238E27FC236}">
                <a16:creationId xmlns:a16="http://schemas.microsoft.com/office/drawing/2014/main" id="{0EBD7E9C-D12E-FCD6-9525-7B963B2E8CDE}"/>
              </a:ext>
            </a:extLst>
          </p:cNvPr>
          <p:cNvSpPr/>
          <p:nvPr/>
        </p:nvSpPr>
        <p:spPr>
          <a:xfrm>
            <a:off x="6251165" y="3060691"/>
            <a:ext cx="2109019" cy="536026"/>
          </a:xfrm>
          <a:prstGeom prst="roundRect">
            <a:avLst/>
          </a:prstGeom>
          <a:solidFill>
            <a:srgbClr val="9999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F3F3F"/>
                </a:solidFill>
              </a:rPr>
              <a:t>ESRS S2 - Workers in the value chain </a:t>
            </a:r>
            <a:endParaRPr lang="el-GR" dirty="0">
              <a:solidFill>
                <a:srgbClr val="3F3F3F"/>
              </a:solidFill>
            </a:endParaRPr>
          </a:p>
        </p:txBody>
      </p:sp>
      <p:sp>
        <p:nvSpPr>
          <p:cNvPr id="25" name="Arrow: Pentagon 24">
            <a:extLst>
              <a:ext uri="{FF2B5EF4-FFF2-40B4-BE49-F238E27FC236}">
                <a16:creationId xmlns:a16="http://schemas.microsoft.com/office/drawing/2014/main" id="{C2DD18F3-C03D-0A33-BB61-79B4F7516BA8}"/>
              </a:ext>
            </a:extLst>
          </p:cNvPr>
          <p:cNvSpPr/>
          <p:nvPr/>
        </p:nvSpPr>
        <p:spPr>
          <a:xfrm rot="5400000">
            <a:off x="7226601" y="2094320"/>
            <a:ext cx="158144" cy="215173"/>
          </a:xfrm>
          <a:prstGeom prst="homePlate">
            <a:avLst>
              <a:gd name="adj" fmla="val 48524"/>
            </a:avLst>
          </a:pr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Pentagon 25">
            <a:extLst>
              <a:ext uri="{FF2B5EF4-FFF2-40B4-BE49-F238E27FC236}">
                <a16:creationId xmlns:a16="http://schemas.microsoft.com/office/drawing/2014/main" id="{659E0F79-5462-495D-C72C-4F0E7C3D7253}"/>
              </a:ext>
            </a:extLst>
          </p:cNvPr>
          <p:cNvSpPr/>
          <p:nvPr/>
        </p:nvSpPr>
        <p:spPr>
          <a:xfrm rot="5400000">
            <a:off x="7226601" y="2845517"/>
            <a:ext cx="158144" cy="215173"/>
          </a:xfrm>
          <a:prstGeom prst="homePlate">
            <a:avLst>
              <a:gd name="adj" fmla="val 48524"/>
            </a:avLst>
          </a:pr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Rounded Corners 26">
            <a:extLst>
              <a:ext uri="{FF2B5EF4-FFF2-40B4-BE49-F238E27FC236}">
                <a16:creationId xmlns:a16="http://schemas.microsoft.com/office/drawing/2014/main" id="{FF225E2D-D65C-E08E-E2FD-F27AAA6BBC9E}"/>
              </a:ext>
            </a:extLst>
          </p:cNvPr>
          <p:cNvSpPr/>
          <p:nvPr/>
        </p:nvSpPr>
        <p:spPr>
          <a:xfrm>
            <a:off x="6251165" y="3811890"/>
            <a:ext cx="2109019" cy="536026"/>
          </a:xfrm>
          <a:prstGeom prst="roundRect">
            <a:avLst/>
          </a:prstGeom>
          <a:solidFill>
            <a:srgbClr val="9999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F3F3F"/>
                </a:solidFill>
              </a:rPr>
              <a:t>ESRS S3 - Consumers and end-users </a:t>
            </a:r>
            <a:endParaRPr lang="el-GR" dirty="0">
              <a:solidFill>
                <a:srgbClr val="3F3F3F"/>
              </a:solidFill>
            </a:endParaRPr>
          </a:p>
        </p:txBody>
      </p:sp>
      <p:sp>
        <p:nvSpPr>
          <p:cNvPr id="28" name="Rectangle: Rounded Corners 27">
            <a:extLst>
              <a:ext uri="{FF2B5EF4-FFF2-40B4-BE49-F238E27FC236}">
                <a16:creationId xmlns:a16="http://schemas.microsoft.com/office/drawing/2014/main" id="{0A7EBD50-987C-A251-167B-5697A57BCD04}"/>
              </a:ext>
            </a:extLst>
          </p:cNvPr>
          <p:cNvSpPr/>
          <p:nvPr/>
        </p:nvSpPr>
        <p:spPr>
          <a:xfrm>
            <a:off x="6251165" y="4563089"/>
            <a:ext cx="2109019" cy="536026"/>
          </a:xfrm>
          <a:prstGeom prst="roundRect">
            <a:avLst/>
          </a:prstGeom>
          <a:solidFill>
            <a:srgbClr val="9999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solidFill>
                  <a:srgbClr val="3F3F3F"/>
                </a:solidFill>
              </a:rPr>
              <a:t>ESRS S4 - Affected communities </a:t>
            </a:r>
            <a:endParaRPr lang="el-GR" dirty="0">
              <a:solidFill>
                <a:srgbClr val="3F3F3F"/>
              </a:solidFill>
            </a:endParaRPr>
          </a:p>
        </p:txBody>
      </p:sp>
      <p:sp>
        <p:nvSpPr>
          <p:cNvPr id="29" name="Arrow: Pentagon 28">
            <a:extLst>
              <a:ext uri="{FF2B5EF4-FFF2-40B4-BE49-F238E27FC236}">
                <a16:creationId xmlns:a16="http://schemas.microsoft.com/office/drawing/2014/main" id="{2958BA42-A48A-3F64-9604-98BB1C8A4599}"/>
              </a:ext>
            </a:extLst>
          </p:cNvPr>
          <p:cNvSpPr/>
          <p:nvPr/>
        </p:nvSpPr>
        <p:spPr>
          <a:xfrm rot="5400000">
            <a:off x="7226601" y="4347917"/>
            <a:ext cx="158144" cy="215173"/>
          </a:xfrm>
          <a:prstGeom prst="homePlate">
            <a:avLst>
              <a:gd name="adj" fmla="val 48524"/>
            </a:avLst>
          </a:pr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Arrow: Pentagon 29">
            <a:extLst>
              <a:ext uri="{FF2B5EF4-FFF2-40B4-BE49-F238E27FC236}">
                <a16:creationId xmlns:a16="http://schemas.microsoft.com/office/drawing/2014/main" id="{478B8F7C-0C33-7537-3563-529169C4E7B2}"/>
              </a:ext>
            </a:extLst>
          </p:cNvPr>
          <p:cNvSpPr/>
          <p:nvPr/>
        </p:nvSpPr>
        <p:spPr>
          <a:xfrm rot="5400000">
            <a:off x="7226601" y="3596717"/>
            <a:ext cx="158144" cy="215173"/>
          </a:xfrm>
          <a:prstGeom prst="homePlate">
            <a:avLst>
              <a:gd name="adj" fmla="val 48524"/>
            </a:avLst>
          </a:prstGeom>
          <a:solidFill>
            <a:srgbClr val="99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Rounded Corners 30">
            <a:extLst>
              <a:ext uri="{FF2B5EF4-FFF2-40B4-BE49-F238E27FC236}">
                <a16:creationId xmlns:a16="http://schemas.microsoft.com/office/drawing/2014/main" id="{C07880F5-5432-44BF-E254-3249EB75D362}"/>
              </a:ext>
            </a:extLst>
          </p:cNvPr>
          <p:cNvSpPr/>
          <p:nvPr/>
        </p:nvSpPr>
        <p:spPr>
          <a:xfrm>
            <a:off x="8670515" y="1558293"/>
            <a:ext cx="2109019" cy="536026"/>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600" b="1"/>
              <a:t>Governance </a:t>
            </a:r>
            <a:endParaRPr lang="el-GR" sz="1600" b="1"/>
          </a:p>
        </p:txBody>
      </p:sp>
      <p:sp>
        <p:nvSpPr>
          <p:cNvPr id="32" name="Rectangle: Rounded Corners 31">
            <a:extLst>
              <a:ext uri="{FF2B5EF4-FFF2-40B4-BE49-F238E27FC236}">
                <a16:creationId xmlns:a16="http://schemas.microsoft.com/office/drawing/2014/main" id="{8A1B9617-2C6D-25AC-7E58-F4D521F039C7}"/>
              </a:ext>
            </a:extLst>
          </p:cNvPr>
          <p:cNvSpPr/>
          <p:nvPr/>
        </p:nvSpPr>
        <p:spPr>
          <a:xfrm>
            <a:off x="8670515" y="2309492"/>
            <a:ext cx="2109019" cy="536026"/>
          </a:xfrm>
          <a:prstGeom prst="roundRect">
            <a:avLst/>
          </a:prstGeom>
          <a:solidFill>
            <a:srgbClr val="FFC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3F3F3F"/>
                </a:solidFill>
              </a:rPr>
              <a:t>ESRS G 1 - Business conduct </a:t>
            </a:r>
            <a:endParaRPr lang="el-GR" dirty="0">
              <a:solidFill>
                <a:srgbClr val="3F3F3F"/>
              </a:solidFill>
            </a:endParaRPr>
          </a:p>
        </p:txBody>
      </p:sp>
      <p:sp>
        <p:nvSpPr>
          <p:cNvPr id="33" name="Arrow: Pentagon 32">
            <a:extLst>
              <a:ext uri="{FF2B5EF4-FFF2-40B4-BE49-F238E27FC236}">
                <a16:creationId xmlns:a16="http://schemas.microsoft.com/office/drawing/2014/main" id="{B1246136-4147-39D1-B9D3-D9F0924DEEEB}"/>
              </a:ext>
            </a:extLst>
          </p:cNvPr>
          <p:cNvSpPr/>
          <p:nvPr/>
        </p:nvSpPr>
        <p:spPr>
          <a:xfrm rot="5400000">
            <a:off x="9645951" y="2094320"/>
            <a:ext cx="158144" cy="215173"/>
          </a:xfrm>
          <a:prstGeom prst="homePlate">
            <a:avLst>
              <a:gd name="adj" fmla="val 48524"/>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51435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F665395B-A08F-1DD1-F270-925475FE13B9}"/>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96E4054F-394C-07ED-42B6-CE9F43A6C858}"/>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a:t>
            </a:r>
            <a:r>
              <a:rPr lang="en-US" sz="2000" dirty="0">
                <a:solidFill>
                  <a:schemeClr val="bg1"/>
                </a:solidFill>
              </a:rPr>
              <a:t> 1</a:t>
            </a:r>
            <a:endParaRPr lang="ro-RO" sz="2000" dirty="0">
              <a:solidFill>
                <a:schemeClr val="bg1"/>
              </a:solidFill>
            </a:endParaRPr>
          </a:p>
        </p:txBody>
      </p:sp>
      <p:sp>
        <p:nvSpPr>
          <p:cNvPr id="2" name="Google Shape;316;g3025d2b38e7_0_376">
            <a:extLst>
              <a:ext uri="{FF2B5EF4-FFF2-40B4-BE49-F238E27FC236}">
                <a16:creationId xmlns:a16="http://schemas.microsoft.com/office/drawing/2014/main" id="{BF88AE9B-2CAD-3850-03F4-41C913CF41BE}"/>
              </a:ext>
            </a:extLst>
          </p:cNvPr>
          <p:cNvSpPr txBox="1"/>
          <p:nvPr/>
        </p:nvSpPr>
        <p:spPr>
          <a:xfrm>
            <a:off x="273242" y="1812589"/>
            <a:ext cx="11055804" cy="3795881"/>
          </a:xfrm>
          <a:prstGeom prst="rect">
            <a:avLst/>
          </a:prstGeom>
          <a:noFill/>
          <a:ln>
            <a:noFill/>
          </a:ln>
        </p:spPr>
        <p:txBody>
          <a:bodyPr spcFirstLastPara="1" wrap="square" lIns="91425" tIns="91425" rIns="91425" bIns="91425" anchor="t" anchorCtr="0">
            <a:spAutoFit/>
          </a:bodyPr>
          <a:lstStyle/>
          <a:p>
            <a:pPr marL="360000" lvl="0" indent="-288000" algn="just" rtl="0">
              <a:spcBef>
                <a:spcPts val="800"/>
              </a:spcBef>
              <a:spcAft>
                <a:spcPts val="800"/>
              </a:spcAft>
              <a:buClr>
                <a:srgbClr val="3F3F3F"/>
              </a:buClr>
              <a:buSzPts val="1800"/>
              <a:buChar char="●"/>
            </a:pPr>
            <a:r>
              <a:rPr lang="el-GR" dirty="0">
                <a:solidFill>
                  <a:srgbClr val="3F3F3F"/>
                </a:solidFill>
              </a:rPr>
              <a:t>Το ESRS 1 καλύπτει </a:t>
            </a:r>
            <a:r>
              <a:rPr lang="el-GR" b="1" dirty="0">
                <a:solidFill>
                  <a:srgbClr val="3F3F3F"/>
                </a:solidFill>
              </a:rPr>
              <a:t>γενικές απαιτήσεις </a:t>
            </a:r>
            <a:r>
              <a:rPr lang="el-GR" dirty="0">
                <a:solidFill>
                  <a:srgbClr val="3F3F3F"/>
                </a:solidFill>
              </a:rPr>
              <a:t>και αρχές που πρέπει να εφαρμόζουν οι εταιρείες σε όλες τις πτυχές της υποβολής εκθέσεων βιωσιμότητας.</a:t>
            </a:r>
          </a:p>
          <a:p>
            <a:pPr marL="360000" lvl="0" indent="-288000" algn="just" rtl="0">
              <a:spcBef>
                <a:spcPts val="800"/>
              </a:spcBef>
              <a:spcAft>
                <a:spcPts val="800"/>
              </a:spcAft>
              <a:buClr>
                <a:srgbClr val="3F3F3F"/>
              </a:buClr>
              <a:buSzPts val="1800"/>
              <a:buChar char="●"/>
            </a:pPr>
            <a:r>
              <a:rPr lang="el-GR" dirty="0" err="1">
                <a:solidFill>
                  <a:srgbClr val="3F3F3F"/>
                </a:solidFill>
              </a:rPr>
              <a:t>Xρησιμεύει</a:t>
            </a:r>
            <a:r>
              <a:rPr lang="el-GR" dirty="0">
                <a:solidFill>
                  <a:srgbClr val="3F3F3F"/>
                </a:solidFill>
              </a:rPr>
              <a:t> ως βάση για όλα τα πρότυπα ESRS, θεσπίζοντας τις βασικές αρχές που πρέπει να ακολουθούν οι εταιρείες κατά την προετοιμασία των εκθέσεων βιωσιμότητας (δέουσα επιμέλεια, χρονικός ορίζοντας, διπλή </a:t>
            </a:r>
            <a:r>
              <a:rPr lang="el-GR" dirty="0" err="1">
                <a:solidFill>
                  <a:srgbClr val="3F3F3F"/>
                </a:solidFill>
              </a:rPr>
              <a:t>ουσιαστικότητα</a:t>
            </a:r>
            <a:r>
              <a:rPr lang="el-GR" dirty="0">
                <a:solidFill>
                  <a:srgbClr val="3F3F3F"/>
                </a:solidFill>
              </a:rPr>
              <a:t> κλπ.), οι οποίες θα πρέπει να αναφέρονται και τεκμηριώνονται κατά τη σύνταξη της έκθεσης βιωσιμότητας.</a:t>
            </a:r>
          </a:p>
          <a:p>
            <a:pPr marL="360000" lvl="0" indent="-288000" algn="just" rtl="0">
              <a:spcBef>
                <a:spcPts val="800"/>
              </a:spcBef>
              <a:spcAft>
                <a:spcPts val="800"/>
              </a:spcAft>
              <a:buClr>
                <a:srgbClr val="3F3F3F"/>
              </a:buClr>
              <a:buSzPts val="1800"/>
              <a:buChar char="●"/>
            </a:pPr>
            <a:r>
              <a:rPr lang="el-GR" dirty="0">
                <a:solidFill>
                  <a:srgbClr val="3F3F3F"/>
                </a:solidFill>
              </a:rPr>
              <a:t>Παρέχει διαρθρωτική καθοδήγηση σχετικά με τον τρόπο με τον οποίο οι εταιρείες πρέπει να προσεγγίσουν τις υποχρεώσεις υποβολής εκθέσεων, </a:t>
            </a:r>
            <a:r>
              <a:rPr lang="el-GR" b="1" dirty="0">
                <a:solidFill>
                  <a:srgbClr val="3F3F3F"/>
                </a:solidFill>
              </a:rPr>
              <a:t>διασφαλίζοντας ότι όλες οι γνωστοποιήσεις είναι συγκρίσιμες, επαληθεύσιμες, σχετικές και σημαντικές για τα ενδιαφερόμενα μέρη</a:t>
            </a:r>
            <a:r>
              <a:rPr lang="el-GR" dirty="0">
                <a:solidFill>
                  <a:srgbClr val="3F3F3F"/>
                </a:solidFill>
              </a:rPr>
              <a:t>.</a:t>
            </a:r>
          </a:p>
          <a:p>
            <a:pPr marL="360000" lvl="0" indent="-288000" algn="just" rtl="0">
              <a:spcBef>
                <a:spcPts val="800"/>
              </a:spcBef>
              <a:spcAft>
                <a:spcPts val="800"/>
              </a:spcAft>
              <a:buClr>
                <a:srgbClr val="3F3F3F"/>
              </a:buClr>
              <a:buSzPts val="1800"/>
              <a:buChar char="●"/>
            </a:pPr>
            <a:r>
              <a:rPr lang="el-GR" b="1" dirty="0">
                <a:solidFill>
                  <a:srgbClr val="3F3F3F"/>
                </a:solidFill>
              </a:rPr>
              <a:t>Απαιτεί ποιότητα και αξιοπιστία δεδομένων</a:t>
            </a:r>
            <a:r>
              <a:rPr lang="el-GR" dirty="0">
                <a:solidFill>
                  <a:srgbClr val="3F3F3F"/>
                </a:solidFill>
              </a:rPr>
              <a:t>: Οι εκθέσεις πρέπει να είναι ακριβείς, επαληθεύσιμες και ισορροπημένες, ακολουθώντας ποιοτικά χαρακτηριστικά παρόμοια με τις οικονομικές καταστάσεις.</a:t>
            </a:r>
          </a:p>
          <a:p>
            <a:pPr marL="360000" lvl="0" indent="-288000" algn="just" rtl="0">
              <a:spcBef>
                <a:spcPts val="800"/>
              </a:spcBef>
              <a:spcAft>
                <a:spcPts val="800"/>
              </a:spcAft>
              <a:buClr>
                <a:srgbClr val="3F3F3F"/>
              </a:buClr>
              <a:buSzPts val="1800"/>
              <a:buChar char="●"/>
            </a:pPr>
            <a:r>
              <a:rPr lang="el-GR" dirty="0">
                <a:solidFill>
                  <a:srgbClr val="3F3F3F"/>
                </a:solidFill>
              </a:rPr>
              <a:t>Οι εταιρείες πρέπει να παρέχουν τόσο ιστορικά δεδομένα όσο και μακροπρόθεσμους στόχους βιωσιμότητας, διασφαλίζοντας διαφάνεια σχετικά με μελλοντικούς κινδύνους και ευκαιρίες. </a:t>
            </a:r>
            <a:r>
              <a:rPr lang="el-GR" b="1" dirty="0">
                <a:solidFill>
                  <a:srgbClr val="3F3F3F"/>
                </a:solidFill>
              </a:rPr>
              <a:t>(χρονικός ορίζοντας για γνωστοποιήσεις).</a:t>
            </a:r>
          </a:p>
        </p:txBody>
      </p:sp>
    </p:spTree>
    <p:extLst>
      <p:ext uri="{BB962C8B-B14F-4D97-AF65-F5344CB8AC3E}">
        <p14:creationId xmlns:p14="http://schemas.microsoft.com/office/powerpoint/2010/main" val="1290956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34CE1604-FECC-C6CF-074D-DEF7CE46CB50}"/>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82664525-47B6-C156-8537-1EE4FD241761}"/>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 2</a:t>
            </a:r>
          </a:p>
        </p:txBody>
      </p:sp>
      <p:sp>
        <p:nvSpPr>
          <p:cNvPr id="2" name="TextBox 1">
            <a:extLst>
              <a:ext uri="{FF2B5EF4-FFF2-40B4-BE49-F238E27FC236}">
                <a16:creationId xmlns:a16="http://schemas.microsoft.com/office/drawing/2014/main" id="{9515BD08-EA74-9F52-ACC0-B509AAB48809}"/>
              </a:ext>
            </a:extLst>
          </p:cNvPr>
          <p:cNvSpPr txBox="1"/>
          <p:nvPr/>
        </p:nvSpPr>
        <p:spPr>
          <a:xfrm>
            <a:off x="427265" y="1912142"/>
            <a:ext cx="11337471" cy="3687997"/>
          </a:xfrm>
          <a:prstGeom prst="rect">
            <a:avLst/>
          </a:prstGeom>
          <a:noFill/>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l-GR" b="0" i="0" u="none" strike="noStrike" kern="0" cap="none" spc="0" normalizeH="0" baseline="0" noProof="0" dirty="0">
                <a:ln>
                  <a:noFill/>
                </a:ln>
                <a:solidFill>
                  <a:srgbClr val="3F3F3F"/>
                </a:solidFill>
                <a:effectLst/>
                <a:uLnTx/>
                <a:uFillTx/>
              </a:rPr>
              <a:t>Το ESRS 2 θεσπίζει απαιτήσεις γνωστοποίησης σχετικά με τις πληροφορίες που παρέχει η επιχείρηση σε γενικό επίπεδο για όλα τα σημαντικά θέματα βιωσιμότητας σχετικά με τους κάτωθι βασικούς δείκτες και τομείς:</a:t>
            </a:r>
          </a:p>
          <a:p>
            <a:pPr marL="0" marR="0" lvl="0" indent="0" defTabSz="914400" eaLnBrk="1" fontAlgn="auto" latinLnBrk="0" hangingPunct="1">
              <a:lnSpc>
                <a:spcPct val="120000"/>
              </a:lnSpc>
              <a:spcBef>
                <a:spcPts val="0"/>
              </a:spcBef>
              <a:spcAft>
                <a:spcPts val="0"/>
              </a:spcAft>
              <a:buClrTx/>
              <a:buSzTx/>
              <a:buFontTx/>
              <a:buNone/>
              <a:tabLst/>
              <a:defRPr/>
            </a:pPr>
            <a:endParaRPr kumimoji="0" lang="el-GR" b="1" i="0" u="none" strike="noStrike" kern="0" cap="none" spc="0" normalizeH="0" baseline="0" noProof="0" dirty="0">
              <a:ln>
                <a:noFill/>
              </a:ln>
              <a:solidFill>
                <a:srgbClr val="4472C4">
                  <a:lumMod val="50000"/>
                </a:srgbClr>
              </a:solidFill>
              <a:effectLst/>
              <a:uLnTx/>
              <a:uFillTx/>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l-GR" b="1" i="0" u="none" strike="noStrike" kern="0" cap="none" spc="0" normalizeH="0" baseline="0" noProof="0" dirty="0">
                <a:ln>
                  <a:noFill/>
                </a:ln>
                <a:solidFill>
                  <a:srgbClr val="04B3E7"/>
                </a:solidFill>
                <a:effectLst/>
                <a:uLnTx/>
                <a:uFillTx/>
              </a:rPr>
              <a:t>Διακυβέρνηση (</a:t>
            </a:r>
            <a:r>
              <a:rPr kumimoji="0" lang="en" b="1" i="0" u="none" strike="noStrike" kern="0" cap="none" spc="0" normalizeH="0" baseline="0" noProof="0" dirty="0">
                <a:ln>
                  <a:noFill/>
                </a:ln>
                <a:solidFill>
                  <a:srgbClr val="04B3E7"/>
                </a:solidFill>
                <a:effectLst/>
                <a:uLnTx/>
                <a:uFillTx/>
              </a:rPr>
              <a:t>Governance) </a:t>
            </a:r>
            <a:r>
              <a:rPr kumimoji="0" lang="el-GR" b="0" i="0" u="none" strike="noStrike" kern="0" cap="none" spc="0" normalizeH="0" baseline="0" noProof="0" dirty="0">
                <a:ln>
                  <a:noFill/>
                </a:ln>
                <a:solidFill>
                  <a:srgbClr val="3F3F3F"/>
                </a:solidFill>
                <a:effectLst/>
                <a:uLnTx/>
                <a:uFillTx/>
              </a:rPr>
              <a:t>Ο ρόλος των διοικητικών οργάνων στη διαχείριση των θεμάτων βιωσιμότητας, η πληροφόρησή τους σχετικά με αυτά τα θέματα, η ενσωμάτωση κινήτρων βιωσιμότητας για τα στελέχη, οι διαδικασίες δέουσας επιμέλειας σε θέματα βιωσιμότητας κλπ. </a:t>
            </a:r>
            <a:endParaRPr kumimoji="0" lang="en-US" b="0" i="0" u="none" strike="noStrike" kern="0" cap="none" spc="0" normalizeH="0" baseline="0" noProof="0" dirty="0">
              <a:ln>
                <a:noFill/>
              </a:ln>
              <a:solidFill>
                <a:srgbClr val="3F3F3F"/>
              </a:solidFill>
              <a:effectLst/>
              <a:uLnTx/>
              <a:uFillTx/>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l-GR" b="1" i="0" u="none" strike="noStrike" kern="0" cap="none" spc="0" normalizeH="0" baseline="0" noProof="0" dirty="0">
                <a:ln>
                  <a:noFill/>
                </a:ln>
                <a:solidFill>
                  <a:srgbClr val="04B3E7"/>
                </a:solidFill>
                <a:effectLst/>
                <a:uLnTx/>
                <a:uFillTx/>
              </a:rPr>
              <a:t>Στρατηγική (</a:t>
            </a:r>
            <a:r>
              <a:rPr kumimoji="0" lang="en" b="1" i="0" u="none" strike="noStrike" kern="0" cap="none" spc="0" normalizeH="0" baseline="0" noProof="0" dirty="0">
                <a:ln>
                  <a:noFill/>
                </a:ln>
                <a:solidFill>
                  <a:srgbClr val="04B3E7"/>
                </a:solidFill>
                <a:effectLst/>
                <a:uLnTx/>
                <a:uFillTx/>
              </a:rPr>
              <a:t>Strategy) </a:t>
            </a:r>
            <a:r>
              <a:rPr kumimoji="0" lang="el-GR" b="0" i="0" u="none" strike="noStrike" kern="0" cap="none" spc="0" normalizeH="0" baseline="0" noProof="0" dirty="0">
                <a:ln>
                  <a:noFill/>
                </a:ln>
                <a:solidFill>
                  <a:srgbClr val="3F3F3F"/>
                </a:solidFill>
                <a:effectLst/>
                <a:uLnTx/>
                <a:uFillTx/>
              </a:rPr>
              <a:t>Η θέση της εταιρίας στην αγορά, το επιχειρηματικό της μοντέλο, η στρατηγική της και η ευρύτερη αλυσίδα αξίας της, ο τρόπος που λαμβάνει υπόψη τα ενδιαφερόμενα μέρη της στη στρατηγική και το επιχειρηματικό της μοντέλο, κλπ. </a:t>
            </a:r>
            <a:endParaRPr kumimoji="0" lang="en-US" b="0" i="0" u="none" strike="noStrike" kern="0" cap="none" spc="0" normalizeH="0" baseline="0" noProof="0" dirty="0">
              <a:ln>
                <a:noFill/>
              </a:ln>
              <a:solidFill>
                <a:srgbClr val="3F3F3F"/>
              </a:solidFill>
              <a:effectLst/>
              <a:uLnTx/>
              <a:uFillTx/>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l-GR" b="1" i="0" u="none" strike="noStrike" kern="0" cap="none" spc="0" normalizeH="0" baseline="0" noProof="0" dirty="0">
                <a:ln>
                  <a:noFill/>
                </a:ln>
                <a:solidFill>
                  <a:srgbClr val="04B3E7"/>
                </a:solidFill>
                <a:effectLst/>
                <a:uLnTx/>
                <a:uFillTx/>
              </a:rPr>
              <a:t>Διαχείριση επιδράσεων, κινδύνων και ευκαιριών (</a:t>
            </a:r>
            <a:r>
              <a:rPr kumimoji="0" lang="en" b="1" i="0" u="none" strike="noStrike" kern="0" cap="none" spc="0" normalizeH="0" baseline="0" noProof="0" dirty="0">
                <a:ln>
                  <a:noFill/>
                </a:ln>
                <a:solidFill>
                  <a:srgbClr val="04B3E7"/>
                </a:solidFill>
                <a:effectLst/>
                <a:uLnTx/>
                <a:uFillTx/>
              </a:rPr>
              <a:t>Impact, risk and opportunity management)</a:t>
            </a:r>
            <a:r>
              <a:rPr kumimoji="0" lang="en" b="0" i="0" u="none" strike="noStrike" kern="0" cap="none" spc="0" normalizeH="0" baseline="0" noProof="0" dirty="0">
                <a:ln>
                  <a:noFill/>
                </a:ln>
                <a:solidFill>
                  <a:srgbClr val="04B3E7"/>
                </a:solidFill>
                <a:effectLst/>
                <a:uLnTx/>
                <a:uFillTx/>
              </a:rPr>
              <a:t> </a:t>
            </a:r>
            <a:r>
              <a:rPr kumimoji="0" lang="el-GR" b="0" i="0" u="none" strike="noStrike" kern="0" cap="none" spc="0" normalizeH="0" baseline="0" noProof="0" dirty="0">
                <a:ln>
                  <a:noFill/>
                </a:ln>
                <a:solidFill>
                  <a:srgbClr val="3F3F3F"/>
                </a:solidFill>
                <a:effectLst/>
                <a:uLnTx/>
                <a:uFillTx/>
              </a:rPr>
              <a:t>Η διαδικασία Μελέτης </a:t>
            </a:r>
            <a:r>
              <a:rPr kumimoji="0" lang="el-GR" b="0" i="0" u="none" strike="noStrike" kern="0" cap="none" spc="0" normalizeH="0" baseline="0" noProof="0" dirty="0" err="1">
                <a:ln>
                  <a:noFill/>
                </a:ln>
                <a:solidFill>
                  <a:srgbClr val="3F3F3F"/>
                </a:solidFill>
                <a:effectLst/>
                <a:uLnTx/>
                <a:uFillTx/>
              </a:rPr>
              <a:t>Ουσιαστικότητας</a:t>
            </a:r>
            <a:r>
              <a:rPr kumimoji="0" lang="el-GR" b="0" i="0" u="none" strike="noStrike" kern="0" cap="none" spc="0" normalizeH="0" baseline="0" noProof="0" dirty="0">
                <a:ln>
                  <a:noFill/>
                </a:ln>
                <a:solidFill>
                  <a:srgbClr val="3F3F3F"/>
                </a:solidFill>
                <a:effectLst/>
                <a:uLnTx/>
                <a:uFillTx/>
              </a:rPr>
              <a:t>, οι δείκτες που δημοσιεύονται και τυχόν ελλείψεις, οι πολιτικές και τα μέτρα που ρυθμίζουν/αντιμετωπίζουν τα ουσιαστικά θέματα. </a:t>
            </a:r>
            <a:endParaRPr kumimoji="0" lang="en-US" b="0" i="0" u="none" strike="noStrike" kern="0" cap="none" spc="0" normalizeH="0" baseline="0" noProof="0" dirty="0">
              <a:ln>
                <a:noFill/>
              </a:ln>
              <a:solidFill>
                <a:srgbClr val="3F3F3F"/>
              </a:solidFill>
              <a:effectLst/>
              <a:uLnTx/>
              <a:uFillTx/>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l-GR" b="1" i="0" u="none" strike="noStrike" kern="0" cap="none" spc="0" normalizeH="0" baseline="0" noProof="0" dirty="0">
                <a:ln>
                  <a:noFill/>
                </a:ln>
                <a:solidFill>
                  <a:srgbClr val="04B3E7"/>
                </a:solidFill>
                <a:effectLst/>
                <a:uLnTx/>
                <a:uFillTx/>
              </a:rPr>
              <a:t>Δεδομένα και στόχοι (</a:t>
            </a:r>
            <a:r>
              <a:rPr kumimoji="0" lang="en" b="1" i="0" u="none" strike="noStrike" kern="0" cap="none" spc="0" normalizeH="0" baseline="0" noProof="0" dirty="0">
                <a:ln>
                  <a:noFill/>
                </a:ln>
                <a:solidFill>
                  <a:srgbClr val="04B3E7"/>
                </a:solidFill>
                <a:effectLst/>
                <a:uLnTx/>
                <a:uFillTx/>
              </a:rPr>
              <a:t>Metrics and targets</a:t>
            </a:r>
            <a:r>
              <a:rPr kumimoji="0" lang="el-GR" b="1" i="0" u="none" strike="noStrike" kern="0" cap="none" spc="0" normalizeH="0" baseline="0" noProof="0" dirty="0">
                <a:ln>
                  <a:noFill/>
                </a:ln>
                <a:solidFill>
                  <a:srgbClr val="04B3E7"/>
                </a:solidFill>
                <a:effectLst/>
                <a:uLnTx/>
                <a:uFillTx/>
              </a:rPr>
              <a:t>)</a:t>
            </a:r>
            <a:r>
              <a:rPr kumimoji="0" lang="el-GR" b="0" i="0" u="none" strike="noStrike" kern="0" cap="none" spc="0" normalizeH="0" baseline="0" noProof="0" dirty="0">
                <a:ln>
                  <a:noFill/>
                </a:ln>
                <a:solidFill>
                  <a:sysClr val="windowText" lastClr="000000"/>
                </a:solidFill>
                <a:effectLst/>
                <a:uLnTx/>
                <a:uFillTx/>
              </a:rPr>
              <a:t> </a:t>
            </a:r>
            <a:r>
              <a:rPr kumimoji="0" lang="el-GR" b="0" i="0" u="none" strike="noStrike" kern="0" cap="none" spc="0" normalizeH="0" baseline="0" noProof="0" dirty="0">
                <a:ln>
                  <a:noFill/>
                </a:ln>
                <a:solidFill>
                  <a:srgbClr val="3F3F3F"/>
                </a:solidFill>
                <a:effectLst/>
                <a:uLnTx/>
                <a:uFillTx/>
              </a:rPr>
              <a:t>: οι επιδόσεις της επιχείρησης, μεταξύ άλλων στόχοι που έχει θέσει και πρόοδος που έχει σημειωθεί ως προς την επίτευξή τους.</a:t>
            </a:r>
            <a:endParaRPr kumimoji="0" lang="en-US" b="0" i="0" u="none" strike="noStrike" kern="0" cap="none" spc="0" normalizeH="0" baseline="0" noProof="0" dirty="0">
              <a:ln>
                <a:noFill/>
              </a:ln>
              <a:solidFill>
                <a:srgbClr val="3F3F3F"/>
              </a:solidFill>
              <a:effectLst/>
              <a:uLnTx/>
              <a:uFillTx/>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3F3F3F"/>
              </a:solidFill>
              <a:effectLst/>
              <a:uLnTx/>
              <a:uFillTx/>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0" cap="none" spc="0" normalizeH="0" baseline="0" noProof="0" dirty="0">
                <a:ln>
                  <a:noFill/>
                </a:ln>
                <a:solidFill>
                  <a:srgbClr val="3F3F3F"/>
                </a:solidFill>
                <a:effectLst/>
                <a:uLnTx/>
                <a:uFillTx/>
              </a:rPr>
              <a:t>(!)</a:t>
            </a:r>
            <a:r>
              <a:rPr kumimoji="0" lang="el-GR" b="0" i="0" u="none" strike="noStrike" kern="0" cap="none" spc="0" normalizeH="0" baseline="0" noProof="0" dirty="0">
                <a:ln>
                  <a:noFill/>
                </a:ln>
                <a:solidFill>
                  <a:srgbClr val="3F3F3F"/>
                </a:solidFill>
                <a:effectLst/>
                <a:uLnTx/>
                <a:uFillTx/>
              </a:rPr>
              <a:t> Για τα θέματα που δεν καλύπτονται από κάποιο πρότυπο, η εταιρία είναι υποχρεωμένη να δημοσιεύσει δικούς της δείκτες/στοιχεία προκειμένου να γίνει κατανοητή η επίδρασή της.</a:t>
            </a:r>
            <a:endParaRPr kumimoji="0" lang="en-US" b="0" i="0" u="none" strike="noStrike" kern="0" cap="none" spc="0" normalizeH="0" baseline="0" noProof="0" dirty="0">
              <a:ln>
                <a:noFill/>
              </a:ln>
              <a:solidFill>
                <a:srgbClr val="3F3F3F"/>
              </a:solidFill>
              <a:effectLst/>
              <a:uLnTx/>
              <a:uFillTx/>
            </a:endParaRPr>
          </a:p>
        </p:txBody>
      </p:sp>
    </p:spTree>
    <p:extLst>
      <p:ext uri="{BB962C8B-B14F-4D97-AF65-F5344CB8AC3E}">
        <p14:creationId xmlns:p14="http://schemas.microsoft.com/office/powerpoint/2010/main" val="3313387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53F0934-15BD-A7EC-C49E-488D8F5B79FB}"/>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FFF33A4A-A45A-EFBB-AC62-FA0E54130918}"/>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 E</a:t>
            </a:r>
          </a:p>
        </p:txBody>
      </p:sp>
      <p:sp>
        <p:nvSpPr>
          <p:cNvPr id="5" name="TextBox 4">
            <a:extLst>
              <a:ext uri="{FF2B5EF4-FFF2-40B4-BE49-F238E27FC236}">
                <a16:creationId xmlns:a16="http://schemas.microsoft.com/office/drawing/2014/main" id="{0FB4D718-FFE9-3FCA-66AC-B957C4649BEF}"/>
              </a:ext>
            </a:extLst>
          </p:cNvPr>
          <p:cNvSpPr txBox="1"/>
          <p:nvPr/>
        </p:nvSpPr>
        <p:spPr>
          <a:xfrm>
            <a:off x="273243" y="2683650"/>
            <a:ext cx="5173828" cy="2400657"/>
          </a:xfrm>
          <a:prstGeom prst="rect">
            <a:avLst/>
          </a:prstGeom>
          <a:noFill/>
          <a:ln>
            <a:solidFill>
              <a:schemeClr val="bg1"/>
            </a:solidFill>
          </a:ln>
        </p:spPr>
        <p:txBody>
          <a:bodyPr wrap="square" rtlCol="0">
            <a:spAutoFit/>
          </a:bodyPr>
          <a:lstStyle/>
          <a:p>
            <a:pPr marL="360000" indent="-288000" defTabSz="742950">
              <a:spcBef>
                <a:spcPts val="1200"/>
              </a:spcBef>
              <a:spcAft>
                <a:spcPts val="1200"/>
              </a:spcAft>
              <a:buClr>
                <a:schemeClr val="accent6"/>
              </a:buClr>
              <a:buSzPts val="1800"/>
              <a:buFont typeface="Arial"/>
              <a:buChar char="●"/>
            </a:pPr>
            <a:r>
              <a:rPr lang="en" b="1" dirty="0">
                <a:solidFill>
                  <a:schemeClr val="accent6"/>
                </a:solidFill>
              </a:rPr>
              <a:t>ESRS E1</a:t>
            </a:r>
            <a:r>
              <a:rPr lang="el-GR" b="1" dirty="0">
                <a:solidFill>
                  <a:srgbClr val="3F3F3F"/>
                </a:solidFill>
              </a:rPr>
              <a:t>:</a:t>
            </a:r>
            <a:r>
              <a:rPr lang="en" b="1" dirty="0">
                <a:solidFill>
                  <a:srgbClr val="3F3F3F"/>
                </a:solidFill>
              </a:rPr>
              <a:t> </a:t>
            </a:r>
            <a:r>
              <a:rPr lang="el-GR" b="1" dirty="0">
                <a:solidFill>
                  <a:srgbClr val="3F3F3F"/>
                </a:solidFill>
              </a:rPr>
              <a:t>Κλιματική Αλλαγή  </a:t>
            </a:r>
          </a:p>
          <a:p>
            <a:pPr marL="360000" indent="-288000" defTabSz="742950">
              <a:spcBef>
                <a:spcPts val="1200"/>
              </a:spcBef>
              <a:spcAft>
                <a:spcPts val="1200"/>
              </a:spcAft>
              <a:buClr>
                <a:schemeClr val="accent6"/>
              </a:buClr>
              <a:buSzPts val="1800"/>
              <a:buFont typeface="Arial"/>
              <a:buChar char="●"/>
            </a:pPr>
            <a:r>
              <a:rPr lang="en" b="1" dirty="0">
                <a:solidFill>
                  <a:schemeClr val="accent6"/>
                </a:solidFill>
              </a:rPr>
              <a:t>ESRS E2</a:t>
            </a:r>
            <a:r>
              <a:rPr lang="el-GR" b="1" dirty="0">
                <a:solidFill>
                  <a:srgbClr val="3F3F3F"/>
                </a:solidFill>
              </a:rPr>
              <a:t>: Ρύπανση </a:t>
            </a:r>
          </a:p>
          <a:p>
            <a:pPr marL="360000" indent="-288000" defTabSz="742950">
              <a:spcBef>
                <a:spcPts val="1200"/>
              </a:spcBef>
              <a:spcAft>
                <a:spcPts val="1200"/>
              </a:spcAft>
              <a:buClr>
                <a:schemeClr val="accent6"/>
              </a:buClr>
              <a:buSzPts val="1800"/>
              <a:buFont typeface="Arial"/>
              <a:buChar char="●"/>
            </a:pPr>
            <a:r>
              <a:rPr lang="en" b="1" dirty="0">
                <a:solidFill>
                  <a:schemeClr val="accent6"/>
                </a:solidFill>
              </a:rPr>
              <a:t>ESRS E3</a:t>
            </a:r>
            <a:r>
              <a:rPr lang="el-GR" b="1" dirty="0">
                <a:solidFill>
                  <a:srgbClr val="3F3F3F"/>
                </a:solidFill>
              </a:rPr>
              <a:t>: Υδάτινοι και θαλάσσιοι πόροι </a:t>
            </a:r>
          </a:p>
          <a:p>
            <a:pPr marL="360000" indent="-288000" defTabSz="742950">
              <a:spcBef>
                <a:spcPts val="1200"/>
              </a:spcBef>
              <a:spcAft>
                <a:spcPts val="1200"/>
              </a:spcAft>
              <a:buClr>
                <a:schemeClr val="accent6"/>
              </a:buClr>
              <a:buSzPts val="1800"/>
              <a:buFont typeface="Arial"/>
              <a:buChar char="●"/>
            </a:pPr>
            <a:r>
              <a:rPr lang="en" b="1" dirty="0">
                <a:solidFill>
                  <a:schemeClr val="accent6"/>
                </a:solidFill>
              </a:rPr>
              <a:t>ESRS E4</a:t>
            </a:r>
            <a:r>
              <a:rPr lang="el-GR" b="1" dirty="0">
                <a:solidFill>
                  <a:srgbClr val="3F3F3F"/>
                </a:solidFill>
              </a:rPr>
              <a:t>: Βιοποικιλότητα και οικοσυστήματα </a:t>
            </a:r>
          </a:p>
          <a:p>
            <a:pPr marL="360000" indent="-288000" defTabSz="742950">
              <a:spcBef>
                <a:spcPts val="1200"/>
              </a:spcBef>
              <a:spcAft>
                <a:spcPts val="1200"/>
              </a:spcAft>
              <a:buClr>
                <a:schemeClr val="accent6"/>
              </a:buClr>
              <a:buSzPts val="1800"/>
              <a:buFont typeface="Arial"/>
              <a:buChar char="●"/>
            </a:pPr>
            <a:r>
              <a:rPr lang="en" b="1" dirty="0">
                <a:solidFill>
                  <a:schemeClr val="accent6"/>
                </a:solidFill>
              </a:rPr>
              <a:t>ESRS E5</a:t>
            </a:r>
            <a:r>
              <a:rPr lang="el-GR" b="1" dirty="0">
                <a:solidFill>
                  <a:srgbClr val="3F3F3F"/>
                </a:solidFill>
              </a:rPr>
              <a:t>:</a:t>
            </a:r>
            <a:r>
              <a:rPr lang="en" b="1" dirty="0">
                <a:solidFill>
                  <a:srgbClr val="3F3F3F"/>
                </a:solidFill>
              </a:rPr>
              <a:t> </a:t>
            </a:r>
            <a:r>
              <a:rPr lang="el-GR" b="1" dirty="0">
                <a:solidFill>
                  <a:srgbClr val="3F3F3F"/>
                </a:solidFill>
              </a:rPr>
              <a:t>Κατανάλωση πόρων και κυκλική οικονομία</a:t>
            </a:r>
          </a:p>
        </p:txBody>
      </p:sp>
      <p:sp>
        <p:nvSpPr>
          <p:cNvPr id="7" name="TextBox 6">
            <a:extLst>
              <a:ext uri="{FF2B5EF4-FFF2-40B4-BE49-F238E27FC236}">
                <a16:creationId xmlns:a16="http://schemas.microsoft.com/office/drawing/2014/main" id="{4DA72659-2774-7829-862E-0AD68A000419}"/>
              </a:ext>
            </a:extLst>
          </p:cNvPr>
          <p:cNvSpPr txBox="1"/>
          <p:nvPr/>
        </p:nvSpPr>
        <p:spPr>
          <a:xfrm>
            <a:off x="6096000" y="2699038"/>
            <a:ext cx="5441869" cy="2369880"/>
          </a:xfrm>
          <a:prstGeom prst="rect">
            <a:avLst/>
          </a:prstGeom>
          <a:noFill/>
        </p:spPr>
        <p:txBody>
          <a:bodyPr wrap="square" rtlCol="0">
            <a:spAutoFit/>
          </a:bodyPr>
          <a:lstStyle/>
          <a:p>
            <a:pPr marL="232172" indent="-232172" defTabSz="742950">
              <a:spcBef>
                <a:spcPts val="600"/>
              </a:spcBef>
              <a:spcAft>
                <a:spcPts val="600"/>
              </a:spcAft>
              <a:buClr>
                <a:schemeClr val="accent6"/>
              </a:buClr>
              <a:buFont typeface="Courier New" panose="02070309020205020404" pitchFamily="49" charset="0"/>
              <a:buChar char="o"/>
            </a:pPr>
            <a:r>
              <a:rPr lang="el-GR" kern="1200" dirty="0">
                <a:solidFill>
                  <a:srgbClr val="3F3F3F"/>
                </a:solidFill>
                <a:latin typeface="+mj-lt"/>
                <a:ea typeface="+mn-ea"/>
                <a:cs typeface="+mn-cs"/>
              </a:rPr>
              <a:t>Σχέδιο μετάβασης για μετριασμό της κλιματικής αλλαγής </a:t>
            </a:r>
          </a:p>
          <a:p>
            <a:pPr marL="232172" indent="-232172" defTabSz="742950">
              <a:spcBef>
                <a:spcPts val="600"/>
              </a:spcBef>
              <a:spcAft>
                <a:spcPts val="600"/>
              </a:spcAft>
              <a:buClr>
                <a:schemeClr val="accent6"/>
              </a:buClr>
              <a:buFont typeface="Courier New" panose="02070309020205020404" pitchFamily="49" charset="0"/>
              <a:buChar char="o"/>
            </a:pPr>
            <a:r>
              <a:rPr lang="el-GR" kern="1200" dirty="0">
                <a:solidFill>
                  <a:srgbClr val="3F3F3F"/>
                </a:solidFill>
                <a:latin typeface="+mj-lt"/>
                <a:ea typeface="+mn-ea"/>
                <a:cs typeface="+mn-cs"/>
              </a:rPr>
              <a:t>Εκπομπές </a:t>
            </a:r>
            <a:r>
              <a:rPr lang="en" kern="1200" dirty="0">
                <a:solidFill>
                  <a:srgbClr val="3F3F3F"/>
                </a:solidFill>
                <a:latin typeface="+mj-lt"/>
                <a:ea typeface="+mn-ea"/>
                <a:cs typeface="+mn-cs"/>
              </a:rPr>
              <a:t>GHG Scope 1,2,3  </a:t>
            </a:r>
            <a:r>
              <a:rPr lang="el-GR" kern="1200" dirty="0">
                <a:solidFill>
                  <a:srgbClr val="3F3F3F"/>
                </a:solidFill>
                <a:latin typeface="+mj-lt"/>
                <a:ea typeface="+mn-ea"/>
                <a:cs typeface="+mn-cs"/>
              </a:rPr>
              <a:t>Εκπομπές προς τον αέρα, το νερό, που επηρεάζουν το όζον, </a:t>
            </a:r>
            <a:r>
              <a:rPr lang="en" kern="1200" dirty="0">
                <a:solidFill>
                  <a:srgbClr val="3F3F3F"/>
                </a:solidFill>
                <a:latin typeface="+mj-lt"/>
                <a:ea typeface="+mn-ea"/>
                <a:cs typeface="+mn-cs"/>
              </a:rPr>
              <a:t>microplastics, </a:t>
            </a:r>
            <a:r>
              <a:rPr lang="el-GR" kern="1200" dirty="0">
                <a:solidFill>
                  <a:srgbClr val="3F3F3F"/>
                </a:solidFill>
                <a:latin typeface="+mj-lt"/>
                <a:ea typeface="+mn-ea"/>
                <a:cs typeface="+mn-cs"/>
              </a:rPr>
              <a:t>κλπ. </a:t>
            </a:r>
          </a:p>
          <a:p>
            <a:pPr marL="232172" indent="-232172" defTabSz="742950">
              <a:spcBef>
                <a:spcPts val="600"/>
              </a:spcBef>
              <a:spcAft>
                <a:spcPts val="600"/>
              </a:spcAft>
              <a:buClr>
                <a:schemeClr val="accent6"/>
              </a:buClr>
              <a:buFont typeface="Courier New" panose="02070309020205020404" pitchFamily="49" charset="0"/>
              <a:buChar char="o"/>
            </a:pPr>
            <a:r>
              <a:rPr lang="el-GR" kern="1200" dirty="0">
                <a:solidFill>
                  <a:srgbClr val="3F3F3F"/>
                </a:solidFill>
                <a:latin typeface="+mj-lt"/>
                <a:ea typeface="+mn-ea"/>
                <a:cs typeface="+mn-cs"/>
              </a:rPr>
              <a:t>Πιθανή </a:t>
            </a:r>
            <a:r>
              <a:rPr lang="el-GR" kern="1200" dirty="0" err="1">
                <a:solidFill>
                  <a:srgbClr val="3F3F3F"/>
                </a:solidFill>
                <a:latin typeface="+mj-lt"/>
                <a:ea typeface="+mn-ea"/>
                <a:cs typeface="+mn-cs"/>
              </a:rPr>
              <a:t>χρημα</a:t>
            </a:r>
            <a:r>
              <a:rPr lang="el-GR" kern="1200" dirty="0">
                <a:solidFill>
                  <a:srgbClr val="3F3F3F"/>
                </a:solidFill>
                <a:latin typeface="+mj-lt"/>
                <a:ea typeface="+mn-ea"/>
                <a:cs typeface="+mn-cs"/>
              </a:rPr>
              <a:t>/</a:t>
            </a:r>
            <a:r>
              <a:rPr lang="el-GR" kern="1200" dirty="0" err="1">
                <a:solidFill>
                  <a:srgbClr val="3F3F3F"/>
                </a:solidFill>
                <a:latin typeface="+mj-lt"/>
                <a:ea typeface="+mn-ea"/>
                <a:cs typeface="+mn-cs"/>
              </a:rPr>
              <a:t>κή</a:t>
            </a:r>
            <a:r>
              <a:rPr lang="el-GR" kern="1200" dirty="0">
                <a:solidFill>
                  <a:srgbClr val="3F3F3F"/>
                </a:solidFill>
                <a:latin typeface="+mj-lt"/>
                <a:ea typeface="+mn-ea"/>
                <a:cs typeface="+mn-cs"/>
              </a:rPr>
              <a:t> επίδραση της ρύπανσης </a:t>
            </a:r>
          </a:p>
          <a:p>
            <a:pPr marL="232172" indent="-232172" defTabSz="742950">
              <a:spcBef>
                <a:spcPts val="600"/>
              </a:spcBef>
              <a:spcAft>
                <a:spcPts val="600"/>
              </a:spcAft>
              <a:buClr>
                <a:schemeClr val="accent6"/>
              </a:buClr>
              <a:buFont typeface="Courier New" panose="02070309020205020404" pitchFamily="49" charset="0"/>
              <a:buChar char="o"/>
            </a:pPr>
            <a:r>
              <a:rPr lang="el-GR" kern="1200" dirty="0">
                <a:solidFill>
                  <a:srgbClr val="3F3F3F"/>
                </a:solidFill>
                <a:latin typeface="+mj-lt"/>
                <a:ea typeface="+mn-ea"/>
                <a:cs typeface="+mn-cs"/>
              </a:rPr>
              <a:t>Κατανάλωση νερού και στόχοι κατανάλωσης</a:t>
            </a:r>
          </a:p>
          <a:p>
            <a:pPr marL="232172" indent="-232172" defTabSz="742950">
              <a:spcBef>
                <a:spcPts val="600"/>
              </a:spcBef>
              <a:spcAft>
                <a:spcPts val="600"/>
              </a:spcAft>
              <a:buClr>
                <a:schemeClr val="accent6"/>
              </a:buClr>
              <a:buFont typeface="Courier New" panose="02070309020205020404" pitchFamily="49" charset="0"/>
              <a:buChar char="o"/>
            </a:pPr>
            <a:r>
              <a:rPr lang="el-GR" kern="1200" dirty="0">
                <a:solidFill>
                  <a:srgbClr val="3F3F3F"/>
                </a:solidFill>
                <a:latin typeface="+mj-lt"/>
                <a:ea typeface="+mn-ea"/>
                <a:cs typeface="+mn-cs"/>
              </a:rPr>
              <a:t>Σχέδιο μετάβασης για την βιοποικιλότητα και τα οικοσυστήματα </a:t>
            </a:r>
          </a:p>
          <a:p>
            <a:pPr marL="232172" indent="-232172" defTabSz="742950">
              <a:spcBef>
                <a:spcPts val="600"/>
              </a:spcBef>
              <a:spcAft>
                <a:spcPts val="600"/>
              </a:spcAft>
              <a:buClr>
                <a:schemeClr val="accent6"/>
              </a:buClr>
              <a:buFont typeface="Courier New" panose="02070309020205020404" pitchFamily="49" charset="0"/>
              <a:buChar char="o"/>
            </a:pPr>
            <a:r>
              <a:rPr lang="el-GR" kern="1200" dirty="0">
                <a:solidFill>
                  <a:srgbClr val="3F3F3F"/>
                </a:solidFill>
                <a:latin typeface="+mj-lt"/>
                <a:ea typeface="+mn-ea"/>
                <a:cs typeface="+mn-cs"/>
              </a:rPr>
              <a:t>Μέγεθος αποβλήτων (συνολικό βάρος υλικών, προϊόντων, κλπ.)</a:t>
            </a:r>
          </a:p>
        </p:txBody>
      </p:sp>
      <p:sp>
        <p:nvSpPr>
          <p:cNvPr id="8" name="TextBox 7">
            <a:extLst>
              <a:ext uri="{FF2B5EF4-FFF2-40B4-BE49-F238E27FC236}">
                <a16:creationId xmlns:a16="http://schemas.microsoft.com/office/drawing/2014/main" id="{0793244F-37AA-1860-09DD-23B6C239B941}"/>
              </a:ext>
            </a:extLst>
          </p:cNvPr>
          <p:cNvSpPr txBox="1"/>
          <p:nvPr/>
        </p:nvSpPr>
        <p:spPr>
          <a:xfrm>
            <a:off x="273242" y="2077787"/>
            <a:ext cx="1653881" cy="369332"/>
          </a:xfrm>
          <a:prstGeom prst="rect">
            <a:avLst/>
          </a:prstGeom>
          <a:noFill/>
        </p:spPr>
        <p:txBody>
          <a:bodyPr wrap="square">
            <a:spAutoFit/>
          </a:bodyPr>
          <a:lstStyle/>
          <a:p>
            <a:r>
              <a:rPr kumimoji="0" lang="el-GR" sz="1800" b="1" i="0" u="none" strike="noStrike" kern="1200" cap="none" spc="0" normalizeH="0" baseline="0" noProof="0" dirty="0">
                <a:ln>
                  <a:noFill/>
                </a:ln>
                <a:solidFill>
                  <a:schemeClr val="accent6"/>
                </a:solidFill>
                <a:effectLst/>
                <a:uLnTx/>
                <a:uFillTx/>
                <a:latin typeface="Arial"/>
                <a:ea typeface="+mn-ea"/>
                <a:cs typeface="Arial"/>
                <a:sym typeface="Arial"/>
              </a:rPr>
              <a:t>Πρότυπα</a:t>
            </a:r>
            <a:endParaRPr lang="el-GR" sz="1800" dirty="0">
              <a:solidFill>
                <a:schemeClr val="accent6"/>
              </a:solidFill>
            </a:endParaRPr>
          </a:p>
        </p:txBody>
      </p:sp>
      <p:cxnSp>
        <p:nvCxnSpPr>
          <p:cNvPr id="10" name="Straight Connector 9">
            <a:extLst>
              <a:ext uri="{FF2B5EF4-FFF2-40B4-BE49-F238E27FC236}">
                <a16:creationId xmlns:a16="http://schemas.microsoft.com/office/drawing/2014/main" id="{F241B8C6-A15D-3E45-5D1B-16A452C646A4}"/>
              </a:ext>
            </a:extLst>
          </p:cNvPr>
          <p:cNvCxnSpPr>
            <a:cxnSpLocks/>
          </p:cNvCxnSpPr>
          <p:nvPr/>
        </p:nvCxnSpPr>
        <p:spPr>
          <a:xfrm>
            <a:off x="5712541" y="2674610"/>
            <a:ext cx="0" cy="24187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139161-CD3D-FF04-D785-2031B79BEC23}"/>
              </a:ext>
            </a:extLst>
          </p:cNvPr>
          <p:cNvSpPr txBox="1"/>
          <p:nvPr/>
        </p:nvSpPr>
        <p:spPr>
          <a:xfrm>
            <a:off x="6096000" y="2077787"/>
            <a:ext cx="3150533" cy="369332"/>
          </a:xfrm>
          <a:prstGeom prst="rect">
            <a:avLst/>
          </a:prstGeom>
          <a:noFill/>
        </p:spPr>
        <p:txBody>
          <a:bodyPr wrap="square">
            <a:spAutoFit/>
          </a:bodyPr>
          <a:lstStyle/>
          <a:p>
            <a:r>
              <a:rPr kumimoji="0" lang="el-GR" sz="1800" i="1" u="none" strike="noStrike" kern="1200" cap="none" spc="0" normalizeH="0" baseline="0" noProof="0" dirty="0">
                <a:ln>
                  <a:noFill/>
                </a:ln>
                <a:solidFill>
                  <a:schemeClr val="accent6"/>
                </a:solidFill>
                <a:effectLst/>
                <a:uLnTx/>
                <a:uFillTx/>
                <a:latin typeface="Arial"/>
                <a:ea typeface="+mn-ea"/>
                <a:cs typeface="Arial"/>
                <a:sym typeface="Arial"/>
              </a:rPr>
              <a:t>Δείκτες (ενδεικτικά)</a:t>
            </a:r>
          </a:p>
        </p:txBody>
      </p:sp>
    </p:spTree>
    <p:extLst>
      <p:ext uri="{BB962C8B-B14F-4D97-AF65-F5344CB8AC3E}">
        <p14:creationId xmlns:p14="http://schemas.microsoft.com/office/powerpoint/2010/main" val="3679935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65C1F7A-6CE8-0098-BE84-24B4F4DBBCB4}"/>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D9E9DFCD-A6A8-2A67-AFCF-89294A821B63}"/>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 </a:t>
            </a:r>
            <a:r>
              <a:rPr lang="en-US" sz="2000" dirty="0">
                <a:solidFill>
                  <a:schemeClr val="bg1"/>
                </a:solidFill>
              </a:rPr>
              <a:t>S</a:t>
            </a:r>
            <a:endParaRPr lang="ro-RO" sz="2000" dirty="0">
              <a:solidFill>
                <a:schemeClr val="bg1"/>
              </a:solidFill>
            </a:endParaRPr>
          </a:p>
        </p:txBody>
      </p:sp>
      <p:sp>
        <p:nvSpPr>
          <p:cNvPr id="5" name="TextBox 4">
            <a:extLst>
              <a:ext uri="{FF2B5EF4-FFF2-40B4-BE49-F238E27FC236}">
                <a16:creationId xmlns:a16="http://schemas.microsoft.com/office/drawing/2014/main" id="{85632B8D-D1A1-47A4-9880-4F87330CCBC8}"/>
              </a:ext>
            </a:extLst>
          </p:cNvPr>
          <p:cNvSpPr txBox="1"/>
          <p:nvPr/>
        </p:nvSpPr>
        <p:spPr>
          <a:xfrm>
            <a:off x="273243" y="2942445"/>
            <a:ext cx="4239764" cy="1877437"/>
          </a:xfrm>
          <a:prstGeom prst="rect">
            <a:avLst/>
          </a:prstGeom>
          <a:noFill/>
          <a:ln>
            <a:solidFill>
              <a:schemeClr val="bg1"/>
            </a:solidFill>
          </a:ln>
        </p:spPr>
        <p:txBody>
          <a:bodyPr wrap="square" rtlCol="0">
            <a:spAutoFit/>
          </a:bodyPr>
          <a:lstStyle/>
          <a:p>
            <a:pPr marL="360000" indent="-288000" defTabSz="742950">
              <a:spcBef>
                <a:spcPts val="1200"/>
              </a:spcBef>
              <a:spcAft>
                <a:spcPts val="1200"/>
              </a:spcAft>
              <a:buClr>
                <a:srgbClr val="9999FF"/>
              </a:buClr>
              <a:buSzPts val="1800"/>
              <a:buFont typeface="Arial"/>
              <a:buChar char="●"/>
            </a:pPr>
            <a:r>
              <a:rPr lang="en" b="1" dirty="0">
                <a:solidFill>
                  <a:srgbClr val="9999FF"/>
                </a:solidFill>
              </a:rPr>
              <a:t>ESRS E1</a:t>
            </a:r>
            <a:r>
              <a:rPr lang="el-GR" b="1" dirty="0">
                <a:solidFill>
                  <a:srgbClr val="3F3F3F"/>
                </a:solidFill>
              </a:rPr>
              <a:t>:</a:t>
            </a:r>
            <a:r>
              <a:rPr lang="en" b="1" dirty="0">
                <a:solidFill>
                  <a:srgbClr val="3F3F3F"/>
                </a:solidFill>
              </a:rPr>
              <a:t> </a:t>
            </a:r>
            <a:r>
              <a:rPr lang="el-GR" b="1" dirty="0">
                <a:solidFill>
                  <a:srgbClr val="3F3F3F"/>
                </a:solidFill>
              </a:rPr>
              <a:t>Εργαζόμενοι εταιρίας  </a:t>
            </a:r>
          </a:p>
          <a:p>
            <a:pPr marL="360000" indent="-288000" defTabSz="742950">
              <a:spcBef>
                <a:spcPts val="1200"/>
              </a:spcBef>
              <a:spcAft>
                <a:spcPts val="1200"/>
              </a:spcAft>
              <a:buClr>
                <a:srgbClr val="9999FF"/>
              </a:buClr>
              <a:buSzPts val="1800"/>
              <a:buFont typeface="Arial"/>
              <a:buChar char="●"/>
            </a:pPr>
            <a:r>
              <a:rPr lang="en" b="1" dirty="0">
                <a:solidFill>
                  <a:srgbClr val="9999FF"/>
                </a:solidFill>
              </a:rPr>
              <a:t>ESRS E2</a:t>
            </a:r>
            <a:r>
              <a:rPr lang="el-GR" b="1" dirty="0">
                <a:solidFill>
                  <a:srgbClr val="3F3F3F"/>
                </a:solidFill>
              </a:rPr>
              <a:t>: Εργαζόμενοι αλυσίδας αξίας </a:t>
            </a:r>
          </a:p>
          <a:p>
            <a:pPr marL="360000" indent="-288000" defTabSz="742950">
              <a:spcBef>
                <a:spcPts val="1200"/>
              </a:spcBef>
              <a:spcAft>
                <a:spcPts val="1200"/>
              </a:spcAft>
              <a:buClr>
                <a:srgbClr val="9999FF"/>
              </a:buClr>
              <a:buSzPts val="1800"/>
              <a:buFont typeface="Arial"/>
              <a:buChar char="●"/>
            </a:pPr>
            <a:r>
              <a:rPr lang="en" b="1" dirty="0">
                <a:solidFill>
                  <a:srgbClr val="9999FF"/>
                </a:solidFill>
              </a:rPr>
              <a:t>ESRS E3</a:t>
            </a:r>
            <a:r>
              <a:rPr lang="el-GR" b="1" dirty="0">
                <a:solidFill>
                  <a:srgbClr val="3F3F3F"/>
                </a:solidFill>
              </a:rPr>
              <a:t>: Κοινότητες που επηρεάζονται </a:t>
            </a:r>
          </a:p>
          <a:p>
            <a:pPr marL="360000" indent="-288000" defTabSz="742950">
              <a:spcBef>
                <a:spcPts val="1200"/>
              </a:spcBef>
              <a:spcAft>
                <a:spcPts val="1200"/>
              </a:spcAft>
              <a:buClr>
                <a:srgbClr val="9999FF"/>
              </a:buClr>
              <a:buSzPts val="1800"/>
              <a:buFont typeface="Arial"/>
              <a:buChar char="●"/>
            </a:pPr>
            <a:r>
              <a:rPr lang="en" b="1" dirty="0">
                <a:solidFill>
                  <a:srgbClr val="9999FF"/>
                </a:solidFill>
              </a:rPr>
              <a:t>ESRS E4</a:t>
            </a:r>
            <a:r>
              <a:rPr lang="el-GR" b="1" dirty="0">
                <a:solidFill>
                  <a:srgbClr val="3F3F3F"/>
                </a:solidFill>
              </a:rPr>
              <a:t>: Καταναλωτές και τελικοί χρήστες</a:t>
            </a:r>
          </a:p>
        </p:txBody>
      </p:sp>
      <p:sp>
        <p:nvSpPr>
          <p:cNvPr id="7" name="TextBox 6">
            <a:extLst>
              <a:ext uri="{FF2B5EF4-FFF2-40B4-BE49-F238E27FC236}">
                <a16:creationId xmlns:a16="http://schemas.microsoft.com/office/drawing/2014/main" id="{FD2E93E9-95DA-3EAC-9D42-70A4522C5F28}"/>
              </a:ext>
            </a:extLst>
          </p:cNvPr>
          <p:cNvSpPr txBox="1"/>
          <p:nvPr/>
        </p:nvSpPr>
        <p:spPr>
          <a:xfrm>
            <a:off x="5456904" y="2696223"/>
            <a:ext cx="5871914" cy="2369880"/>
          </a:xfrm>
          <a:prstGeom prst="rect">
            <a:avLst/>
          </a:prstGeom>
          <a:noFill/>
        </p:spPr>
        <p:txBody>
          <a:bodyPr wrap="square" rtlCol="0">
            <a:spAutoFit/>
          </a:bodyPr>
          <a:lstStyle/>
          <a:p>
            <a:pPr marL="232172" indent="-232172" defTabSz="742950">
              <a:spcBef>
                <a:spcPts val="600"/>
              </a:spcBef>
              <a:spcAft>
                <a:spcPts val="600"/>
              </a:spcAft>
              <a:buClr>
                <a:srgbClr val="9999FF"/>
              </a:buClr>
              <a:buFont typeface="Courier New" panose="02070309020205020404" pitchFamily="49" charset="0"/>
              <a:buChar char="o"/>
            </a:pPr>
            <a:r>
              <a:rPr lang="el-GR" kern="1200" dirty="0">
                <a:solidFill>
                  <a:srgbClr val="3F3F3F"/>
                </a:solidFill>
                <a:latin typeface="+mj-lt"/>
                <a:ea typeface="+mn-ea"/>
                <a:cs typeface="+mn-cs"/>
              </a:rPr>
              <a:t>Δείκτες διαφορετικότητας εργαζομένων </a:t>
            </a:r>
          </a:p>
          <a:p>
            <a:pPr marL="232172" indent="-232172" defTabSz="742950">
              <a:spcBef>
                <a:spcPts val="600"/>
              </a:spcBef>
              <a:spcAft>
                <a:spcPts val="600"/>
              </a:spcAft>
              <a:buClr>
                <a:srgbClr val="9999FF"/>
              </a:buClr>
              <a:buFont typeface="Courier New" panose="02070309020205020404" pitchFamily="49" charset="0"/>
              <a:buChar char="o"/>
            </a:pPr>
            <a:r>
              <a:rPr lang="el-GR" kern="1200" dirty="0">
                <a:solidFill>
                  <a:srgbClr val="3F3F3F"/>
                </a:solidFill>
                <a:latin typeface="+mj-lt"/>
                <a:ea typeface="+mn-ea"/>
                <a:cs typeface="+mn-cs"/>
              </a:rPr>
              <a:t>Επάρκεια αμοιβών εργαζομένων </a:t>
            </a:r>
          </a:p>
          <a:p>
            <a:pPr marL="232172" indent="-232172" defTabSz="742950">
              <a:spcBef>
                <a:spcPts val="600"/>
              </a:spcBef>
              <a:spcAft>
                <a:spcPts val="600"/>
              </a:spcAft>
              <a:buClr>
                <a:srgbClr val="9999FF"/>
              </a:buClr>
              <a:buFont typeface="Courier New" panose="02070309020205020404" pitchFamily="49" charset="0"/>
              <a:buChar char="o"/>
            </a:pPr>
            <a:r>
              <a:rPr lang="el-GR" kern="1200" dirty="0">
                <a:solidFill>
                  <a:srgbClr val="3F3F3F"/>
                </a:solidFill>
                <a:latin typeface="+mj-lt"/>
                <a:ea typeface="+mn-ea"/>
                <a:cs typeface="+mn-cs"/>
              </a:rPr>
              <a:t>Υγεία &amp; Ασφάλεια εργαζομένων </a:t>
            </a:r>
          </a:p>
          <a:p>
            <a:pPr marL="232172" indent="-232172" defTabSz="742950">
              <a:spcBef>
                <a:spcPts val="600"/>
              </a:spcBef>
              <a:spcAft>
                <a:spcPts val="600"/>
              </a:spcAft>
              <a:buClr>
                <a:srgbClr val="9999FF"/>
              </a:buClr>
              <a:buFont typeface="Courier New" panose="02070309020205020404" pitchFamily="49" charset="0"/>
              <a:buChar char="o"/>
            </a:pPr>
            <a:r>
              <a:rPr lang="el-GR" kern="1200" dirty="0">
                <a:solidFill>
                  <a:srgbClr val="3F3F3F"/>
                </a:solidFill>
                <a:latin typeface="+mj-lt"/>
                <a:ea typeface="+mn-ea"/>
                <a:cs typeface="+mn-cs"/>
              </a:rPr>
              <a:t>Διαδικασίες συνομιλίας με εργαζομένους της αλυσίδας αξίας και εκπροσώπους τους </a:t>
            </a:r>
          </a:p>
          <a:p>
            <a:pPr marL="232172" indent="-232172" defTabSz="742950">
              <a:spcBef>
                <a:spcPts val="600"/>
              </a:spcBef>
              <a:spcAft>
                <a:spcPts val="600"/>
              </a:spcAft>
              <a:buClr>
                <a:srgbClr val="9999FF"/>
              </a:buClr>
              <a:buFont typeface="Courier New" panose="02070309020205020404" pitchFamily="49" charset="0"/>
              <a:buChar char="o"/>
            </a:pPr>
            <a:r>
              <a:rPr lang="el-GR" kern="1200" dirty="0">
                <a:solidFill>
                  <a:srgbClr val="3F3F3F"/>
                </a:solidFill>
                <a:latin typeface="+mj-lt"/>
                <a:ea typeface="+mn-ea"/>
                <a:cs typeface="+mn-cs"/>
              </a:rPr>
              <a:t>Δράσεις για την αντιμετώπιση αρνητικών επιπτώσεων στις κοινότητες </a:t>
            </a:r>
          </a:p>
          <a:p>
            <a:pPr marL="232172" indent="-232172" defTabSz="742950">
              <a:spcBef>
                <a:spcPts val="600"/>
              </a:spcBef>
              <a:spcAft>
                <a:spcPts val="600"/>
              </a:spcAft>
              <a:buClr>
                <a:srgbClr val="9999FF"/>
              </a:buClr>
              <a:buFont typeface="Courier New" panose="02070309020205020404" pitchFamily="49" charset="0"/>
              <a:buChar char="o"/>
            </a:pPr>
            <a:r>
              <a:rPr lang="el-GR" kern="1200" dirty="0">
                <a:solidFill>
                  <a:srgbClr val="3F3F3F"/>
                </a:solidFill>
                <a:latin typeface="+mj-lt"/>
                <a:ea typeface="+mn-ea"/>
                <a:cs typeface="+mn-cs"/>
              </a:rPr>
              <a:t>Πολιτικές για τους καταναλωτές και τους τελικούς χρήστες</a:t>
            </a:r>
          </a:p>
        </p:txBody>
      </p:sp>
      <p:sp>
        <p:nvSpPr>
          <p:cNvPr id="8" name="TextBox 7">
            <a:extLst>
              <a:ext uri="{FF2B5EF4-FFF2-40B4-BE49-F238E27FC236}">
                <a16:creationId xmlns:a16="http://schemas.microsoft.com/office/drawing/2014/main" id="{9081FCF0-6963-F45A-6521-92501CD0E9E2}"/>
              </a:ext>
            </a:extLst>
          </p:cNvPr>
          <p:cNvSpPr txBox="1"/>
          <p:nvPr/>
        </p:nvSpPr>
        <p:spPr>
          <a:xfrm>
            <a:off x="273242" y="2077787"/>
            <a:ext cx="1653881" cy="369332"/>
          </a:xfrm>
          <a:prstGeom prst="rect">
            <a:avLst/>
          </a:prstGeom>
          <a:noFill/>
        </p:spPr>
        <p:txBody>
          <a:bodyPr wrap="square">
            <a:spAutoFit/>
          </a:bodyPr>
          <a:lstStyle/>
          <a:p>
            <a:r>
              <a:rPr kumimoji="0" lang="el-GR" sz="1800" b="1" i="0" u="none" strike="noStrike" kern="1200" cap="none" spc="0" normalizeH="0" baseline="0" noProof="0" dirty="0">
                <a:ln>
                  <a:noFill/>
                </a:ln>
                <a:solidFill>
                  <a:srgbClr val="9999FF"/>
                </a:solidFill>
                <a:effectLst/>
                <a:uLnTx/>
                <a:uFillTx/>
                <a:latin typeface="Arial"/>
                <a:ea typeface="+mn-ea"/>
                <a:cs typeface="Arial"/>
                <a:sym typeface="Arial"/>
              </a:rPr>
              <a:t>Πρότυπα</a:t>
            </a:r>
            <a:endParaRPr lang="el-GR" sz="1800" dirty="0">
              <a:solidFill>
                <a:srgbClr val="9999FF"/>
              </a:solidFill>
            </a:endParaRPr>
          </a:p>
        </p:txBody>
      </p:sp>
      <p:cxnSp>
        <p:nvCxnSpPr>
          <p:cNvPr id="10" name="Straight Connector 9">
            <a:extLst>
              <a:ext uri="{FF2B5EF4-FFF2-40B4-BE49-F238E27FC236}">
                <a16:creationId xmlns:a16="http://schemas.microsoft.com/office/drawing/2014/main" id="{5AA95994-113F-D024-CA6E-D64552821281}"/>
              </a:ext>
            </a:extLst>
          </p:cNvPr>
          <p:cNvCxnSpPr>
            <a:cxnSpLocks/>
          </p:cNvCxnSpPr>
          <p:nvPr/>
        </p:nvCxnSpPr>
        <p:spPr>
          <a:xfrm>
            <a:off x="5073446" y="2671797"/>
            <a:ext cx="0" cy="2418736"/>
          </a:xfrm>
          <a:prstGeom prst="line">
            <a:avLst/>
          </a:prstGeom>
          <a:ln w="38100">
            <a:solidFill>
              <a:srgbClr val="9999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8771A16-C7B0-A65C-CE3C-EB4F27E4ACDC}"/>
              </a:ext>
            </a:extLst>
          </p:cNvPr>
          <p:cNvSpPr txBox="1"/>
          <p:nvPr/>
        </p:nvSpPr>
        <p:spPr>
          <a:xfrm>
            <a:off x="5456904" y="2077787"/>
            <a:ext cx="3150533" cy="369332"/>
          </a:xfrm>
          <a:prstGeom prst="rect">
            <a:avLst/>
          </a:prstGeom>
          <a:noFill/>
        </p:spPr>
        <p:txBody>
          <a:bodyPr wrap="square">
            <a:spAutoFit/>
          </a:bodyPr>
          <a:lstStyle/>
          <a:p>
            <a:r>
              <a:rPr kumimoji="0" lang="el-GR" sz="1800" i="1" u="none" strike="noStrike" kern="1200" cap="none" spc="0" normalizeH="0" baseline="0" noProof="0" dirty="0">
                <a:ln>
                  <a:noFill/>
                </a:ln>
                <a:solidFill>
                  <a:srgbClr val="9999FF"/>
                </a:solidFill>
                <a:effectLst/>
                <a:uLnTx/>
                <a:uFillTx/>
                <a:latin typeface="Arial"/>
                <a:ea typeface="+mn-ea"/>
                <a:cs typeface="Arial"/>
                <a:sym typeface="Arial"/>
              </a:rPr>
              <a:t>Δείκτες (ενδεικτικά)</a:t>
            </a:r>
          </a:p>
        </p:txBody>
      </p:sp>
    </p:spTree>
    <p:extLst>
      <p:ext uri="{BB962C8B-B14F-4D97-AF65-F5344CB8AC3E}">
        <p14:creationId xmlns:p14="http://schemas.microsoft.com/office/powerpoint/2010/main" val="20605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0D91A1D4-76F6-15D0-8848-E74F33DF07F6}"/>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3BBD4D29-E86F-158B-BC76-8B913C9943FF}"/>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 </a:t>
            </a:r>
            <a:r>
              <a:rPr lang="en-US" sz="2000" dirty="0">
                <a:solidFill>
                  <a:schemeClr val="bg1"/>
                </a:solidFill>
              </a:rPr>
              <a:t>G</a:t>
            </a:r>
            <a:endParaRPr lang="ro-RO" sz="2000" dirty="0">
              <a:solidFill>
                <a:schemeClr val="bg1"/>
              </a:solidFill>
            </a:endParaRPr>
          </a:p>
        </p:txBody>
      </p:sp>
      <p:sp>
        <p:nvSpPr>
          <p:cNvPr id="5" name="TextBox 4">
            <a:extLst>
              <a:ext uri="{FF2B5EF4-FFF2-40B4-BE49-F238E27FC236}">
                <a16:creationId xmlns:a16="http://schemas.microsoft.com/office/drawing/2014/main" id="{3F907109-F7D3-CAE1-5C6D-C7AFEBA5196A}"/>
              </a:ext>
            </a:extLst>
          </p:cNvPr>
          <p:cNvSpPr txBox="1"/>
          <p:nvPr/>
        </p:nvSpPr>
        <p:spPr>
          <a:xfrm>
            <a:off x="273244" y="3311777"/>
            <a:ext cx="2519528" cy="738664"/>
          </a:xfrm>
          <a:prstGeom prst="rect">
            <a:avLst/>
          </a:prstGeom>
          <a:noFill/>
          <a:ln>
            <a:solidFill>
              <a:schemeClr val="bg1"/>
            </a:solidFill>
          </a:ln>
        </p:spPr>
        <p:txBody>
          <a:bodyPr wrap="square" rtlCol="0">
            <a:spAutoFit/>
          </a:bodyPr>
          <a:lstStyle/>
          <a:p>
            <a:pPr marL="360000" indent="-288000" defTabSz="742950">
              <a:spcBef>
                <a:spcPts val="1200"/>
              </a:spcBef>
              <a:spcAft>
                <a:spcPts val="1200"/>
              </a:spcAft>
              <a:buClr>
                <a:schemeClr val="accent1"/>
              </a:buClr>
              <a:buSzPts val="1800"/>
              <a:buFont typeface="Arial"/>
              <a:buChar char="●"/>
            </a:pPr>
            <a:r>
              <a:rPr lang="en" b="1" dirty="0">
                <a:solidFill>
                  <a:schemeClr val="accent1"/>
                </a:solidFill>
              </a:rPr>
              <a:t>ESRS G1</a:t>
            </a:r>
            <a:r>
              <a:rPr lang="el-GR" b="1" dirty="0">
                <a:solidFill>
                  <a:srgbClr val="3F3F3F"/>
                </a:solidFill>
              </a:rPr>
              <a:t>:</a:t>
            </a:r>
            <a:r>
              <a:rPr lang="en" b="1" dirty="0">
                <a:solidFill>
                  <a:srgbClr val="3F3F3F"/>
                </a:solidFill>
              </a:rPr>
              <a:t> </a:t>
            </a:r>
            <a:r>
              <a:rPr lang="el-GR" b="1" dirty="0">
                <a:solidFill>
                  <a:srgbClr val="3F3F3F"/>
                </a:solidFill>
              </a:rPr>
              <a:t>Επιχειρηματικότητα (</a:t>
            </a:r>
            <a:r>
              <a:rPr lang="ro-RO" b="1" dirty="0">
                <a:solidFill>
                  <a:srgbClr val="3F3F3F"/>
                </a:solidFill>
              </a:rPr>
              <a:t>Business conduct)</a:t>
            </a:r>
            <a:r>
              <a:rPr lang="el-GR" b="1" dirty="0">
                <a:solidFill>
                  <a:srgbClr val="3F3F3F"/>
                </a:solidFill>
              </a:rPr>
              <a:t>  </a:t>
            </a:r>
          </a:p>
        </p:txBody>
      </p:sp>
      <p:sp>
        <p:nvSpPr>
          <p:cNvPr id="7" name="TextBox 6">
            <a:extLst>
              <a:ext uri="{FF2B5EF4-FFF2-40B4-BE49-F238E27FC236}">
                <a16:creationId xmlns:a16="http://schemas.microsoft.com/office/drawing/2014/main" id="{BAA89F07-AEF2-DCAC-734C-E826B6246E43}"/>
              </a:ext>
            </a:extLst>
          </p:cNvPr>
          <p:cNvSpPr txBox="1"/>
          <p:nvPr/>
        </p:nvSpPr>
        <p:spPr>
          <a:xfrm>
            <a:off x="8073110" y="2203782"/>
            <a:ext cx="3671028" cy="2954655"/>
          </a:xfrm>
          <a:prstGeom prst="rect">
            <a:avLst/>
          </a:prstGeom>
          <a:noFill/>
        </p:spPr>
        <p:txBody>
          <a:bodyPr wrap="square" rtlCol="0">
            <a:spAutoFit/>
          </a:bodyPr>
          <a:lstStyle/>
          <a:p>
            <a:pPr algn="just" defTabSz="742950">
              <a:spcBef>
                <a:spcPts val="600"/>
              </a:spcBef>
              <a:spcAft>
                <a:spcPts val="600"/>
              </a:spcAft>
              <a:buClr>
                <a:schemeClr val="accent1"/>
              </a:buClr>
            </a:pPr>
            <a:r>
              <a:rPr lang="el-GR" sz="1200" kern="1200" dirty="0">
                <a:solidFill>
                  <a:srgbClr val="3F3F3F"/>
                </a:solidFill>
                <a:latin typeface="+mj-lt"/>
                <a:ea typeface="+mn-ea"/>
                <a:cs typeface="+mn-cs"/>
              </a:rPr>
              <a:t>Οι εταιρίες καλούνται να περιγράψουν τη διαχείριση σχέσεων, όπου μπορεί να συμπεριλαμβάνονται δείκτες όπως μεταξύ άλλων:</a:t>
            </a:r>
          </a:p>
          <a:p>
            <a:pPr marL="228600" indent="-228600" algn="just" defTabSz="742950">
              <a:spcBef>
                <a:spcPts val="600"/>
              </a:spcBef>
              <a:spcAft>
                <a:spcPts val="600"/>
              </a:spcAft>
              <a:buClr>
                <a:schemeClr val="accent1"/>
              </a:buClr>
              <a:buFont typeface="+mj-lt"/>
              <a:buAutoNum type="arabicPeriod"/>
            </a:pPr>
            <a:r>
              <a:rPr lang="el-GR" sz="1200" kern="1200" dirty="0">
                <a:solidFill>
                  <a:srgbClr val="3F3F3F"/>
                </a:solidFill>
                <a:latin typeface="+mj-lt"/>
                <a:ea typeface="+mn-ea"/>
                <a:cs typeface="+mn-cs"/>
              </a:rPr>
              <a:t>Η σύνδεση μεταξύ δραστηριοτήτων για την αποφυγή των επιπτώσεων διαταραχών στην εφοδιαστική αλυσίδα</a:t>
            </a:r>
            <a:endParaRPr lang="en-US" sz="1200" kern="1200" dirty="0">
              <a:solidFill>
                <a:srgbClr val="3F3F3F"/>
              </a:solidFill>
              <a:latin typeface="+mj-lt"/>
              <a:ea typeface="+mn-ea"/>
              <a:cs typeface="+mn-cs"/>
            </a:endParaRPr>
          </a:p>
          <a:p>
            <a:pPr marL="228600" indent="-228600" algn="just" defTabSz="742950">
              <a:spcBef>
                <a:spcPts val="600"/>
              </a:spcBef>
              <a:spcAft>
                <a:spcPts val="600"/>
              </a:spcAft>
              <a:buClr>
                <a:schemeClr val="accent1"/>
              </a:buClr>
              <a:buFont typeface="+mj-lt"/>
              <a:buAutoNum type="arabicPeriod"/>
            </a:pPr>
            <a:r>
              <a:rPr lang="el-GR" sz="1200" kern="1200" dirty="0">
                <a:solidFill>
                  <a:srgbClr val="3F3F3F"/>
                </a:solidFill>
                <a:latin typeface="+mj-lt"/>
                <a:ea typeface="+mn-ea"/>
                <a:cs typeface="+mn-cs"/>
              </a:rPr>
              <a:t>Η εκπαίδευση του εργατικού δυναμικού της επιχείρησης στον τομέα των προμηθειών/αλυσίδων εφοδιασμού σχετικά με τη δέσμευση και τον διάλογο με τους προμηθευτές </a:t>
            </a:r>
            <a:endParaRPr lang="en-US" sz="1200" kern="1200" dirty="0">
              <a:solidFill>
                <a:srgbClr val="3F3F3F"/>
              </a:solidFill>
              <a:latin typeface="+mj-lt"/>
              <a:ea typeface="+mn-ea"/>
              <a:cs typeface="+mn-cs"/>
            </a:endParaRPr>
          </a:p>
          <a:p>
            <a:pPr marL="228600" indent="-228600" algn="just" defTabSz="742950">
              <a:spcBef>
                <a:spcPts val="600"/>
              </a:spcBef>
              <a:spcAft>
                <a:spcPts val="600"/>
              </a:spcAft>
              <a:buClr>
                <a:schemeClr val="accent1"/>
              </a:buClr>
              <a:buFont typeface="+mj-lt"/>
              <a:buAutoNum type="arabicPeriod"/>
            </a:pPr>
            <a:r>
              <a:rPr lang="el-GR" sz="1200" kern="1200" dirty="0">
                <a:solidFill>
                  <a:srgbClr val="3F3F3F"/>
                </a:solidFill>
                <a:latin typeface="+mj-lt"/>
                <a:ea typeface="+mn-ea"/>
                <a:cs typeface="+mn-cs"/>
              </a:rPr>
              <a:t>Ο έλεγχος και η αξιολόγηση των κοινωνικών και περιβαλλοντικών επιδόσεων των προμηθευτών</a:t>
            </a:r>
          </a:p>
        </p:txBody>
      </p:sp>
      <p:sp>
        <p:nvSpPr>
          <p:cNvPr id="8" name="TextBox 7">
            <a:extLst>
              <a:ext uri="{FF2B5EF4-FFF2-40B4-BE49-F238E27FC236}">
                <a16:creationId xmlns:a16="http://schemas.microsoft.com/office/drawing/2014/main" id="{E34B7DC1-FF1A-B041-66F8-FFE6BBAE0C02}"/>
              </a:ext>
            </a:extLst>
          </p:cNvPr>
          <p:cNvSpPr txBox="1"/>
          <p:nvPr/>
        </p:nvSpPr>
        <p:spPr>
          <a:xfrm>
            <a:off x="273242" y="2795542"/>
            <a:ext cx="1653881" cy="369332"/>
          </a:xfrm>
          <a:prstGeom prst="rect">
            <a:avLst/>
          </a:prstGeom>
          <a:noFill/>
        </p:spPr>
        <p:txBody>
          <a:bodyPr wrap="square">
            <a:spAutoFit/>
          </a:bodyPr>
          <a:lstStyle/>
          <a:p>
            <a:r>
              <a:rPr kumimoji="0" lang="el-GR" sz="1800" b="1" i="0" u="none" strike="noStrike" kern="1200" cap="none" spc="0" normalizeH="0" baseline="0" noProof="0" dirty="0">
                <a:ln>
                  <a:noFill/>
                </a:ln>
                <a:solidFill>
                  <a:schemeClr val="accent1"/>
                </a:solidFill>
                <a:effectLst/>
                <a:uLnTx/>
                <a:uFillTx/>
                <a:latin typeface="Arial"/>
                <a:ea typeface="+mn-ea"/>
                <a:cs typeface="Arial"/>
                <a:sym typeface="Arial"/>
              </a:rPr>
              <a:t>Πρότυπο</a:t>
            </a:r>
            <a:endParaRPr lang="el-GR" sz="1800" dirty="0">
              <a:solidFill>
                <a:schemeClr val="accent1"/>
              </a:solidFill>
            </a:endParaRPr>
          </a:p>
        </p:txBody>
      </p:sp>
      <p:cxnSp>
        <p:nvCxnSpPr>
          <p:cNvPr id="10" name="Straight Connector 9">
            <a:extLst>
              <a:ext uri="{FF2B5EF4-FFF2-40B4-BE49-F238E27FC236}">
                <a16:creationId xmlns:a16="http://schemas.microsoft.com/office/drawing/2014/main" id="{00D0CF09-E828-4291-6BF2-7BC4B06AA1ED}"/>
              </a:ext>
            </a:extLst>
          </p:cNvPr>
          <p:cNvCxnSpPr>
            <a:cxnSpLocks/>
          </p:cNvCxnSpPr>
          <p:nvPr/>
        </p:nvCxnSpPr>
        <p:spPr>
          <a:xfrm>
            <a:off x="2792772" y="2471741"/>
            <a:ext cx="0" cy="24187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935B48-DF30-9408-BF40-B59547A3510D}"/>
              </a:ext>
            </a:extLst>
          </p:cNvPr>
          <p:cNvSpPr txBox="1"/>
          <p:nvPr/>
        </p:nvSpPr>
        <p:spPr>
          <a:xfrm>
            <a:off x="3090921" y="1859232"/>
            <a:ext cx="4529075" cy="3643754"/>
          </a:xfrm>
          <a:prstGeom prst="rect">
            <a:avLst/>
          </a:prstGeom>
          <a:noFill/>
        </p:spPr>
        <p:txBody>
          <a:bodyPr wrap="square" rtlCol="0">
            <a:spAutoFit/>
          </a:bodyPr>
          <a:lstStyle/>
          <a:p>
            <a:pPr>
              <a:spcBef>
                <a:spcPts val="600"/>
              </a:spcBef>
              <a:spcAft>
                <a:spcPts val="600"/>
              </a:spcAft>
            </a:pPr>
            <a:r>
              <a:rPr lang="el-GR" dirty="0">
                <a:solidFill>
                  <a:schemeClr val="accent1"/>
                </a:solidFill>
              </a:rPr>
              <a:t>Το </a:t>
            </a:r>
            <a:r>
              <a:rPr lang="en-US" dirty="0">
                <a:solidFill>
                  <a:schemeClr val="accent1"/>
                </a:solidFill>
              </a:rPr>
              <a:t>ESRS G1 </a:t>
            </a:r>
            <a:r>
              <a:rPr lang="el-GR" dirty="0">
                <a:solidFill>
                  <a:schemeClr val="accent1"/>
                </a:solidFill>
              </a:rPr>
              <a:t>αξιολογεί τη δράση μιας εταιρείας σε θέματα που σχετίζονται με την Επιχειρηματική ηθική και Δεοντολογία.</a:t>
            </a:r>
          </a:p>
          <a:p>
            <a:pPr>
              <a:spcBef>
                <a:spcPts val="600"/>
              </a:spcBef>
              <a:spcAft>
                <a:spcPts val="600"/>
              </a:spcAft>
            </a:pPr>
            <a:r>
              <a:rPr lang="el-GR" dirty="0">
                <a:solidFill>
                  <a:schemeClr val="accent1"/>
                </a:solidFill>
              </a:rPr>
              <a:t>Εταιρική Διακυβέρνηση, αξιολογούνται οι εξής δείκτες:</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Επιχειρηματική Κουλτούρα</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Διοικητικό Συμβούλιο</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Ακίνητα</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Στρατηγική και Πολιτικές </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Σύστημα Αμοιβών /Λογιστική Διαχείριση /Πρακτικές εξόφλησης υποχρεώσεων </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Εταιρικές Αξίες</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Διαφθορά /Μη θεμιτές ανταγωνιστικές πρακτικές </a:t>
            </a:r>
          </a:p>
          <a:p>
            <a:pPr marL="171450" indent="-171450">
              <a:lnSpc>
                <a:spcPct val="150000"/>
              </a:lnSpc>
              <a:buClr>
                <a:schemeClr val="accent1"/>
              </a:buClr>
              <a:buFont typeface="Arial" panose="020B0604020202020204" pitchFamily="34" charset="0"/>
              <a:buChar char="●"/>
            </a:pPr>
            <a:r>
              <a:rPr lang="el-GR" sz="1200" dirty="0">
                <a:solidFill>
                  <a:schemeClr val="accent1"/>
                </a:solidFill>
              </a:rPr>
              <a:t>Διαφάνεια &amp; Δημοσιοποίηση μη οικονομικών πληροφοριών</a:t>
            </a:r>
          </a:p>
        </p:txBody>
      </p:sp>
      <p:cxnSp>
        <p:nvCxnSpPr>
          <p:cNvPr id="4" name="Straight Connector 3">
            <a:extLst>
              <a:ext uri="{FF2B5EF4-FFF2-40B4-BE49-F238E27FC236}">
                <a16:creationId xmlns:a16="http://schemas.microsoft.com/office/drawing/2014/main" id="{4A84BA7D-5FBB-7DA8-1B9A-0874D9B6B658}"/>
              </a:ext>
            </a:extLst>
          </p:cNvPr>
          <p:cNvCxnSpPr>
            <a:cxnSpLocks/>
          </p:cNvCxnSpPr>
          <p:nvPr/>
        </p:nvCxnSpPr>
        <p:spPr>
          <a:xfrm>
            <a:off x="7846553" y="2471741"/>
            <a:ext cx="0" cy="24187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755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865DC42D-BADA-FD90-26E6-51B3CCC416BF}"/>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64D0DC5C-AEB2-07A4-EA86-5A8E3D2F0824}"/>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el-GR" sz="2000" dirty="0">
                <a:solidFill>
                  <a:schemeClr val="bg1"/>
                </a:solidFill>
              </a:rPr>
              <a:t>Υιοθέτηση Κριτηρίων </a:t>
            </a:r>
            <a:r>
              <a:rPr lang="ro-RO" sz="2000" dirty="0">
                <a:solidFill>
                  <a:schemeClr val="bg1"/>
                </a:solidFill>
              </a:rPr>
              <a:t>ESG</a:t>
            </a:r>
          </a:p>
        </p:txBody>
      </p:sp>
      <p:grpSp>
        <p:nvGrpSpPr>
          <p:cNvPr id="16" name="Group 15">
            <a:extLst>
              <a:ext uri="{FF2B5EF4-FFF2-40B4-BE49-F238E27FC236}">
                <a16:creationId xmlns:a16="http://schemas.microsoft.com/office/drawing/2014/main" id="{1E2F8EE9-BF65-B192-0819-55EF5698B5DA}"/>
              </a:ext>
            </a:extLst>
          </p:cNvPr>
          <p:cNvGrpSpPr/>
          <p:nvPr/>
        </p:nvGrpSpPr>
        <p:grpSpPr>
          <a:xfrm>
            <a:off x="659789" y="2363536"/>
            <a:ext cx="10872422" cy="2651905"/>
            <a:chOff x="766388" y="2312736"/>
            <a:chExt cx="10872422" cy="2651905"/>
          </a:xfrm>
        </p:grpSpPr>
        <p:sp>
          <p:nvSpPr>
            <p:cNvPr id="17" name="Oval 16">
              <a:extLst>
                <a:ext uri="{FF2B5EF4-FFF2-40B4-BE49-F238E27FC236}">
                  <a16:creationId xmlns:a16="http://schemas.microsoft.com/office/drawing/2014/main" id="{9F5ECC85-98F9-4771-8118-563ADF1BE20C}"/>
                </a:ext>
              </a:extLst>
            </p:cNvPr>
            <p:cNvSpPr/>
            <p:nvPr/>
          </p:nvSpPr>
          <p:spPr>
            <a:xfrm>
              <a:off x="8987227" y="2312923"/>
              <a:ext cx="2651583" cy="2651718"/>
            </a:xfrm>
            <a:prstGeom prst="ellipse">
              <a:avLst/>
            </a:prstGeom>
            <a:solidFill>
              <a:srgbClr val="04B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8" name="Freeform: Shape 17">
              <a:extLst>
                <a:ext uri="{FF2B5EF4-FFF2-40B4-BE49-F238E27FC236}">
                  <a16:creationId xmlns:a16="http://schemas.microsoft.com/office/drawing/2014/main" id="{B8792F85-1194-6481-65E6-6823A9DF38FA}"/>
                </a:ext>
              </a:extLst>
            </p:cNvPr>
            <p:cNvSpPr/>
            <p:nvPr/>
          </p:nvSpPr>
          <p:spPr>
            <a:xfrm>
              <a:off x="9075917" y="2401329"/>
              <a:ext cx="2475341" cy="2474906"/>
            </a:xfrm>
            <a:custGeom>
              <a:avLst/>
              <a:gdLst>
                <a:gd name="connsiteX0" fmla="*/ 0 w 2475341"/>
                <a:gd name="connsiteY0" fmla="*/ 1237453 h 2474906"/>
                <a:gd name="connsiteX1" fmla="*/ 1237671 w 2475341"/>
                <a:gd name="connsiteY1" fmla="*/ 0 h 2474906"/>
                <a:gd name="connsiteX2" fmla="*/ 2475342 w 2475341"/>
                <a:gd name="connsiteY2" fmla="*/ 1237453 h 2474906"/>
                <a:gd name="connsiteX3" fmla="*/ 1237671 w 2475341"/>
                <a:gd name="connsiteY3" fmla="*/ 2474906 h 2474906"/>
                <a:gd name="connsiteX4" fmla="*/ 0 w 2475341"/>
                <a:gd name="connsiteY4" fmla="*/ 1237453 h 247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341" h="2474906">
                  <a:moveTo>
                    <a:pt x="0" y="1237453"/>
                  </a:moveTo>
                  <a:cubicBezTo>
                    <a:pt x="0" y="554027"/>
                    <a:pt x="554124" y="0"/>
                    <a:pt x="1237671" y="0"/>
                  </a:cubicBezTo>
                  <a:cubicBezTo>
                    <a:pt x="1921218" y="0"/>
                    <a:pt x="2475342" y="554027"/>
                    <a:pt x="2475342" y="1237453"/>
                  </a:cubicBezTo>
                  <a:cubicBezTo>
                    <a:pt x="2475342" y="1920879"/>
                    <a:pt x="1921218" y="2474906"/>
                    <a:pt x="1237671" y="2474906"/>
                  </a:cubicBezTo>
                  <a:cubicBezTo>
                    <a:pt x="554124" y="2474906"/>
                    <a:pt x="0" y="1920879"/>
                    <a:pt x="0" y="1237453"/>
                  </a:cubicBezTo>
                  <a:close/>
                </a:path>
              </a:pathLst>
            </a:custGeom>
            <a:solidFill>
              <a:srgbClr val="F2F2F2"/>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480" tIns="376484" rIns="376480" bIns="376485"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lumMod val="75000"/>
                    </a:schemeClr>
                  </a:solidFill>
                  <a:cs typeface="Calibri" panose="020F0502020204030204" pitchFamily="34" charset="0"/>
                </a:rPr>
                <a:t>Δημοσιοποίηση</a:t>
              </a:r>
              <a:endParaRPr lang="el-GR" sz="1800" kern="1200" dirty="0"/>
            </a:p>
          </p:txBody>
        </p:sp>
        <p:sp>
          <p:nvSpPr>
            <p:cNvPr id="19" name="Teardrop 18">
              <a:extLst>
                <a:ext uri="{FF2B5EF4-FFF2-40B4-BE49-F238E27FC236}">
                  <a16:creationId xmlns:a16="http://schemas.microsoft.com/office/drawing/2014/main" id="{B53F980F-D4F2-9126-8AD2-ADC0C8739214}"/>
                </a:ext>
              </a:extLst>
            </p:cNvPr>
            <p:cNvSpPr/>
            <p:nvPr/>
          </p:nvSpPr>
          <p:spPr>
            <a:xfrm rot="2700000">
              <a:off x="6235563" y="2312736"/>
              <a:ext cx="2651626" cy="2651626"/>
            </a:xfrm>
            <a:prstGeom prst="teardrop">
              <a:avLst>
                <a:gd name="adj" fmla="val 100000"/>
              </a:avLst>
            </a:prstGeom>
            <a:solidFill>
              <a:srgbClr val="04B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20" name="Freeform: Shape 19">
              <a:extLst>
                <a:ext uri="{FF2B5EF4-FFF2-40B4-BE49-F238E27FC236}">
                  <a16:creationId xmlns:a16="http://schemas.microsoft.com/office/drawing/2014/main" id="{104C685B-4918-CE19-B682-C87CCAAF964B}"/>
                </a:ext>
              </a:extLst>
            </p:cNvPr>
            <p:cNvSpPr/>
            <p:nvPr/>
          </p:nvSpPr>
          <p:spPr>
            <a:xfrm>
              <a:off x="6335644" y="2401329"/>
              <a:ext cx="2475341" cy="2474906"/>
            </a:xfrm>
            <a:custGeom>
              <a:avLst/>
              <a:gdLst>
                <a:gd name="connsiteX0" fmla="*/ 0 w 2475341"/>
                <a:gd name="connsiteY0" fmla="*/ 1237453 h 2474906"/>
                <a:gd name="connsiteX1" fmla="*/ 1237671 w 2475341"/>
                <a:gd name="connsiteY1" fmla="*/ 0 h 2474906"/>
                <a:gd name="connsiteX2" fmla="*/ 2475342 w 2475341"/>
                <a:gd name="connsiteY2" fmla="*/ 1237453 h 2474906"/>
                <a:gd name="connsiteX3" fmla="*/ 1237671 w 2475341"/>
                <a:gd name="connsiteY3" fmla="*/ 2474906 h 2474906"/>
                <a:gd name="connsiteX4" fmla="*/ 0 w 2475341"/>
                <a:gd name="connsiteY4" fmla="*/ 1237453 h 247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341" h="2474906">
                  <a:moveTo>
                    <a:pt x="0" y="1237453"/>
                  </a:moveTo>
                  <a:cubicBezTo>
                    <a:pt x="0" y="554027"/>
                    <a:pt x="554124" y="0"/>
                    <a:pt x="1237671" y="0"/>
                  </a:cubicBezTo>
                  <a:cubicBezTo>
                    <a:pt x="1921218" y="0"/>
                    <a:pt x="2475342" y="554027"/>
                    <a:pt x="2475342" y="1237453"/>
                  </a:cubicBezTo>
                  <a:cubicBezTo>
                    <a:pt x="2475342" y="1920879"/>
                    <a:pt x="1921218" y="2474906"/>
                    <a:pt x="1237671" y="2474906"/>
                  </a:cubicBezTo>
                  <a:cubicBezTo>
                    <a:pt x="554124" y="2474906"/>
                    <a:pt x="0" y="1920879"/>
                    <a:pt x="0" y="1237453"/>
                  </a:cubicBezTo>
                  <a:close/>
                </a:path>
              </a:pathLst>
            </a:custGeom>
            <a:solidFill>
              <a:srgbClr val="F2F2F2"/>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480" tIns="376484" rIns="376480" bIns="376485"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lumMod val="75000"/>
                    </a:schemeClr>
                  </a:solidFill>
                  <a:cs typeface="Calibri" panose="020F0502020204030204" pitchFamily="34" charset="0"/>
                </a:rPr>
                <a:t>Μέτρηση</a:t>
              </a:r>
              <a:r>
                <a:rPr lang="en-US" sz="1800" kern="1200" dirty="0">
                  <a:solidFill>
                    <a:schemeClr val="bg2">
                      <a:lumMod val="75000"/>
                    </a:schemeClr>
                  </a:solidFill>
                  <a:cs typeface="Calibri" panose="020F0502020204030204" pitchFamily="34" charset="0"/>
                </a:rPr>
                <a:t> – </a:t>
              </a:r>
              <a:r>
                <a:rPr lang="el-GR" sz="1800" kern="1200" dirty="0">
                  <a:solidFill>
                    <a:schemeClr val="bg2">
                      <a:lumMod val="75000"/>
                    </a:schemeClr>
                  </a:solidFill>
                  <a:cs typeface="Calibri" panose="020F0502020204030204" pitchFamily="34" charset="0"/>
                </a:rPr>
                <a:t>Ποσοτικοποίηση</a:t>
              </a:r>
              <a:endParaRPr lang="el-GR" sz="1800" kern="1200" dirty="0"/>
            </a:p>
          </p:txBody>
        </p:sp>
        <p:sp>
          <p:nvSpPr>
            <p:cNvPr id="21" name="Teardrop 20">
              <a:extLst>
                <a:ext uri="{FF2B5EF4-FFF2-40B4-BE49-F238E27FC236}">
                  <a16:creationId xmlns:a16="http://schemas.microsoft.com/office/drawing/2014/main" id="{7B758D85-135F-9B35-1894-08513CCFAA09}"/>
                </a:ext>
              </a:extLst>
            </p:cNvPr>
            <p:cNvSpPr/>
            <p:nvPr/>
          </p:nvSpPr>
          <p:spPr>
            <a:xfrm rot="2700000">
              <a:off x="3506661" y="2312736"/>
              <a:ext cx="2651626" cy="2651626"/>
            </a:xfrm>
            <a:prstGeom prst="teardrop">
              <a:avLst>
                <a:gd name="adj" fmla="val 100000"/>
              </a:avLst>
            </a:prstGeom>
            <a:solidFill>
              <a:srgbClr val="04B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22" name="Freeform: Shape 21">
              <a:extLst>
                <a:ext uri="{FF2B5EF4-FFF2-40B4-BE49-F238E27FC236}">
                  <a16:creationId xmlns:a16="http://schemas.microsoft.com/office/drawing/2014/main" id="{356988F5-1810-0DE6-CF33-D35B243215B7}"/>
                </a:ext>
              </a:extLst>
            </p:cNvPr>
            <p:cNvSpPr/>
            <p:nvPr/>
          </p:nvSpPr>
          <p:spPr>
            <a:xfrm>
              <a:off x="3595372" y="2401329"/>
              <a:ext cx="2475341" cy="2474906"/>
            </a:xfrm>
            <a:custGeom>
              <a:avLst/>
              <a:gdLst>
                <a:gd name="connsiteX0" fmla="*/ 0 w 2475341"/>
                <a:gd name="connsiteY0" fmla="*/ 1237453 h 2474906"/>
                <a:gd name="connsiteX1" fmla="*/ 1237671 w 2475341"/>
                <a:gd name="connsiteY1" fmla="*/ 0 h 2474906"/>
                <a:gd name="connsiteX2" fmla="*/ 2475342 w 2475341"/>
                <a:gd name="connsiteY2" fmla="*/ 1237453 h 2474906"/>
                <a:gd name="connsiteX3" fmla="*/ 1237671 w 2475341"/>
                <a:gd name="connsiteY3" fmla="*/ 2474906 h 2474906"/>
                <a:gd name="connsiteX4" fmla="*/ 0 w 2475341"/>
                <a:gd name="connsiteY4" fmla="*/ 1237453 h 247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341" h="2474906">
                  <a:moveTo>
                    <a:pt x="0" y="1237453"/>
                  </a:moveTo>
                  <a:cubicBezTo>
                    <a:pt x="0" y="554027"/>
                    <a:pt x="554124" y="0"/>
                    <a:pt x="1237671" y="0"/>
                  </a:cubicBezTo>
                  <a:cubicBezTo>
                    <a:pt x="1921218" y="0"/>
                    <a:pt x="2475342" y="554027"/>
                    <a:pt x="2475342" y="1237453"/>
                  </a:cubicBezTo>
                  <a:cubicBezTo>
                    <a:pt x="2475342" y="1920879"/>
                    <a:pt x="1921218" y="2474906"/>
                    <a:pt x="1237671" y="2474906"/>
                  </a:cubicBezTo>
                  <a:cubicBezTo>
                    <a:pt x="554124" y="2474906"/>
                    <a:pt x="0" y="1920879"/>
                    <a:pt x="0" y="1237453"/>
                  </a:cubicBezTo>
                  <a:close/>
                </a:path>
              </a:pathLst>
            </a:custGeom>
            <a:solidFill>
              <a:srgbClr val="F2F2F2"/>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480" tIns="376484" rIns="376480" bIns="376485"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lumMod val="75000"/>
                    </a:schemeClr>
                  </a:solidFill>
                  <a:cs typeface="Calibri" panose="020F0502020204030204" pitchFamily="34" charset="0"/>
                </a:rPr>
                <a:t>Συλλογή και καταγραφή στοιχείων </a:t>
              </a:r>
              <a:endParaRPr lang="el-GR" sz="1800" kern="1200" dirty="0"/>
            </a:p>
          </p:txBody>
        </p:sp>
        <p:sp>
          <p:nvSpPr>
            <p:cNvPr id="23" name="Teardrop 22">
              <a:extLst>
                <a:ext uri="{FF2B5EF4-FFF2-40B4-BE49-F238E27FC236}">
                  <a16:creationId xmlns:a16="http://schemas.microsoft.com/office/drawing/2014/main" id="{75A858F8-C77B-A9B8-BCD0-60A716D0D394}"/>
                </a:ext>
              </a:extLst>
            </p:cNvPr>
            <p:cNvSpPr/>
            <p:nvPr/>
          </p:nvSpPr>
          <p:spPr>
            <a:xfrm rot="2700000">
              <a:off x="766388" y="2312736"/>
              <a:ext cx="2651626" cy="2651626"/>
            </a:xfrm>
            <a:prstGeom prst="teardrop">
              <a:avLst>
                <a:gd name="adj" fmla="val 100000"/>
              </a:avLst>
            </a:prstGeom>
            <a:solidFill>
              <a:srgbClr val="04B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24" name="Freeform: Shape 23">
              <a:extLst>
                <a:ext uri="{FF2B5EF4-FFF2-40B4-BE49-F238E27FC236}">
                  <a16:creationId xmlns:a16="http://schemas.microsoft.com/office/drawing/2014/main" id="{354F1E05-2FA3-DCBD-CC63-6351700D4FC6}"/>
                </a:ext>
              </a:extLst>
            </p:cNvPr>
            <p:cNvSpPr/>
            <p:nvPr/>
          </p:nvSpPr>
          <p:spPr>
            <a:xfrm>
              <a:off x="855099" y="2401329"/>
              <a:ext cx="2475341" cy="2474906"/>
            </a:xfrm>
            <a:custGeom>
              <a:avLst/>
              <a:gdLst>
                <a:gd name="connsiteX0" fmla="*/ 0 w 2475341"/>
                <a:gd name="connsiteY0" fmla="*/ 1237453 h 2474906"/>
                <a:gd name="connsiteX1" fmla="*/ 1237671 w 2475341"/>
                <a:gd name="connsiteY1" fmla="*/ 0 h 2474906"/>
                <a:gd name="connsiteX2" fmla="*/ 2475342 w 2475341"/>
                <a:gd name="connsiteY2" fmla="*/ 1237453 h 2474906"/>
                <a:gd name="connsiteX3" fmla="*/ 1237671 w 2475341"/>
                <a:gd name="connsiteY3" fmla="*/ 2474906 h 2474906"/>
                <a:gd name="connsiteX4" fmla="*/ 0 w 2475341"/>
                <a:gd name="connsiteY4" fmla="*/ 1237453 h 247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341" h="2474906">
                  <a:moveTo>
                    <a:pt x="0" y="1237453"/>
                  </a:moveTo>
                  <a:cubicBezTo>
                    <a:pt x="0" y="554027"/>
                    <a:pt x="554124" y="0"/>
                    <a:pt x="1237671" y="0"/>
                  </a:cubicBezTo>
                  <a:cubicBezTo>
                    <a:pt x="1921218" y="0"/>
                    <a:pt x="2475342" y="554027"/>
                    <a:pt x="2475342" y="1237453"/>
                  </a:cubicBezTo>
                  <a:cubicBezTo>
                    <a:pt x="2475342" y="1920879"/>
                    <a:pt x="1921218" y="2474906"/>
                    <a:pt x="1237671" y="2474906"/>
                  </a:cubicBezTo>
                  <a:cubicBezTo>
                    <a:pt x="554124" y="2474906"/>
                    <a:pt x="0" y="1920879"/>
                    <a:pt x="0" y="1237453"/>
                  </a:cubicBezTo>
                  <a:close/>
                </a:path>
              </a:pathLst>
            </a:custGeom>
            <a:solidFill>
              <a:schemeClr val="bg1">
                <a:lumMod val="95000"/>
              </a:scheme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6480" tIns="376484" rIns="376480" bIns="376485"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bg2">
                      <a:lumMod val="75000"/>
                    </a:schemeClr>
                  </a:solidFill>
                  <a:cs typeface="Calibri" panose="020F0502020204030204" pitchFamily="34" charset="0"/>
                </a:rPr>
                <a:t>Καθορισμός των ουσιαστικών για την επιχείρηση και τα ενδιαφερόμενα μέρη παραγόντων </a:t>
              </a:r>
              <a:endParaRPr lang="el-GR" sz="1800" kern="1200" dirty="0"/>
            </a:p>
          </p:txBody>
        </p:sp>
      </p:grpSp>
    </p:spTree>
    <p:extLst>
      <p:ext uri="{BB962C8B-B14F-4D97-AF65-F5344CB8AC3E}">
        <p14:creationId xmlns:p14="http://schemas.microsoft.com/office/powerpoint/2010/main" val="424379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144CE3A6-5A0E-9BDB-77EB-0813D95E4EC3}"/>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398D01A0-1B62-0B3A-91A5-21317B98765A}"/>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ESRS</a:t>
            </a:r>
          </a:p>
        </p:txBody>
      </p:sp>
      <p:sp>
        <p:nvSpPr>
          <p:cNvPr id="2" name="TextBox 1">
            <a:extLst>
              <a:ext uri="{FF2B5EF4-FFF2-40B4-BE49-F238E27FC236}">
                <a16:creationId xmlns:a16="http://schemas.microsoft.com/office/drawing/2014/main" id="{4FE009FE-DBF4-AC09-2B04-56CAAE6AEE7F}"/>
              </a:ext>
            </a:extLst>
          </p:cNvPr>
          <p:cNvSpPr txBox="1"/>
          <p:nvPr/>
        </p:nvSpPr>
        <p:spPr>
          <a:xfrm>
            <a:off x="273242" y="1421334"/>
            <a:ext cx="7630118" cy="369332"/>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buNone/>
            </a:pPr>
            <a:r>
              <a:rPr lang="el-GR" sz="1800" b="1" dirty="0">
                <a:solidFill>
                  <a:srgbClr val="3F3F3F"/>
                </a:solidFill>
                <a:latin typeface="+mj-lt"/>
              </a:rPr>
              <a:t>Η δομή της έκθεσης βιωσιμότητας βάσει των νέων</a:t>
            </a:r>
            <a:r>
              <a:rPr lang="en-US" sz="1800" b="1" dirty="0">
                <a:solidFill>
                  <a:srgbClr val="3F3F3F"/>
                </a:solidFill>
                <a:latin typeface="+mj-lt"/>
              </a:rPr>
              <a:t> </a:t>
            </a:r>
            <a:r>
              <a:rPr lang="el-GR" sz="1800" b="1" dirty="0">
                <a:solidFill>
                  <a:srgbClr val="3F3F3F"/>
                </a:solidFill>
                <a:latin typeface="+mj-lt"/>
              </a:rPr>
              <a:t>προτύπων</a:t>
            </a:r>
          </a:p>
        </p:txBody>
      </p:sp>
      <p:sp>
        <p:nvSpPr>
          <p:cNvPr id="5" name="TextBox 4">
            <a:extLst>
              <a:ext uri="{FF2B5EF4-FFF2-40B4-BE49-F238E27FC236}">
                <a16:creationId xmlns:a16="http://schemas.microsoft.com/office/drawing/2014/main" id="{281FDECA-CDAB-4311-F899-5277EA5102B3}"/>
              </a:ext>
            </a:extLst>
          </p:cNvPr>
          <p:cNvSpPr txBox="1"/>
          <p:nvPr/>
        </p:nvSpPr>
        <p:spPr>
          <a:xfrm>
            <a:off x="273242" y="1790666"/>
            <a:ext cx="7630118" cy="369332"/>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buNone/>
            </a:pPr>
            <a:r>
              <a:rPr lang="el-GR" sz="1800" dirty="0">
                <a:solidFill>
                  <a:srgbClr val="04B3E7"/>
                </a:solidFill>
                <a:latin typeface="+mj-lt"/>
              </a:rPr>
              <a:t>Οι εκθέσεις βιωσιμότητας αναμένεται να χωρίζονται σε 4 διακριτά μέρη:</a:t>
            </a:r>
          </a:p>
        </p:txBody>
      </p:sp>
      <p:pic>
        <p:nvPicPr>
          <p:cNvPr id="8" name="Picture 7" descr="People crossing a road">
            <a:extLst>
              <a:ext uri="{FF2B5EF4-FFF2-40B4-BE49-F238E27FC236}">
                <a16:creationId xmlns:a16="http://schemas.microsoft.com/office/drawing/2014/main" id="{E1607666-79BF-534F-7C66-71FBA80E906D}"/>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rcRect/>
          <a:stretch/>
        </p:blipFill>
        <p:spPr>
          <a:xfrm>
            <a:off x="273242" y="2429449"/>
            <a:ext cx="2654299" cy="3351817"/>
          </a:xfrm>
          <a:prstGeom prst="roundRect">
            <a:avLst/>
          </a:prstGeom>
        </p:spPr>
      </p:pic>
      <p:sp>
        <p:nvSpPr>
          <p:cNvPr id="9" name="Rectangle: Rounded Corners 8">
            <a:extLst>
              <a:ext uri="{FF2B5EF4-FFF2-40B4-BE49-F238E27FC236}">
                <a16:creationId xmlns:a16="http://schemas.microsoft.com/office/drawing/2014/main" id="{1590B61D-339E-0D2B-78DD-E8D1C8B59CBA}"/>
              </a:ext>
            </a:extLst>
          </p:cNvPr>
          <p:cNvSpPr/>
          <p:nvPr/>
        </p:nvSpPr>
        <p:spPr>
          <a:xfrm>
            <a:off x="273242" y="2429449"/>
            <a:ext cx="2654300" cy="3351817"/>
          </a:xfrm>
          <a:prstGeom prst="roundRect">
            <a:avLst/>
          </a:prstGeom>
          <a:solidFill>
            <a:srgbClr val="3F3F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E78BC2A-8D27-8B68-3043-197F61137D19}"/>
              </a:ext>
            </a:extLst>
          </p:cNvPr>
          <p:cNvSpPr txBox="1"/>
          <p:nvPr/>
        </p:nvSpPr>
        <p:spPr>
          <a:xfrm>
            <a:off x="381384" y="2779329"/>
            <a:ext cx="2184400" cy="707886"/>
          </a:xfrm>
          <a:prstGeom prst="rect">
            <a:avLst/>
          </a:prstGeom>
          <a:noFill/>
        </p:spPr>
        <p:txBody>
          <a:bodyPr wrap="square" rtlCol="0">
            <a:spAutoFit/>
          </a:bodyPr>
          <a:lstStyle/>
          <a:p>
            <a:r>
              <a:rPr lang="el-GR" sz="2000" b="1" dirty="0">
                <a:solidFill>
                  <a:schemeClr val="bg1"/>
                </a:solidFill>
                <a:effectLst>
                  <a:outerShdw blurRad="38100" dist="38100" dir="2700000" algn="tl">
                    <a:srgbClr val="000000">
                      <a:alpha val="43137"/>
                    </a:srgbClr>
                  </a:outerShdw>
                </a:effectLst>
              </a:rPr>
              <a:t>1. Γενικές πληροφορίες</a:t>
            </a:r>
          </a:p>
        </p:txBody>
      </p:sp>
      <p:sp>
        <p:nvSpPr>
          <p:cNvPr id="23" name="TextBox 22">
            <a:extLst>
              <a:ext uri="{FF2B5EF4-FFF2-40B4-BE49-F238E27FC236}">
                <a16:creationId xmlns:a16="http://schemas.microsoft.com/office/drawing/2014/main" id="{F456D05E-7DB1-71D4-581D-8C2CB48DE439}"/>
              </a:ext>
            </a:extLst>
          </p:cNvPr>
          <p:cNvSpPr txBox="1"/>
          <p:nvPr/>
        </p:nvSpPr>
        <p:spPr>
          <a:xfrm>
            <a:off x="381384" y="3573540"/>
            <a:ext cx="2533458" cy="1538883"/>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285750" indent="-285750">
              <a:buClr>
                <a:schemeClr val="bg1"/>
              </a:buClr>
              <a:buFont typeface="Arial" panose="020B0604020202020204" pitchFamily="34" charset="0"/>
              <a:buChar char="●"/>
            </a:pPr>
            <a:r>
              <a:rPr lang="el-GR" dirty="0">
                <a:solidFill>
                  <a:schemeClr val="bg1"/>
                </a:solidFill>
                <a:latin typeface="+mj-lt"/>
              </a:rPr>
              <a:t>ESRS 2</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Συγκεκριμένοι δείκτες από τα</a:t>
            </a:r>
            <a:r>
              <a:rPr lang="en-US" dirty="0">
                <a:solidFill>
                  <a:schemeClr val="bg1"/>
                </a:solidFill>
                <a:latin typeface="+mj-lt"/>
              </a:rPr>
              <a:t> </a:t>
            </a:r>
            <a:r>
              <a:rPr lang="el-GR" dirty="0">
                <a:solidFill>
                  <a:schemeClr val="bg1"/>
                </a:solidFill>
                <a:latin typeface="+mj-lt"/>
              </a:rPr>
              <a:t>θεματικά πρότυπα</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Επιπλέον δείκτες από πρότυπα</a:t>
            </a:r>
            <a:r>
              <a:rPr lang="en-US" dirty="0">
                <a:solidFill>
                  <a:schemeClr val="bg1"/>
                </a:solidFill>
                <a:latin typeface="+mj-lt"/>
              </a:rPr>
              <a:t> </a:t>
            </a:r>
            <a:r>
              <a:rPr lang="el-GR" dirty="0">
                <a:solidFill>
                  <a:schemeClr val="bg1"/>
                </a:solidFill>
                <a:latin typeface="+mj-lt"/>
              </a:rPr>
              <a:t>ανά δραστηριότητα</a:t>
            </a:r>
          </a:p>
        </p:txBody>
      </p:sp>
      <p:pic>
        <p:nvPicPr>
          <p:cNvPr id="24" name="Picture 23" descr="Young plant in the morning light">
            <a:extLst>
              <a:ext uri="{FF2B5EF4-FFF2-40B4-BE49-F238E27FC236}">
                <a16:creationId xmlns:a16="http://schemas.microsoft.com/office/drawing/2014/main" id="{28C1214F-73A4-D9BB-F58F-D22AA9BC79BC}"/>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rcRect/>
          <a:stretch/>
        </p:blipFill>
        <p:spPr>
          <a:xfrm>
            <a:off x="3194242" y="2429449"/>
            <a:ext cx="2654299" cy="3351817"/>
          </a:xfrm>
          <a:prstGeom prst="roundRect">
            <a:avLst/>
          </a:prstGeom>
        </p:spPr>
      </p:pic>
      <p:sp>
        <p:nvSpPr>
          <p:cNvPr id="25" name="Rectangle: Rounded Corners 24">
            <a:extLst>
              <a:ext uri="{FF2B5EF4-FFF2-40B4-BE49-F238E27FC236}">
                <a16:creationId xmlns:a16="http://schemas.microsoft.com/office/drawing/2014/main" id="{3AFBB793-3664-1CD3-E65F-6FD970BA6A2F}"/>
              </a:ext>
            </a:extLst>
          </p:cNvPr>
          <p:cNvSpPr/>
          <p:nvPr/>
        </p:nvSpPr>
        <p:spPr>
          <a:xfrm>
            <a:off x="3194241" y="2429448"/>
            <a:ext cx="2654300" cy="3351817"/>
          </a:xfrm>
          <a:prstGeom prst="roundRect">
            <a:avLst/>
          </a:prstGeom>
          <a:solidFill>
            <a:srgbClr val="3F3F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TextBox 25">
            <a:extLst>
              <a:ext uri="{FF2B5EF4-FFF2-40B4-BE49-F238E27FC236}">
                <a16:creationId xmlns:a16="http://schemas.microsoft.com/office/drawing/2014/main" id="{0FF36DEE-052B-65AA-3BA9-3743324FC403}"/>
              </a:ext>
            </a:extLst>
          </p:cNvPr>
          <p:cNvSpPr txBox="1"/>
          <p:nvPr/>
        </p:nvSpPr>
        <p:spPr>
          <a:xfrm>
            <a:off x="3302383" y="2779329"/>
            <a:ext cx="2533457" cy="707886"/>
          </a:xfrm>
          <a:prstGeom prst="rect">
            <a:avLst/>
          </a:prstGeom>
          <a:noFill/>
        </p:spPr>
        <p:txBody>
          <a:bodyPr wrap="square" rtlCol="0">
            <a:spAutoFit/>
          </a:bodyPr>
          <a:lstStyle/>
          <a:p>
            <a:r>
              <a:rPr lang="el-GR" sz="2000" b="1" dirty="0">
                <a:solidFill>
                  <a:schemeClr val="bg1"/>
                </a:solidFill>
                <a:effectLst>
                  <a:outerShdw blurRad="38100" dist="38100" dir="2700000" algn="tl">
                    <a:srgbClr val="000000">
                      <a:alpha val="43137"/>
                    </a:srgbClr>
                  </a:outerShdw>
                </a:effectLst>
              </a:rPr>
              <a:t>2. Περιβαλλοντικές πληροφορίες</a:t>
            </a:r>
          </a:p>
        </p:txBody>
      </p:sp>
      <p:sp>
        <p:nvSpPr>
          <p:cNvPr id="27" name="TextBox 26">
            <a:extLst>
              <a:ext uri="{FF2B5EF4-FFF2-40B4-BE49-F238E27FC236}">
                <a16:creationId xmlns:a16="http://schemas.microsoft.com/office/drawing/2014/main" id="{9F9B4998-7DE5-71FB-15D4-12CFEC54A6FC}"/>
              </a:ext>
            </a:extLst>
          </p:cNvPr>
          <p:cNvSpPr txBox="1"/>
          <p:nvPr/>
        </p:nvSpPr>
        <p:spPr>
          <a:xfrm>
            <a:off x="3302384" y="3573540"/>
            <a:ext cx="2533458" cy="1954381"/>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285750" indent="-285750">
              <a:buClr>
                <a:schemeClr val="bg1"/>
              </a:buClr>
              <a:buFont typeface="Arial" panose="020B0604020202020204" pitchFamily="34" charset="0"/>
              <a:buChar char="●"/>
            </a:pPr>
            <a:r>
              <a:rPr lang="el-GR" dirty="0">
                <a:solidFill>
                  <a:schemeClr val="bg1"/>
                </a:solidFill>
                <a:latin typeface="+mj-lt"/>
              </a:rPr>
              <a:t>Ταξινομία ΕΕ</a:t>
            </a:r>
            <a:r>
              <a:rPr lang="el-GR" sz="1200" dirty="0">
                <a:solidFill>
                  <a:schemeClr val="bg1"/>
                </a:solidFill>
                <a:latin typeface="+mj-lt"/>
              </a:rPr>
              <a:t>(διακριτά από τις υπόλοιπες πληροφορίες)</a:t>
            </a:r>
            <a:endParaRPr lang="en-US" sz="1200"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E1</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E2</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E3</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E4</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E5</a:t>
            </a:r>
          </a:p>
        </p:txBody>
      </p:sp>
      <p:pic>
        <p:nvPicPr>
          <p:cNvPr id="28" name="Picture 27" descr="Top shot of a representation of networks with stick figures.">
            <a:extLst>
              <a:ext uri="{FF2B5EF4-FFF2-40B4-BE49-F238E27FC236}">
                <a16:creationId xmlns:a16="http://schemas.microsoft.com/office/drawing/2014/main" id="{D31727B0-1B5E-FFB3-3435-94B9BF6983A9}"/>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rcRect/>
          <a:stretch/>
        </p:blipFill>
        <p:spPr>
          <a:xfrm>
            <a:off x="6114858" y="2429449"/>
            <a:ext cx="2654299" cy="3351817"/>
          </a:xfrm>
          <a:prstGeom prst="roundRect">
            <a:avLst/>
          </a:prstGeom>
        </p:spPr>
      </p:pic>
      <p:sp>
        <p:nvSpPr>
          <p:cNvPr id="29" name="Rectangle: Rounded Corners 28">
            <a:extLst>
              <a:ext uri="{FF2B5EF4-FFF2-40B4-BE49-F238E27FC236}">
                <a16:creationId xmlns:a16="http://schemas.microsoft.com/office/drawing/2014/main" id="{5E587F8E-EE12-C875-2A90-119B7EB85D40}"/>
              </a:ext>
            </a:extLst>
          </p:cNvPr>
          <p:cNvSpPr/>
          <p:nvPr/>
        </p:nvSpPr>
        <p:spPr>
          <a:xfrm>
            <a:off x="6114858" y="2429447"/>
            <a:ext cx="2654300" cy="3351817"/>
          </a:xfrm>
          <a:prstGeom prst="roundRect">
            <a:avLst/>
          </a:prstGeom>
          <a:solidFill>
            <a:srgbClr val="3F3F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DEDC943-CF00-B909-A22D-F9DD73474551}"/>
              </a:ext>
            </a:extLst>
          </p:cNvPr>
          <p:cNvSpPr txBox="1"/>
          <p:nvPr/>
        </p:nvSpPr>
        <p:spPr>
          <a:xfrm>
            <a:off x="6222999" y="2779329"/>
            <a:ext cx="2533457" cy="707886"/>
          </a:xfrm>
          <a:prstGeom prst="rect">
            <a:avLst/>
          </a:prstGeom>
          <a:noFill/>
        </p:spPr>
        <p:txBody>
          <a:bodyPr wrap="square" rtlCol="0">
            <a:spAutoFit/>
          </a:bodyPr>
          <a:lstStyle/>
          <a:p>
            <a:r>
              <a:rPr lang="el-GR" sz="2000" b="1" dirty="0">
                <a:solidFill>
                  <a:schemeClr val="bg1"/>
                </a:solidFill>
                <a:effectLst>
                  <a:outerShdw blurRad="38100" dist="38100" dir="2700000" algn="tl">
                    <a:srgbClr val="000000">
                      <a:alpha val="43137"/>
                    </a:srgbClr>
                  </a:outerShdw>
                </a:effectLst>
              </a:rPr>
              <a:t>3. Κοινωνικές πληροφορίες</a:t>
            </a:r>
          </a:p>
        </p:txBody>
      </p:sp>
      <p:sp>
        <p:nvSpPr>
          <p:cNvPr id="31" name="TextBox 30">
            <a:extLst>
              <a:ext uri="{FF2B5EF4-FFF2-40B4-BE49-F238E27FC236}">
                <a16:creationId xmlns:a16="http://schemas.microsoft.com/office/drawing/2014/main" id="{7D73423E-85B2-934A-189E-EE5B65510520}"/>
              </a:ext>
            </a:extLst>
          </p:cNvPr>
          <p:cNvSpPr txBox="1"/>
          <p:nvPr/>
        </p:nvSpPr>
        <p:spPr>
          <a:xfrm>
            <a:off x="6223000" y="3573540"/>
            <a:ext cx="2533458" cy="1184940"/>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285750" indent="-285750">
              <a:buClr>
                <a:schemeClr val="bg1"/>
              </a:buClr>
              <a:buFont typeface="Arial" panose="020B0604020202020204" pitchFamily="34" charset="0"/>
              <a:buChar char="●"/>
            </a:pPr>
            <a:r>
              <a:rPr lang="el-GR" dirty="0">
                <a:solidFill>
                  <a:schemeClr val="bg1"/>
                </a:solidFill>
                <a:latin typeface="+mj-lt"/>
              </a:rPr>
              <a:t>ESRS S1</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S2</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S3</a:t>
            </a:r>
            <a:endParaRPr lang="en-US" dirty="0">
              <a:solidFill>
                <a:schemeClr val="bg1"/>
              </a:solidFill>
              <a:latin typeface="+mj-lt"/>
            </a:endParaRPr>
          </a:p>
          <a:p>
            <a:pPr marL="285750" indent="-285750">
              <a:buClr>
                <a:schemeClr val="bg1"/>
              </a:buClr>
              <a:buFont typeface="Arial" panose="020B0604020202020204" pitchFamily="34" charset="0"/>
              <a:buChar char="●"/>
            </a:pPr>
            <a:r>
              <a:rPr lang="el-GR" dirty="0">
                <a:solidFill>
                  <a:schemeClr val="bg1"/>
                </a:solidFill>
                <a:latin typeface="+mj-lt"/>
              </a:rPr>
              <a:t>ESRS S4</a:t>
            </a:r>
          </a:p>
        </p:txBody>
      </p:sp>
      <p:pic>
        <p:nvPicPr>
          <p:cNvPr id="32" name="Picture 31" descr="Business people shaking hands">
            <a:extLst>
              <a:ext uri="{FF2B5EF4-FFF2-40B4-BE49-F238E27FC236}">
                <a16:creationId xmlns:a16="http://schemas.microsoft.com/office/drawing/2014/main" id="{FB890FE5-13AF-1531-F7FB-5A836EEF879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35473" y="2429449"/>
            <a:ext cx="2654299" cy="3351817"/>
          </a:xfrm>
          <a:prstGeom prst="roundRect">
            <a:avLst/>
          </a:prstGeom>
        </p:spPr>
      </p:pic>
      <p:sp>
        <p:nvSpPr>
          <p:cNvPr id="33" name="Rectangle: Rounded Corners 32">
            <a:extLst>
              <a:ext uri="{FF2B5EF4-FFF2-40B4-BE49-F238E27FC236}">
                <a16:creationId xmlns:a16="http://schemas.microsoft.com/office/drawing/2014/main" id="{2EA4BB79-CAFB-CD37-8C70-2CCE9EF5F7CA}"/>
              </a:ext>
            </a:extLst>
          </p:cNvPr>
          <p:cNvSpPr/>
          <p:nvPr/>
        </p:nvSpPr>
        <p:spPr>
          <a:xfrm>
            <a:off x="9035473" y="2429446"/>
            <a:ext cx="2654300" cy="3351817"/>
          </a:xfrm>
          <a:prstGeom prst="roundRect">
            <a:avLst/>
          </a:prstGeom>
          <a:solidFill>
            <a:srgbClr val="3F3F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extBox 33">
            <a:extLst>
              <a:ext uri="{FF2B5EF4-FFF2-40B4-BE49-F238E27FC236}">
                <a16:creationId xmlns:a16="http://schemas.microsoft.com/office/drawing/2014/main" id="{74944F22-419B-B028-EE14-D3D3BC1819D2}"/>
              </a:ext>
            </a:extLst>
          </p:cNvPr>
          <p:cNvSpPr txBox="1"/>
          <p:nvPr/>
        </p:nvSpPr>
        <p:spPr>
          <a:xfrm>
            <a:off x="9143614" y="2779329"/>
            <a:ext cx="2533457" cy="707886"/>
          </a:xfrm>
          <a:prstGeom prst="rect">
            <a:avLst/>
          </a:prstGeom>
          <a:noFill/>
        </p:spPr>
        <p:txBody>
          <a:bodyPr wrap="square" rtlCol="0">
            <a:spAutoFit/>
          </a:bodyPr>
          <a:lstStyle/>
          <a:p>
            <a:r>
              <a:rPr lang="el-GR" sz="2000" b="1" dirty="0">
                <a:solidFill>
                  <a:schemeClr val="bg1"/>
                </a:solidFill>
                <a:effectLst>
                  <a:outerShdw blurRad="38100" dist="38100" dir="2700000" algn="tl">
                    <a:srgbClr val="000000">
                      <a:alpha val="43137"/>
                    </a:srgbClr>
                  </a:outerShdw>
                </a:effectLst>
              </a:rPr>
              <a:t>4. Πληροφορίες διακυβέρνησης</a:t>
            </a:r>
          </a:p>
        </p:txBody>
      </p:sp>
      <p:sp>
        <p:nvSpPr>
          <p:cNvPr id="35" name="TextBox 34">
            <a:extLst>
              <a:ext uri="{FF2B5EF4-FFF2-40B4-BE49-F238E27FC236}">
                <a16:creationId xmlns:a16="http://schemas.microsoft.com/office/drawing/2014/main" id="{27C6ED49-F3C2-17FE-0C1E-C80A2F89290C}"/>
              </a:ext>
            </a:extLst>
          </p:cNvPr>
          <p:cNvSpPr txBox="1"/>
          <p:nvPr/>
        </p:nvSpPr>
        <p:spPr>
          <a:xfrm>
            <a:off x="9143615" y="3573540"/>
            <a:ext cx="2533458" cy="307777"/>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285750" indent="-285750">
              <a:buClr>
                <a:schemeClr val="bg1"/>
              </a:buClr>
              <a:buFont typeface="Arial" panose="020B0604020202020204" pitchFamily="34" charset="0"/>
              <a:buChar char="●"/>
            </a:pPr>
            <a:r>
              <a:rPr lang="ro-RO" dirty="0">
                <a:solidFill>
                  <a:schemeClr val="bg1"/>
                </a:solidFill>
                <a:latin typeface="+mj-lt"/>
              </a:rPr>
              <a:t>ESRS G1</a:t>
            </a:r>
            <a:endParaRPr lang="el-GR" dirty="0">
              <a:solidFill>
                <a:schemeClr val="bg1"/>
              </a:solidFill>
              <a:latin typeface="+mj-lt"/>
            </a:endParaRPr>
          </a:p>
        </p:txBody>
      </p:sp>
    </p:spTree>
    <p:extLst>
      <p:ext uri="{BB962C8B-B14F-4D97-AF65-F5344CB8AC3E}">
        <p14:creationId xmlns:p14="http://schemas.microsoft.com/office/powerpoint/2010/main" val="9279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 name="Google Shape;951;p22">
            <a:extLst>
              <a:ext uri="{FF2B5EF4-FFF2-40B4-BE49-F238E27FC236}">
                <a16:creationId xmlns:a16="http://schemas.microsoft.com/office/drawing/2014/main" id="{06D79171-EA0E-9AFE-35A8-B6067588D9D5}"/>
              </a:ext>
            </a:extLst>
          </p:cNvPr>
          <p:cNvSpPr/>
          <p:nvPr/>
        </p:nvSpPr>
        <p:spPr>
          <a:xfrm rot="5400000">
            <a:off x="7983003" y="2963011"/>
            <a:ext cx="3878937" cy="3072854"/>
          </a:xfrm>
          <a:prstGeom prst="roundRect">
            <a:avLst>
              <a:gd name="adj" fmla="val 14203"/>
            </a:avLst>
          </a:prstGeom>
          <a:solidFill>
            <a:srgbClr val="F2F2F2">
              <a:alpha val="49803"/>
            </a:srgbClr>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951;p22">
            <a:extLst>
              <a:ext uri="{FF2B5EF4-FFF2-40B4-BE49-F238E27FC236}">
                <a16:creationId xmlns:a16="http://schemas.microsoft.com/office/drawing/2014/main" id="{941CC494-9A71-0A77-D568-1BA308412195}"/>
              </a:ext>
            </a:extLst>
          </p:cNvPr>
          <p:cNvSpPr/>
          <p:nvPr/>
        </p:nvSpPr>
        <p:spPr>
          <a:xfrm rot="5400000">
            <a:off x="4060501" y="2963008"/>
            <a:ext cx="3878938" cy="3072854"/>
          </a:xfrm>
          <a:prstGeom prst="roundRect">
            <a:avLst>
              <a:gd name="adj" fmla="val 14203"/>
            </a:avLst>
          </a:prstGeom>
          <a:solidFill>
            <a:srgbClr val="F2F2F2">
              <a:alpha val="49803"/>
            </a:srgbClr>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2"/>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indent="0">
              <a:spcBef>
                <a:spcPts val="0"/>
              </a:spcBef>
            </a:pPr>
            <a:r>
              <a:rPr lang="el-GR" sz="2000" dirty="0">
                <a:sym typeface="Calibri"/>
              </a:rPr>
              <a:t>Ειδικότερα οι τομείς των ESG κριτηρίων</a:t>
            </a:r>
          </a:p>
        </p:txBody>
      </p:sp>
      <p:sp>
        <p:nvSpPr>
          <p:cNvPr id="951" name="Google Shape;951;p22"/>
          <p:cNvSpPr/>
          <p:nvPr/>
        </p:nvSpPr>
        <p:spPr>
          <a:xfrm rot="5400000">
            <a:off x="197502" y="2963009"/>
            <a:ext cx="3878938" cy="3072853"/>
          </a:xfrm>
          <a:prstGeom prst="roundRect">
            <a:avLst>
              <a:gd name="adj" fmla="val 14203"/>
            </a:avLst>
          </a:prstGeom>
          <a:solidFill>
            <a:srgbClr val="F2F2F2">
              <a:alpha val="49803"/>
            </a:srgbClr>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2" name="Google Shape;952;p22"/>
          <p:cNvSpPr txBox="1"/>
          <p:nvPr/>
        </p:nvSpPr>
        <p:spPr>
          <a:xfrm>
            <a:off x="811682" y="3111089"/>
            <a:ext cx="2650578" cy="3077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3F3F3F"/>
              </a:buClr>
              <a:buSzPts val="1400"/>
              <a:buFont typeface="Calibri"/>
              <a:buNone/>
            </a:pPr>
            <a:r>
              <a:rPr lang="el-GR" b="1" dirty="0">
                <a:solidFill>
                  <a:srgbClr val="3F3F3F"/>
                </a:solidFill>
                <a:latin typeface="Arial"/>
                <a:ea typeface="Arial"/>
                <a:cs typeface="Arial"/>
                <a:sym typeface="Arial"/>
              </a:rPr>
              <a:t>Περιβάλλον</a:t>
            </a:r>
          </a:p>
        </p:txBody>
      </p:sp>
      <p:sp>
        <p:nvSpPr>
          <p:cNvPr id="953" name="Google Shape;953;p22"/>
          <p:cNvSpPr txBox="1"/>
          <p:nvPr/>
        </p:nvSpPr>
        <p:spPr>
          <a:xfrm>
            <a:off x="788918" y="3504932"/>
            <a:ext cx="2673342" cy="255450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216000" indent="-216000">
              <a:spcAft>
                <a:spcPts val="600"/>
              </a:spcAft>
              <a:buClr>
                <a:srgbClr val="3F3F3F"/>
              </a:buClr>
              <a:buSzPts val="1400"/>
              <a:buFont typeface="Calibri"/>
              <a:buChar char="●"/>
              <a:defRPr sz="1200">
                <a:solidFill>
                  <a:srgbClr val="3F3F3F"/>
                </a:solidFill>
              </a:defRPr>
            </a:lvl1pPr>
          </a:lstStyle>
          <a:p>
            <a:r>
              <a:rPr lang="el-GR" dirty="0"/>
              <a:t>Σεβασμός στο περιβάλλον</a:t>
            </a:r>
          </a:p>
          <a:p>
            <a:r>
              <a:rPr lang="el-GR" dirty="0"/>
              <a:t>Αντιμετώπιση κλιματικής αλλαγής</a:t>
            </a:r>
          </a:p>
          <a:p>
            <a:r>
              <a:rPr lang="el-GR" dirty="0"/>
              <a:t>Εκλύσεις CO2 – </a:t>
            </a:r>
            <a:br>
              <a:rPr lang="el-GR" dirty="0"/>
            </a:br>
            <a:r>
              <a:rPr lang="el-GR" dirty="0" err="1"/>
              <a:t>Απανθρακοποίηση</a:t>
            </a:r>
            <a:endParaRPr lang="el-GR" dirty="0"/>
          </a:p>
          <a:p>
            <a:r>
              <a:rPr lang="el-GR" dirty="0"/>
              <a:t>Μόλυνση αέρα/νερού</a:t>
            </a:r>
          </a:p>
          <a:p>
            <a:r>
              <a:rPr lang="el-GR" dirty="0"/>
              <a:t>Ενεργειακή αποδοτικότητα</a:t>
            </a:r>
          </a:p>
          <a:p>
            <a:r>
              <a:rPr lang="el-GR" dirty="0"/>
              <a:t>Διαχείριση αποβλήτων</a:t>
            </a:r>
          </a:p>
          <a:p>
            <a:r>
              <a:rPr lang="el-GR" dirty="0"/>
              <a:t>Διατήρηση βιοποικιλότητας </a:t>
            </a:r>
          </a:p>
          <a:p>
            <a:r>
              <a:rPr lang="el-GR" dirty="0"/>
              <a:t>Εξοικονόμηση και</a:t>
            </a:r>
            <a:r>
              <a:rPr lang="en-US" dirty="0"/>
              <a:t> </a:t>
            </a:r>
            <a:r>
              <a:rPr lang="el-GR" dirty="0"/>
              <a:t>ανακύκλωση πόρων </a:t>
            </a:r>
          </a:p>
        </p:txBody>
      </p:sp>
      <p:sp>
        <p:nvSpPr>
          <p:cNvPr id="955" name="Google Shape;955;p22"/>
          <p:cNvSpPr txBox="1"/>
          <p:nvPr/>
        </p:nvSpPr>
        <p:spPr>
          <a:xfrm>
            <a:off x="4761620" y="3111089"/>
            <a:ext cx="2476700" cy="3077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3F3F3F"/>
              </a:buClr>
              <a:buSzPts val="1400"/>
              <a:buFont typeface="Calibri"/>
              <a:buNone/>
            </a:pPr>
            <a:r>
              <a:rPr lang="el-GR" b="1" dirty="0">
                <a:solidFill>
                  <a:srgbClr val="3F3F3F"/>
                </a:solidFill>
                <a:latin typeface="Arial"/>
                <a:ea typeface="Arial"/>
                <a:cs typeface="Arial"/>
                <a:sym typeface="Arial"/>
              </a:rPr>
              <a:t>Κοινωνία</a:t>
            </a:r>
          </a:p>
        </p:txBody>
      </p:sp>
      <p:pic>
        <p:nvPicPr>
          <p:cNvPr id="960" name="Google Shape;960;p22"/>
          <p:cNvPicPr preferRelativeResize="0"/>
          <p:nvPr/>
        </p:nvPicPr>
        <p:blipFill>
          <a:blip r:embed="rId3" cstate="screen">
            <a:extLst>
              <a:ext uri="{28A0092B-C50C-407E-A947-70E740481C1C}">
                <a14:useLocalDpi xmlns:a14="http://schemas.microsoft.com/office/drawing/2010/main"/>
              </a:ext>
            </a:extLst>
          </a:blip>
          <a:srcRect/>
          <a:stretch/>
        </p:blipFill>
        <p:spPr>
          <a:xfrm>
            <a:off x="9202472" y="1474649"/>
            <a:ext cx="1440000" cy="1440000"/>
          </a:xfrm>
          <a:prstGeom prst="ellipse">
            <a:avLst/>
          </a:prstGeom>
          <a:noFill/>
          <a:ln>
            <a:noFill/>
          </a:ln>
          <a:effectLst>
            <a:outerShdw blurRad="50800" dist="38100" dir="5400000" algn="t" rotWithShape="0">
              <a:srgbClr val="000000">
                <a:alpha val="40000"/>
              </a:srgbClr>
            </a:outerShdw>
          </a:effectLst>
        </p:spPr>
      </p:pic>
      <p:pic>
        <p:nvPicPr>
          <p:cNvPr id="963" name="Google Shape;963;p22"/>
          <p:cNvPicPr preferRelativeResize="0"/>
          <p:nvPr/>
        </p:nvPicPr>
        <p:blipFill>
          <a:blip r:embed="rId4" cstate="screen">
            <a:extLst>
              <a:ext uri="{28A0092B-C50C-407E-A947-70E740481C1C}">
                <a14:useLocalDpi xmlns:a14="http://schemas.microsoft.com/office/drawing/2010/main"/>
              </a:ext>
            </a:extLst>
          </a:blip>
          <a:srcRect/>
          <a:stretch/>
        </p:blipFill>
        <p:spPr>
          <a:xfrm>
            <a:off x="5279970" y="1474649"/>
            <a:ext cx="1440000" cy="1440000"/>
          </a:xfrm>
          <a:prstGeom prst="ellipse">
            <a:avLst/>
          </a:prstGeom>
          <a:noFill/>
          <a:ln>
            <a:noFill/>
          </a:ln>
          <a:effectLst>
            <a:outerShdw blurRad="50800" dist="38100" dir="5400000" algn="t" rotWithShape="0">
              <a:srgbClr val="000000">
                <a:alpha val="40000"/>
              </a:srgbClr>
            </a:outerShdw>
          </a:effectLst>
        </p:spPr>
      </p:pic>
      <p:pic>
        <p:nvPicPr>
          <p:cNvPr id="964" name="Google Shape;964;p22"/>
          <p:cNvPicPr preferRelativeResize="0"/>
          <p:nvPr/>
        </p:nvPicPr>
        <p:blipFill>
          <a:blip r:embed="rId5" cstate="screen">
            <a:extLst>
              <a:ext uri="{28A0092B-C50C-407E-A947-70E740481C1C}">
                <a14:useLocalDpi xmlns:a14="http://schemas.microsoft.com/office/drawing/2010/main"/>
              </a:ext>
            </a:extLst>
          </a:blip>
          <a:srcRect/>
          <a:stretch/>
        </p:blipFill>
        <p:spPr>
          <a:xfrm>
            <a:off x="1416485" y="1474164"/>
            <a:ext cx="1440972" cy="1440972"/>
          </a:xfrm>
          <a:prstGeom prst="ellipse">
            <a:avLst/>
          </a:prstGeom>
          <a:noFill/>
          <a:ln>
            <a:noFill/>
          </a:ln>
          <a:effectLst>
            <a:outerShdw blurRad="50800" dist="38100" dir="5400000" algn="t" rotWithShape="0">
              <a:srgbClr val="000000">
                <a:alpha val="40000"/>
              </a:srgbClr>
            </a:outerShdw>
          </a:effectLst>
        </p:spPr>
      </p:pic>
      <p:sp>
        <p:nvSpPr>
          <p:cNvPr id="965" name="Google Shape;965;p22"/>
          <p:cNvSpPr/>
          <p:nvPr/>
        </p:nvSpPr>
        <p:spPr>
          <a:xfrm rot="4500000">
            <a:off x="1335932" y="1386964"/>
            <a:ext cx="1602079" cy="1602077"/>
          </a:xfrm>
          <a:prstGeom prst="blockArc">
            <a:avLst>
              <a:gd name="adj1" fmla="val 6081097"/>
              <a:gd name="adj2" fmla="val 17281842"/>
              <a:gd name="adj3" fmla="val 1868"/>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965;p22">
            <a:extLst>
              <a:ext uri="{FF2B5EF4-FFF2-40B4-BE49-F238E27FC236}">
                <a16:creationId xmlns:a16="http://schemas.microsoft.com/office/drawing/2014/main" id="{58D1F858-53A4-986B-9FCA-B512CFC866B8}"/>
              </a:ext>
            </a:extLst>
          </p:cNvPr>
          <p:cNvSpPr/>
          <p:nvPr/>
        </p:nvSpPr>
        <p:spPr>
          <a:xfrm rot="4500000">
            <a:off x="5198931" y="1386963"/>
            <a:ext cx="1602079" cy="1602077"/>
          </a:xfrm>
          <a:prstGeom prst="blockArc">
            <a:avLst>
              <a:gd name="adj1" fmla="val 6081097"/>
              <a:gd name="adj2" fmla="val 17281842"/>
              <a:gd name="adj3" fmla="val 1868"/>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2" name="Google Shape;965;p22">
            <a:extLst>
              <a:ext uri="{FF2B5EF4-FFF2-40B4-BE49-F238E27FC236}">
                <a16:creationId xmlns:a16="http://schemas.microsoft.com/office/drawing/2014/main" id="{11C9E35B-27D3-3F39-1541-52A1A7D6D127}"/>
              </a:ext>
            </a:extLst>
          </p:cNvPr>
          <p:cNvSpPr/>
          <p:nvPr/>
        </p:nvSpPr>
        <p:spPr>
          <a:xfrm rot="4500000">
            <a:off x="9123204" y="1386963"/>
            <a:ext cx="1602079" cy="1602077"/>
          </a:xfrm>
          <a:prstGeom prst="blockArc">
            <a:avLst>
              <a:gd name="adj1" fmla="val 6081097"/>
              <a:gd name="adj2" fmla="val 17281842"/>
              <a:gd name="adj3" fmla="val 1868"/>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Google Shape;955;p22">
            <a:extLst>
              <a:ext uri="{FF2B5EF4-FFF2-40B4-BE49-F238E27FC236}">
                <a16:creationId xmlns:a16="http://schemas.microsoft.com/office/drawing/2014/main" id="{CADF72FA-8651-502B-1E46-6B8816966DB1}"/>
              </a:ext>
            </a:extLst>
          </p:cNvPr>
          <p:cNvSpPr txBox="1"/>
          <p:nvPr/>
        </p:nvSpPr>
        <p:spPr>
          <a:xfrm>
            <a:off x="8684122" y="3111089"/>
            <a:ext cx="2476700" cy="3077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3F3F3F"/>
              </a:buClr>
              <a:buSzPts val="1400"/>
              <a:buFont typeface="Calibri"/>
              <a:buNone/>
            </a:pPr>
            <a:r>
              <a:rPr lang="el-GR" b="1" dirty="0">
                <a:solidFill>
                  <a:srgbClr val="3F3F3F"/>
                </a:solidFill>
                <a:latin typeface="Arial"/>
                <a:ea typeface="Arial"/>
                <a:cs typeface="Arial"/>
                <a:sym typeface="Arial"/>
              </a:rPr>
              <a:t>Εταιρική διακυβέρνηση</a:t>
            </a:r>
          </a:p>
        </p:txBody>
      </p:sp>
      <p:sp>
        <p:nvSpPr>
          <p:cNvPr id="3" name="Google Shape;953;p22">
            <a:extLst>
              <a:ext uri="{FF2B5EF4-FFF2-40B4-BE49-F238E27FC236}">
                <a16:creationId xmlns:a16="http://schemas.microsoft.com/office/drawing/2014/main" id="{2EC4764C-9797-A154-E7FF-B722ADD9F84F}"/>
              </a:ext>
            </a:extLst>
          </p:cNvPr>
          <p:cNvSpPr txBox="1"/>
          <p:nvPr/>
        </p:nvSpPr>
        <p:spPr>
          <a:xfrm>
            <a:off x="4651917" y="3504932"/>
            <a:ext cx="2771438"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216000" indent="-216000">
              <a:spcAft>
                <a:spcPts val="600"/>
              </a:spcAft>
              <a:buClr>
                <a:srgbClr val="3F3F3F"/>
              </a:buClr>
              <a:buSzPts val="1400"/>
              <a:buFont typeface="Calibri"/>
              <a:buChar char="●"/>
              <a:defRPr sz="1200">
                <a:solidFill>
                  <a:srgbClr val="3F3F3F"/>
                </a:solidFill>
              </a:defRPr>
            </a:lvl1pPr>
          </a:lstStyle>
          <a:p>
            <a:r>
              <a:rPr lang="el-GR" dirty="0"/>
              <a:t>Σχέσεις της με τους</a:t>
            </a:r>
            <a:r>
              <a:rPr lang="en-US" dirty="0"/>
              <a:t> </a:t>
            </a:r>
            <a:r>
              <a:rPr lang="el-GR" dirty="0"/>
              <a:t>εργαζόμενους, τους</a:t>
            </a:r>
            <a:r>
              <a:rPr lang="en-US" dirty="0"/>
              <a:t> </a:t>
            </a:r>
            <a:r>
              <a:rPr lang="el-GR" dirty="0"/>
              <a:t>προμηθευτές, τους</a:t>
            </a:r>
            <a:r>
              <a:rPr lang="en-US" dirty="0"/>
              <a:t> </a:t>
            </a:r>
            <a:r>
              <a:rPr lang="el-GR" dirty="0"/>
              <a:t>πελάτες </a:t>
            </a:r>
          </a:p>
          <a:p>
            <a:r>
              <a:rPr lang="el-GR" dirty="0"/>
              <a:t>Σχέσεις με τοπική</a:t>
            </a:r>
            <a:r>
              <a:rPr lang="en-US" dirty="0"/>
              <a:t> </a:t>
            </a:r>
            <a:r>
              <a:rPr lang="el-GR" dirty="0"/>
              <a:t>κοινότητα</a:t>
            </a:r>
          </a:p>
          <a:p>
            <a:r>
              <a:rPr lang="el-GR" dirty="0"/>
              <a:t>Ανθρώπινα δικαιώματα</a:t>
            </a:r>
          </a:p>
          <a:p>
            <a:r>
              <a:rPr lang="el-GR" dirty="0"/>
              <a:t>Εργασιακά δικαιώματα</a:t>
            </a:r>
          </a:p>
          <a:p>
            <a:r>
              <a:rPr lang="el-GR" dirty="0"/>
              <a:t>Συνθήκες εργασίας</a:t>
            </a:r>
          </a:p>
          <a:p>
            <a:r>
              <a:rPr lang="el-GR" dirty="0"/>
              <a:t>Δικαιώματα των ζώων</a:t>
            </a:r>
          </a:p>
          <a:p>
            <a:r>
              <a:rPr lang="el-GR" dirty="0"/>
              <a:t>Ίσες ευκαιρίες</a:t>
            </a:r>
          </a:p>
          <a:p>
            <a:r>
              <a:rPr lang="el-GR" dirty="0"/>
              <a:t>Υγεία και ασφάλεια</a:t>
            </a:r>
            <a:r>
              <a:rPr lang="en-US" dirty="0"/>
              <a:t> </a:t>
            </a:r>
            <a:r>
              <a:rPr lang="el-GR" dirty="0"/>
              <a:t>εργαζομένων</a:t>
            </a:r>
          </a:p>
          <a:p>
            <a:r>
              <a:rPr lang="el-GR" dirty="0"/>
              <a:t>Φιλανθρωπία </a:t>
            </a:r>
          </a:p>
        </p:txBody>
      </p:sp>
      <p:sp>
        <p:nvSpPr>
          <p:cNvPr id="6" name="Google Shape;953;p22">
            <a:extLst>
              <a:ext uri="{FF2B5EF4-FFF2-40B4-BE49-F238E27FC236}">
                <a16:creationId xmlns:a16="http://schemas.microsoft.com/office/drawing/2014/main" id="{CE3495C0-90F5-7E18-0732-566196F18CFC}"/>
              </a:ext>
            </a:extLst>
          </p:cNvPr>
          <p:cNvSpPr txBox="1"/>
          <p:nvPr/>
        </p:nvSpPr>
        <p:spPr>
          <a:xfrm>
            <a:off x="8536752" y="3504932"/>
            <a:ext cx="2771438" cy="2631449"/>
          </a:xfrm>
          <a:prstGeom prst="rect">
            <a:avLst/>
          </a:prstGeom>
          <a:noFill/>
          <a:ln>
            <a:noFill/>
          </a:ln>
        </p:spPr>
        <p:txBody>
          <a:bodyPr spcFirstLastPara="1" wrap="square" lIns="91425" tIns="45700" rIns="91425" bIns="45700" anchor="t" anchorCtr="0">
            <a:spAutoFit/>
          </a:bodyPr>
          <a:lstStyle/>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Ποικιλομορφία και δομή</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Διαδικασία λήψης αποφάσεων</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Εσωτερικοί έλεγχοι</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Αμοιβές εκτελεστικών στελεχών </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Δικαιώματα μετόχων</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Επιχειρηματική ηθική</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Διαφάνεια </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Φορολογική στρατηγική </a:t>
            </a:r>
          </a:p>
          <a:p>
            <a:pPr marL="216000" marR="0" lvl="0" indent="-216000" algn="l" rtl="0">
              <a:spcAft>
                <a:spcPts val="600"/>
              </a:spcAft>
              <a:buClr>
                <a:srgbClr val="3F3F3F"/>
              </a:buClr>
              <a:buSzPts val="1400"/>
              <a:buFont typeface="Calibri"/>
              <a:buChar char="●"/>
            </a:pPr>
            <a:r>
              <a:rPr lang="el-GR" sz="1200" dirty="0">
                <a:solidFill>
                  <a:srgbClr val="3F3F3F"/>
                </a:solidFill>
                <a:latin typeface="Arial"/>
                <a:ea typeface="Arial"/>
                <a:cs typeface="Arial"/>
                <a:sym typeface="Arial"/>
              </a:rPr>
              <a:t>Αντιμετώπιση συγκρούσεων</a:t>
            </a:r>
            <a:r>
              <a:rPr lang="en-US" sz="1200" dirty="0">
                <a:solidFill>
                  <a:srgbClr val="3F3F3F"/>
                </a:solidFill>
                <a:latin typeface="Arial"/>
                <a:ea typeface="Arial"/>
                <a:cs typeface="Arial"/>
                <a:sym typeface="Arial"/>
              </a:rPr>
              <a:t> </a:t>
            </a:r>
            <a:r>
              <a:rPr lang="el-GR" sz="1200" dirty="0">
                <a:solidFill>
                  <a:srgbClr val="3F3F3F"/>
                </a:solidFill>
                <a:latin typeface="Arial"/>
                <a:ea typeface="Arial"/>
                <a:cs typeface="Arial"/>
                <a:sym typeface="Arial"/>
              </a:rPr>
              <a:t>συμφερόντων</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82D6EC02-BF80-D37C-40BD-751036C70E55}"/>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90499BAE-E228-04A7-3C5A-424407222051}"/>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VSME’s</a:t>
            </a:r>
          </a:p>
        </p:txBody>
      </p:sp>
      <p:sp>
        <p:nvSpPr>
          <p:cNvPr id="2" name="Google Shape;316;g3025d2b38e7_0_376">
            <a:extLst>
              <a:ext uri="{FF2B5EF4-FFF2-40B4-BE49-F238E27FC236}">
                <a16:creationId xmlns:a16="http://schemas.microsoft.com/office/drawing/2014/main" id="{9AAC46AD-8C67-C6D1-9CA6-25FEB4A7CC1E}"/>
              </a:ext>
            </a:extLst>
          </p:cNvPr>
          <p:cNvSpPr txBox="1"/>
          <p:nvPr/>
        </p:nvSpPr>
        <p:spPr>
          <a:xfrm>
            <a:off x="127821" y="1236489"/>
            <a:ext cx="11712281" cy="4555063"/>
          </a:xfrm>
          <a:prstGeom prst="rect">
            <a:avLst/>
          </a:prstGeom>
          <a:noFill/>
          <a:ln>
            <a:noFill/>
          </a:ln>
        </p:spPr>
        <p:txBody>
          <a:bodyPr spcFirstLastPara="1" wrap="square" lIns="91425" tIns="91425" rIns="91425" bIns="91425" anchor="t" anchorCtr="0">
            <a:spAutoFit/>
          </a:bodyPr>
          <a:lstStyle/>
          <a:p>
            <a:pPr marL="360000" lvl="0" indent="-288000" algn="just">
              <a:spcBef>
                <a:spcPts val="600"/>
              </a:spcBef>
              <a:spcAft>
                <a:spcPts val="600"/>
              </a:spcAft>
              <a:buClr>
                <a:srgbClr val="3F3F3F"/>
              </a:buClr>
              <a:buSzPts val="1800"/>
              <a:buChar char="●"/>
            </a:pPr>
            <a:r>
              <a:rPr lang="el-GR" sz="1600" dirty="0">
                <a:solidFill>
                  <a:srgbClr val="3F3F3F"/>
                </a:solidFill>
              </a:rPr>
              <a:t>Στις 17 Δεκεμβρίου 2024 η EFRAG παρουσίασε το </a:t>
            </a:r>
            <a:r>
              <a:rPr lang="el-GR" sz="1600" b="1" dirty="0">
                <a:solidFill>
                  <a:srgbClr val="3F3F3F"/>
                </a:solidFill>
              </a:rPr>
              <a:t>Εθελοντικό Πρότυπο Αναφοράς Βιωσιμότητας για Μη Εισηγμένες Μικρό Μεσαίες Εταιρείες (VSME)</a:t>
            </a:r>
            <a:r>
              <a:rPr lang="el-GR" sz="1600" dirty="0">
                <a:solidFill>
                  <a:srgbClr val="3F3F3F"/>
                </a:solidFill>
              </a:rPr>
              <a:t>, το οποίο υιοθετήθηκε από την Επιτροπή με τη Σύσταση </a:t>
            </a:r>
            <a:r>
              <a:rPr lang="en-US" sz="1600" dirty="0">
                <a:solidFill>
                  <a:srgbClr val="3F3F3F"/>
                </a:solidFill>
              </a:rPr>
              <a:t>C(2025) 4984 final/30-07-2025.</a:t>
            </a:r>
            <a:r>
              <a:rPr lang="el-GR" sz="1600" dirty="0">
                <a:solidFill>
                  <a:srgbClr val="3F3F3F"/>
                </a:solidFill>
              </a:rPr>
              <a:t> </a:t>
            </a:r>
            <a:r>
              <a:rPr lang="el-GR" sz="1600" b="1" dirty="0">
                <a:solidFill>
                  <a:srgbClr val="3F3F3F"/>
                </a:solidFill>
              </a:rPr>
              <a:t>Πλεόν, το </a:t>
            </a:r>
            <a:r>
              <a:rPr lang="el-GR" sz="1600" b="1" dirty="0" err="1">
                <a:solidFill>
                  <a:srgbClr val="3F3F3F"/>
                </a:solidFill>
              </a:rPr>
              <a:t>Omnibus</a:t>
            </a:r>
            <a:r>
              <a:rPr lang="el-GR" sz="1600" b="1" dirty="0">
                <a:solidFill>
                  <a:srgbClr val="3F3F3F"/>
                </a:solidFill>
              </a:rPr>
              <a:t> I</a:t>
            </a:r>
            <a:r>
              <a:rPr lang="el-GR" sz="1600" dirty="0">
                <a:solidFill>
                  <a:srgbClr val="3F3F3F"/>
                </a:solidFill>
              </a:rPr>
              <a:t> υποχρεώνει την Επιτροπή να υιοθετήσει κατ' εξουσιοδότηση πράξη με το VSME ως εθελοντικό πρότυπο αναφοράς </a:t>
            </a:r>
            <a:r>
              <a:rPr lang="el-GR" sz="1600" b="1" dirty="0">
                <a:solidFill>
                  <a:srgbClr val="3F3F3F"/>
                </a:solidFill>
              </a:rPr>
              <a:t>έως τις 19 Ιουλίου του 2026</a:t>
            </a:r>
            <a:r>
              <a:rPr lang="el-GR" sz="1600" dirty="0">
                <a:solidFill>
                  <a:srgbClr val="3F3F3F"/>
                </a:solidFill>
              </a:rPr>
              <a:t>, διευρύνοντας τη χρήση του σε όλες τις εταιρείες εκτός πεδίου CSRD. Εταιρείες με &lt;1.000 εργαζόμενους δικαιούνται να αρνηθούν παροχή πληροφοριών πέραν του VSME (</a:t>
            </a:r>
            <a:r>
              <a:rPr lang="el-GR" sz="1600" dirty="0" err="1">
                <a:solidFill>
                  <a:srgbClr val="3F3F3F"/>
                </a:solidFill>
              </a:rPr>
              <a:t>value</a:t>
            </a:r>
            <a:r>
              <a:rPr lang="el-GR" sz="1600" dirty="0">
                <a:solidFill>
                  <a:srgbClr val="3F3F3F"/>
                </a:solidFill>
              </a:rPr>
              <a:t> </a:t>
            </a:r>
            <a:r>
              <a:rPr lang="el-GR" sz="1600" dirty="0" err="1">
                <a:solidFill>
                  <a:srgbClr val="3F3F3F"/>
                </a:solidFill>
              </a:rPr>
              <a:t>chain</a:t>
            </a:r>
            <a:r>
              <a:rPr lang="el-GR" sz="1600" dirty="0">
                <a:solidFill>
                  <a:srgbClr val="3F3F3F"/>
                </a:solidFill>
              </a:rPr>
              <a:t> </a:t>
            </a:r>
            <a:r>
              <a:rPr lang="el-GR" sz="1600" dirty="0" err="1">
                <a:solidFill>
                  <a:srgbClr val="3F3F3F"/>
                </a:solidFill>
              </a:rPr>
              <a:t>cap</a:t>
            </a:r>
            <a:r>
              <a:rPr lang="el-GR" sz="1600" dirty="0">
                <a:solidFill>
                  <a:srgbClr val="3F3F3F"/>
                </a:solidFill>
              </a:rPr>
              <a:t>).</a:t>
            </a:r>
          </a:p>
          <a:p>
            <a:pPr marL="360000" lvl="0" indent="-288000" algn="just" rtl="0">
              <a:spcBef>
                <a:spcPts val="600"/>
              </a:spcBef>
              <a:spcAft>
                <a:spcPts val="600"/>
              </a:spcAft>
              <a:buClr>
                <a:srgbClr val="3F3F3F"/>
              </a:buClr>
              <a:buSzPts val="1800"/>
              <a:buChar char="●"/>
            </a:pPr>
            <a:r>
              <a:rPr lang="el-GR" sz="1600" dirty="0">
                <a:solidFill>
                  <a:srgbClr val="3F3F3F"/>
                </a:solidFill>
              </a:rPr>
              <a:t>Σε αντίθεση με το νομικά δεσμευτικό ESRS, το VSME είναι εθελοντικό, παρέχοντας ευελιξία στις ΜΜΕ, ενώ παράλληλα προωθεί την υιοθέτηση ισχυρών πρακτικών βιωσιμότητας.</a:t>
            </a:r>
          </a:p>
          <a:p>
            <a:pPr marL="360000" lvl="0" indent="-288000" algn="just" rtl="0">
              <a:spcBef>
                <a:spcPts val="600"/>
              </a:spcBef>
              <a:spcAft>
                <a:spcPts val="600"/>
              </a:spcAft>
              <a:buClr>
                <a:srgbClr val="3F3F3F"/>
              </a:buClr>
              <a:buSzPts val="1800"/>
              <a:buChar char="●"/>
            </a:pPr>
            <a:r>
              <a:rPr lang="el-GR" sz="1600" dirty="0">
                <a:solidFill>
                  <a:srgbClr val="3F3F3F"/>
                </a:solidFill>
              </a:rPr>
              <a:t> Το πρότυπο VSME προσφέρει:</a:t>
            </a:r>
          </a:p>
          <a:p>
            <a:pPr marL="414900" lvl="0" indent="-342900" algn="just" rtl="0">
              <a:spcBef>
                <a:spcPts val="600"/>
              </a:spcBef>
              <a:spcAft>
                <a:spcPts val="600"/>
              </a:spcAft>
              <a:buClr>
                <a:srgbClr val="3F3F3F"/>
              </a:buClr>
              <a:buSzPct val="100000"/>
              <a:buFont typeface="+mj-lt"/>
              <a:buAutoNum type="arabicPeriod"/>
            </a:pPr>
            <a:r>
              <a:rPr lang="el-GR" sz="1600" dirty="0">
                <a:solidFill>
                  <a:srgbClr val="04B3E7"/>
                </a:solidFill>
              </a:rPr>
              <a:t>Σύνδεση με Ολόκληρη την Αλυσίδας Αξίας: </a:t>
            </a:r>
            <a:r>
              <a:rPr lang="el-GR" sz="1600" dirty="0">
                <a:solidFill>
                  <a:schemeClr val="tx2">
                    <a:lumMod val="25000"/>
                  </a:schemeClr>
                </a:solidFill>
              </a:rPr>
              <a:t>Με την ευθυγράμμιση με τις αρχές του ESRS, το πρότυπο VSME βοηθά τις ΜΜΕ να παρέχουν δεδομένα βιωσιμότητας που απαιτούνται από μεγάλες επιχειρήσεις και επενδυτές.</a:t>
            </a:r>
          </a:p>
          <a:p>
            <a:pPr marL="414900" lvl="0" indent="-342900" algn="just" rtl="0">
              <a:spcBef>
                <a:spcPts val="600"/>
              </a:spcBef>
              <a:spcAft>
                <a:spcPts val="600"/>
              </a:spcAft>
              <a:buClr>
                <a:srgbClr val="3F3F3F"/>
              </a:buClr>
              <a:buSzPct val="100000"/>
              <a:buFont typeface="+mj-lt"/>
              <a:buAutoNum type="arabicPeriod"/>
            </a:pPr>
            <a:r>
              <a:rPr lang="el-GR" sz="1600" dirty="0">
                <a:solidFill>
                  <a:srgbClr val="04B3E7"/>
                </a:solidFill>
              </a:rPr>
              <a:t>Βελτίωση Επιχειρησιακής Αποδοτικότητας: </a:t>
            </a:r>
            <a:r>
              <a:rPr lang="el-GR" sz="1600" dirty="0">
                <a:solidFill>
                  <a:srgbClr val="3F3F3F"/>
                </a:solidFill>
              </a:rPr>
              <a:t>Επιτρέπει στις ΜΜΕ να διαχειρίζονται καλύτερα περιβαλλοντικές και κοινωνικές προκλήσεις, αυξάνοντας την ανθεκτικότητά τους.</a:t>
            </a:r>
          </a:p>
          <a:p>
            <a:pPr marL="414900" lvl="0" indent="-342900" algn="just" rtl="0">
              <a:spcBef>
                <a:spcPts val="600"/>
              </a:spcBef>
              <a:spcAft>
                <a:spcPts val="600"/>
              </a:spcAft>
              <a:buClr>
                <a:srgbClr val="3F3F3F"/>
              </a:buClr>
              <a:buSzPct val="100000"/>
              <a:buFont typeface="+mj-lt"/>
              <a:buAutoNum type="arabicPeriod"/>
            </a:pPr>
            <a:r>
              <a:rPr lang="el-GR" sz="1600" dirty="0">
                <a:solidFill>
                  <a:srgbClr val="04B3E7"/>
                </a:solidFill>
              </a:rPr>
              <a:t>Υποστήριξη Βιώσιμης Ανάπτυξης: </a:t>
            </a:r>
            <a:r>
              <a:rPr lang="el-GR" sz="1600" dirty="0">
                <a:solidFill>
                  <a:srgbClr val="3F3F3F"/>
                </a:solidFill>
              </a:rPr>
              <a:t>Ενθαρρύνει τις ΜΜΕ να συμβάλλουν στους ευρύτερους κοινωνικούς στόχους, συμπεριλαμβανομένων των στόχων της ΕΕ για βιωσιμότητα και κλιματική αλλαγή.</a:t>
            </a:r>
          </a:p>
        </p:txBody>
      </p:sp>
    </p:spTree>
    <p:extLst>
      <p:ext uri="{BB962C8B-B14F-4D97-AF65-F5344CB8AC3E}">
        <p14:creationId xmlns:p14="http://schemas.microsoft.com/office/powerpoint/2010/main" val="2159177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988673B7-22CD-8BBC-54C6-DF46D30DF27E}"/>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B504EA79-6F67-AA52-D1EF-FAD0D356E3D4}"/>
              </a:ext>
            </a:extLst>
          </p:cNvPr>
          <p:cNvSpPr txBox="1">
            <a:spLocks/>
          </p:cNvSpPr>
          <p:nvPr/>
        </p:nvSpPr>
        <p:spPr>
          <a:xfrm>
            <a:off x="273242" y="213900"/>
            <a:ext cx="7874100" cy="6572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ct val="100000"/>
            </a:pPr>
            <a:r>
              <a:rPr lang="ro-RO" sz="2000" dirty="0">
                <a:solidFill>
                  <a:schemeClr val="bg1"/>
                </a:solidFill>
              </a:rPr>
              <a:t>VSME’s</a:t>
            </a:r>
          </a:p>
        </p:txBody>
      </p:sp>
      <p:sp>
        <p:nvSpPr>
          <p:cNvPr id="2" name="Google Shape;316;g3025d2b38e7_0_376">
            <a:extLst>
              <a:ext uri="{FF2B5EF4-FFF2-40B4-BE49-F238E27FC236}">
                <a16:creationId xmlns:a16="http://schemas.microsoft.com/office/drawing/2014/main" id="{B488D6EB-4BAD-E716-B12D-7A92ABCA346B}"/>
              </a:ext>
            </a:extLst>
          </p:cNvPr>
          <p:cNvSpPr txBox="1"/>
          <p:nvPr/>
        </p:nvSpPr>
        <p:spPr>
          <a:xfrm>
            <a:off x="273242" y="1724641"/>
            <a:ext cx="10375900" cy="4031843"/>
          </a:xfrm>
          <a:prstGeom prst="rect">
            <a:avLst/>
          </a:prstGeom>
          <a:noFill/>
          <a:ln>
            <a:noFill/>
          </a:ln>
        </p:spPr>
        <p:txBody>
          <a:bodyPr spcFirstLastPara="1" wrap="square" lIns="91425" tIns="91425" rIns="91425" bIns="91425" anchor="t" anchorCtr="0">
            <a:spAutoFit/>
          </a:bodyPr>
          <a:lstStyle/>
          <a:p>
            <a:pPr marL="72000" lvl="0" algn="just" rtl="0">
              <a:spcBef>
                <a:spcPts val="600"/>
              </a:spcBef>
              <a:spcAft>
                <a:spcPts val="600"/>
              </a:spcAft>
              <a:buClr>
                <a:srgbClr val="3F3F3F"/>
              </a:buClr>
              <a:buSzPts val="1800"/>
            </a:pPr>
            <a:r>
              <a:rPr lang="el-GR" sz="1800" dirty="0">
                <a:solidFill>
                  <a:srgbClr val="3F3F3F"/>
                </a:solidFill>
              </a:rPr>
              <a:t>Το VSME περιλαμβάνει δύο ενότητες:</a:t>
            </a:r>
            <a:endParaRPr lang="en-US" sz="1800" dirty="0">
              <a:solidFill>
                <a:srgbClr val="3F3F3F"/>
              </a:solidFill>
            </a:endParaRPr>
          </a:p>
          <a:p>
            <a:pPr marL="72000" lvl="0" algn="just" rtl="0">
              <a:spcBef>
                <a:spcPts val="600"/>
              </a:spcBef>
              <a:spcAft>
                <a:spcPts val="600"/>
              </a:spcAft>
              <a:buClr>
                <a:srgbClr val="3F3F3F"/>
              </a:buClr>
              <a:buSzPts val="1800"/>
            </a:pPr>
            <a:endParaRPr lang="el-GR" sz="1800" dirty="0">
              <a:solidFill>
                <a:srgbClr val="3F3F3F"/>
              </a:solidFill>
            </a:endParaRPr>
          </a:p>
          <a:p>
            <a:pPr marL="360000" lvl="0" indent="-288000" algn="just" rtl="0">
              <a:spcBef>
                <a:spcPts val="600"/>
              </a:spcBef>
              <a:spcAft>
                <a:spcPts val="600"/>
              </a:spcAft>
              <a:buClr>
                <a:srgbClr val="3F3F3F"/>
              </a:buClr>
              <a:buSzPts val="1800"/>
              <a:buChar char="●"/>
            </a:pPr>
            <a:r>
              <a:rPr lang="el-GR" sz="1600" b="1" dirty="0">
                <a:solidFill>
                  <a:srgbClr val="3F3F3F"/>
                </a:solidFill>
              </a:rPr>
              <a:t>Βασική Ενότητα</a:t>
            </a:r>
            <a:r>
              <a:rPr lang="el-GR" sz="1600" dirty="0">
                <a:solidFill>
                  <a:srgbClr val="3F3F3F"/>
                </a:solidFill>
              </a:rPr>
              <a:t>: Καλύπτει βασικές γνωστοποιήσεις, όπως κατανάλωση ενέργειας, υγεία και ασφάλεια εργαζομένων, και εταιρική διακυβέρνηση.</a:t>
            </a:r>
            <a:endParaRPr lang="en-US" sz="1600" dirty="0">
              <a:solidFill>
                <a:srgbClr val="3F3F3F"/>
              </a:solidFill>
            </a:endParaRPr>
          </a:p>
          <a:p>
            <a:pPr marL="360000" lvl="0" indent="-288000" algn="just" rtl="0">
              <a:spcBef>
                <a:spcPts val="600"/>
              </a:spcBef>
              <a:spcAft>
                <a:spcPts val="600"/>
              </a:spcAft>
              <a:buClr>
                <a:srgbClr val="3F3F3F"/>
              </a:buClr>
              <a:buSzPts val="1800"/>
              <a:buChar char="●"/>
            </a:pPr>
            <a:endParaRPr lang="el-GR" sz="1600" dirty="0">
              <a:solidFill>
                <a:srgbClr val="3F3F3F"/>
              </a:solidFill>
            </a:endParaRPr>
          </a:p>
          <a:p>
            <a:pPr marL="360000" lvl="0" indent="-288000" algn="just" rtl="0">
              <a:spcBef>
                <a:spcPts val="600"/>
              </a:spcBef>
              <a:spcAft>
                <a:spcPts val="600"/>
              </a:spcAft>
              <a:buClr>
                <a:srgbClr val="3F3F3F"/>
              </a:buClr>
              <a:buSzPts val="1800"/>
              <a:buChar char="●"/>
            </a:pPr>
            <a:r>
              <a:rPr lang="el-GR" sz="1600" b="1" dirty="0">
                <a:solidFill>
                  <a:srgbClr val="3F3F3F"/>
                </a:solidFill>
              </a:rPr>
              <a:t>Συμπληρωματική Ενότητα</a:t>
            </a:r>
            <a:r>
              <a:rPr lang="el-GR" sz="1600" dirty="0">
                <a:solidFill>
                  <a:srgbClr val="3F3F3F"/>
                </a:solidFill>
              </a:rPr>
              <a:t>: Προσθέτει λεπτομερείς δείκτες για ΜΜΕ που συνεργάζονται με απαιτητικούς ενδιαφερόμενους, όπως τράπεζες ή μεγάλες επιχειρήσεις.</a:t>
            </a:r>
          </a:p>
          <a:p>
            <a:pPr marL="360000" lvl="0" indent="-288000" algn="just" rtl="0">
              <a:spcBef>
                <a:spcPts val="600"/>
              </a:spcBef>
              <a:spcAft>
                <a:spcPts val="600"/>
              </a:spcAft>
              <a:buClr>
                <a:srgbClr val="3F3F3F"/>
              </a:buClr>
              <a:buSzPts val="1800"/>
              <a:buChar char="●"/>
            </a:pPr>
            <a:endParaRPr lang="el-GR" sz="1600" dirty="0">
              <a:solidFill>
                <a:srgbClr val="3F3F3F"/>
              </a:solidFill>
            </a:endParaRPr>
          </a:p>
          <a:p>
            <a:pPr marL="360000" lvl="0" indent="-288000" algn="just" rtl="0">
              <a:spcBef>
                <a:spcPts val="600"/>
              </a:spcBef>
              <a:spcAft>
                <a:spcPts val="600"/>
              </a:spcAft>
              <a:buClr>
                <a:srgbClr val="3F3F3F"/>
              </a:buClr>
              <a:buSzPts val="1800"/>
              <a:buChar char="●"/>
            </a:pPr>
            <a:r>
              <a:rPr lang="el-GR" sz="1600" b="1" dirty="0">
                <a:solidFill>
                  <a:srgbClr val="3F3F3F"/>
                </a:solidFill>
              </a:rPr>
              <a:t>Αξιολόγηση </a:t>
            </a:r>
            <a:r>
              <a:rPr lang="el-GR" sz="1600" b="1" dirty="0" err="1">
                <a:solidFill>
                  <a:srgbClr val="3F3F3F"/>
                </a:solidFill>
              </a:rPr>
              <a:t>Ουσιαστικότητας</a:t>
            </a:r>
            <a:r>
              <a:rPr lang="el-GR" sz="1600" dirty="0">
                <a:solidFill>
                  <a:srgbClr val="3F3F3F"/>
                </a:solidFill>
              </a:rPr>
              <a:t>: Ενώ το ESRS εφαρμόζει ένα αυστηρό πλαίσιο αξιολόγησης, το VSME επιτρέπει στις ΜΜΕ να παραλείπουν γνωστοποιήσεις που δεν θεωρούνται εφαρμόσιμες στις συνθήκες τους</a:t>
            </a:r>
            <a:r>
              <a:rPr lang="en-US" sz="1600" dirty="0">
                <a:solidFill>
                  <a:srgbClr val="3F3F3F"/>
                </a:solidFill>
              </a:rPr>
              <a:t> (</a:t>
            </a:r>
            <a:r>
              <a:rPr lang="en-US" sz="1600">
                <a:solidFill>
                  <a:srgbClr val="3F3F3F"/>
                </a:solidFill>
              </a:rPr>
              <a:t>if applicable)</a:t>
            </a:r>
            <a:r>
              <a:rPr lang="el-GR" sz="1600">
                <a:solidFill>
                  <a:srgbClr val="3F3F3F"/>
                </a:solidFill>
              </a:rPr>
              <a:t>.</a:t>
            </a:r>
            <a:endParaRPr lang="el-GR" sz="1600" dirty="0">
              <a:solidFill>
                <a:srgbClr val="3F3F3F"/>
              </a:solidFill>
            </a:endParaRPr>
          </a:p>
        </p:txBody>
      </p:sp>
    </p:spTree>
    <p:extLst>
      <p:ext uri="{BB962C8B-B14F-4D97-AF65-F5344CB8AC3E}">
        <p14:creationId xmlns:p14="http://schemas.microsoft.com/office/powerpoint/2010/main" val="326861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F0982F3-183D-D666-AEE1-6AEA4B514500}"/>
            </a:ext>
          </a:extLst>
        </p:cNvPr>
        <p:cNvGrpSpPr/>
        <p:nvPr/>
      </p:nvGrpSpPr>
      <p:grpSpPr>
        <a:xfrm>
          <a:off x="0" y="0"/>
          <a:ext cx="0" cy="0"/>
          <a:chOff x="0" y="0"/>
          <a:chExt cx="0" cy="0"/>
        </a:xfrm>
      </p:grpSpPr>
      <p:sp>
        <p:nvSpPr>
          <p:cNvPr id="96" name="Google Shape;96;p1">
            <a:extLst>
              <a:ext uri="{FF2B5EF4-FFF2-40B4-BE49-F238E27FC236}">
                <a16:creationId xmlns:a16="http://schemas.microsoft.com/office/drawing/2014/main" id="{ADBD28E1-F207-E250-7984-3305F12AFA11}"/>
              </a:ext>
            </a:extLst>
          </p:cNvPr>
          <p:cNvSpPr/>
          <p:nvPr/>
        </p:nvSpPr>
        <p:spPr>
          <a:xfrm>
            <a:off x="-6101338" y="943897"/>
            <a:ext cx="12231704" cy="11808438"/>
          </a:xfrm>
          <a:prstGeom prst="pie">
            <a:avLst>
              <a:gd name="adj1" fmla="val 16184577"/>
              <a:gd name="adj2" fmla="val 3774"/>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 descr="Angled shot of pen on a graph">
            <a:extLst>
              <a:ext uri="{FF2B5EF4-FFF2-40B4-BE49-F238E27FC236}">
                <a16:creationId xmlns:a16="http://schemas.microsoft.com/office/drawing/2014/main" id="{9BBFF698-1655-0886-AAA5-93872BF289A7}"/>
              </a:ext>
            </a:extLst>
          </p:cNvPr>
          <p:cNvSpPr/>
          <p:nvPr/>
        </p:nvSpPr>
        <p:spPr>
          <a:xfrm>
            <a:off x="-5907190" y="953625"/>
            <a:ext cx="11808438" cy="11808438"/>
          </a:xfrm>
          <a:prstGeom prst="pie">
            <a:avLst>
              <a:gd name="adj1" fmla="val 16194202"/>
              <a:gd name="adj2" fmla="val 21599999"/>
            </a:avLst>
          </a:prstGeom>
          <a:blipFill>
            <a:blip r:embed="rId3" cstate="screen">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8A5D0E0-B716-9C72-9DF3-122CE58A2D8F}"/>
              </a:ext>
            </a:extLst>
          </p:cNvPr>
          <p:cNvSpPr txBox="1"/>
          <p:nvPr/>
        </p:nvSpPr>
        <p:spPr>
          <a:xfrm>
            <a:off x="6130366" y="3429000"/>
            <a:ext cx="5607954" cy="523220"/>
          </a:xfrm>
          <a:prstGeom prst="rect">
            <a:avLst/>
          </a:prstGeom>
          <a:noFill/>
        </p:spPr>
        <p:txBody>
          <a:bodyPr wrap="square" rtlCol="0">
            <a:spAutoFit/>
          </a:bodyPr>
          <a:lstStyle/>
          <a:p>
            <a:pPr algn="r"/>
            <a:r>
              <a:rPr lang="ro-RO" sz="2800" b="1" dirty="0">
                <a:solidFill>
                  <a:srgbClr val="04B5EA"/>
                </a:solidFill>
                <a:latin typeface="Aptos" panose="020B0004020202020204" pitchFamily="34" charset="0"/>
              </a:rPr>
              <a:t>ES</a:t>
            </a:r>
            <a:r>
              <a:rPr lang="en-US" sz="2800" b="1" dirty="0">
                <a:solidFill>
                  <a:srgbClr val="04B5EA"/>
                </a:solidFill>
                <a:latin typeface="Aptos" panose="020B0004020202020204" pitchFamily="34" charset="0"/>
              </a:rPr>
              <a:t>G OFFICER</a:t>
            </a:r>
            <a:endParaRPr lang="el-GR" sz="2400" b="1" dirty="0">
              <a:solidFill>
                <a:srgbClr val="04B5EA"/>
              </a:solidFill>
              <a:latin typeface="Aptos" panose="020B0004020202020204" pitchFamily="34" charset="0"/>
            </a:endParaRPr>
          </a:p>
        </p:txBody>
      </p:sp>
    </p:spTree>
    <p:extLst>
      <p:ext uri="{BB962C8B-B14F-4D97-AF65-F5344CB8AC3E}">
        <p14:creationId xmlns:p14="http://schemas.microsoft.com/office/powerpoint/2010/main" val="390852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25417-238A-581F-C00C-2C5DBBF3C260}"/>
            </a:ext>
          </a:extLst>
        </p:cNvPr>
        <p:cNvGrpSpPr/>
        <p:nvPr/>
      </p:nvGrpSpPr>
      <p:grpSpPr>
        <a:xfrm>
          <a:off x="0" y="0"/>
          <a:ext cx="0" cy="0"/>
          <a:chOff x="0" y="0"/>
          <a:chExt cx="0" cy="0"/>
        </a:xfrm>
      </p:grpSpPr>
      <p:sp>
        <p:nvSpPr>
          <p:cNvPr id="16" name="Google Shape;150;p5">
            <a:extLst>
              <a:ext uri="{FF2B5EF4-FFF2-40B4-BE49-F238E27FC236}">
                <a16:creationId xmlns:a16="http://schemas.microsoft.com/office/drawing/2014/main" id="{FE7FB400-B90C-28D3-0D1E-BB58070E10D8}"/>
              </a:ext>
            </a:extLst>
          </p:cNvPr>
          <p:cNvSpPr txBox="1">
            <a:spLocks/>
          </p:cNvSpPr>
          <p:nvPr/>
        </p:nvSpPr>
        <p:spPr>
          <a:xfrm>
            <a:off x="250825" y="207963"/>
            <a:ext cx="7247762" cy="657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200" dirty="0"/>
              <a:t>ESG OFFICER</a:t>
            </a:r>
            <a:endParaRPr lang="el-GR" sz="2200" dirty="0"/>
          </a:p>
        </p:txBody>
      </p:sp>
      <p:sp>
        <p:nvSpPr>
          <p:cNvPr id="3" name="Block Arc 2">
            <a:extLst>
              <a:ext uri="{FF2B5EF4-FFF2-40B4-BE49-F238E27FC236}">
                <a16:creationId xmlns:a16="http://schemas.microsoft.com/office/drawing/2014/main" id="{67B85136-819E-717A-37AF-49B1A7735233}"/>
              </a:ext>
            </a:extLst>
          </p:cNvPr>
          <p:cNvSpPr/>
          <p:nvPr/>
        </p:nvSpPr>
        <p:spPr>
          <a:xfrm rot="1800000">
            <a:off x="1350017" y="1811435"/>
            <a:ext cx="2205898" cy="220589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Oval 3">
            <a:extLst>
              <a:ext uri="{FF2B5EF4-FFF2-40B4-BE49-F238E27FC236}">
                <a16:creationId xmlns:a16="http://schemas.microsoft.com/office/drawing/2014/main" id="{9F6002EF-BA3C-E09C-A43E-113EE31A46E6}"/>
              </a:ext>
            </a:extLst>
          </p:cNvPr>
          <p:cNvSpPr/>
          <p:nvPr/>
        </p:nvSpPr>
        <p:spPr>
          <a:xfrm>
            <a:off x="1464672" y="1912021"/>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8169753A-1D87-22D8-78EF-821FFDA6990E}"/>
              </a:ext>
            </a:extLst>
          </p:cNvPr>
          <p:cNvSpPr/>
          <p:nvPr/>
        </p:nvSpPr>
        <p:spPr>
          <a:xfrm>
            <a:off x="3328218" y="1879897"/>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AE8C150D-BB89-D930-539A-537D3D85EF1A}"/>
              </a:ext>
            </a:extLst>
          </p:cNvPr>
          <p:cNvSpPr/>
          <p:nvPr/>
        </p:nvSpPr>
        <p:spPr>
          <a:xfrm>
            <a:off x="1430188" y="3671030"/>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Block Arc 17">
            <a:extLst>
              <a:ext uri="{FF2B5EF4-FFF2-40B4-BE49-F238E27FC236}">
                <a16:creationId xmlns:a16="http://schemas.microsoft.com/office/drawing/2014/main" id="{8F84F39F-44E7-C96A-1A89-BC04B93EFB7B}"/>
              </a:ext>
            </a:extLst>
          </p:cNvPr>
          <p:cNvSpPr/>
          <p:nvPr/>
        </p:nvSpPr>
        <p:spPr>
          <a:xfrm rot="16480676">
            <a:off x="1329602" y="3559322"/>
            <a:ext cx="2205898" cy="2205896"/>
          </a:xfrm>
          <a:prstGeom prst="blockArc">
            <a:avLst>
              <a:gd name="adj1" fmla="val 11995601"/>
              <a:gd name="adj2" fmla="val 15023282"/>
              <a:gd name="adj3" fmla="val 2322"/>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0" name="Block Arc 19">
            <a:extLst>
              <a:ext uri="{FF2B5EF4-FFF2-40B4-BE49-F238E27FC236}">
                <a16:creationId xmlns:a16="http://schemas.microsoft.com/office/drawing/2014/main" id="{90CE895C-9AA9-4628-D976-A3A33339D0CA}"/>
              </a:ext>
            </a:extLst>
          </p:cNvPr>
          <p:cNvSpPr/>
          <p:nvPr/>
        </p:nvSpPr>
        <p:spPr>
          <a:xfrm rot="8100000">
            <a:off x="3270151" y="1757137"/>
            <a:ext cx="2157649" cy="2205896"/>
          </a:xfrm>
          <a:prstGeom prst="blockArc">
            <a:avLst>
              <a:gd name="adj1" fmla="val 6081097"/>
              <a:gd name="adj2" fmla="val 16478239"/>
              <a:gd name="adj3" fmla="val 1873"/>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TextBox 8">
            <a:extLst>
              <a:ext uri="{FF2B5EF4-FFF2-40B4-BE49-F238E27FC236}">
                <a16:creationId xmlns:a16="http://schemas.microsoft.com/office/drawing/2014/main" id="{2F329C59-0CAA-D5FA-BE18-D4EF738C95A2}"/>
              </a:ext>
            </a:extLst>
          </p:cNvPr>
          <p:cNvSpPr txBox="1"/>
          <p:nvPr/>
        </p:nvSpPr>
        <p:spPr>
          <a:xfrm>
            <a:off x="1674676" y="2447745"/>
            <a:ext cx="1556580" cy="923330"/>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Σύνθετο κανονιστικό πλαίσιο </a:t>
            </a:r>
          </a:p>
        </p:txBody>
      </p:sp>
      <p:sp>
        <p:nvSpPr>
          <p:cNvPr id="21" name="TextBox 20">
            <a:extLst>
              <a:ext uri="{FF2B5EF4-FFF2-40B4-BE49-F238E27FC236}">
                <a16:creationId xmlns:a16="http://schemas.microsoft.com/office/drawing/2014/main" id="{A6FF1520-A826-5959-33F3-2AF0DD29ECC3}"/>
              </a:ext>
            </a:extLst>
          </p:cNvPr>
          <p:cNvSpPr txBox="1"/>
          <p:nvPr/>
        </p:nvSpPr>
        <p:spPr>
          <a:xfrm>
            <a:off x="3533956" y="2215733"/>
            <a:ext cx="1585910" cy="1477328"/>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Αύξηση της εθελοντικής εφαρμογής κριτηρίων </a:t>
            </a:r>
            <a:r>
              <a:rPr lang="en-US" sz="1800" b="1" dirty="0">
                <a:solidFill>
                  <a:schemeClr val="bg1"/>
                </a:solidFill>
                <a:latin typeface="+mj-lt"/>
              </a:rPr>
              <a:t>ESG</a:t>
            </a:r>
            <a:endParaRPr lang="el-GR" sz="1800" b="1" dirty="0">
              <a:solidFill>
                <a:schemeClr val="bg1"/>
              </a:solidFill>
              <a:latin typeface="+mj-lt"/>
            </a:endParaRPr>
          </a:p>
        </p:txBody>
      </p:sp>
      <p:sp>
        <p:nvSpPr>
          <p:cNvPr id="22" name="TextBox 21">
            <a:extLst>
              <a:ext uri="{FF2B5EF4-FFF2-40B4-BE49-F238E27FC236}">
                <a16:creationId xmlns:a16="http://schemas.microsoft.com/office/drawing/2014/main" id="{4C0A3F19-3E9B-B9E1-FFAA-C94591E5F95E}"/>
              </a:ext>
            </a:extLst>
          </p:cNvPr>
          <p:cNvSpPr txBox="1"/>
          <p:nvPr/>
        </p:nvSpPr>
        <p:spPr>
          <a:xfrm>
            <a:off x="1543389" y="4182332"/>
            <a:ext cx="1771434" cy="923330"/>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Σύνταξη Εκθέσεων Βιωσιμότητας</a:t>
            </a:r>
          </a:p>
        </p:txBody>
      </p:sp>
      <p:sp>
        <p:nvSpPr>
          <p:cNvPr id="24" name="Arrow: Chevron 23">
            <a:extLst>
              <a:ext uri="{FF2B5EF4-FFF2-40B4-BE49-F238E27FC236}">
                <a16:creationId xmlns:a16="http://schemas.microsoft.com/office/drawing/2014/main" id="{B4592162-8FF9-880B-0FF8-1E04E3CD8EF9}"/>
              </a:ext>
            </a:extLst>
          </p:cNvPr>
          <p:cNvSpPr/>
          <p:nvPr/>
        </p:nvSpPr>
        <p:spPr>
          <a:xfrm>
            <a:off x="5872037" y="3421134"/>
            <a:ext cx="359183" cy="543853"/>
          </a:xfrm>
          <a:prstGeom prst="chevron">
            <a:avLst/>
          </a:prstGeom>
          <a:solidFill>
            <a:schemeClr val="bg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5" name="Arrow: Chevron 24">
            <a:extLst>
              <a:ext uri="{FF2B5EF4-FFF2-40B4-BE49-F238E27FC236}">
                <a16:creationId xmlns:a16="http://schemas.microsoft.com/office/drawing/2014/main" id="{094A3AFE-5253-A377-C7E4-4367B077FB8F}"/>
              </a:ext>
            </a:extLst>
          </p:cNvPr>
          <p:cNvSpPr/>
          <p:nvPr/>
        </p:nvSpPr>
        <p:spPr>
          <a:xfrm>
            <a:off x="6114734" y="3318656"/>
            <a:ext cx="494548" cy="748810"/>
          </a:xfrm>
          <a:prstGeom prst="chevron">
            <a:avLst/>
          </a:prstGeom>
          <a:solidFill>
            <a:schemeClr val="bg1">
              <a:lumMod val="6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 name="Arrow: Chevron 25">
            <a:extLst>
              <a:ext uri="{FF2B5EF4-FFF2-40B4-BE49-F238E27FC236}">
                <a16:creationId xmlns:a16="http://schemas.microsoft.com/office/drawing/2014/main" id="{573B0197-12A9-9FBA-4332-24709FF10430}"/>
              </a:ext>
            </a:extLst>
          </p:cNvPr>
          <p:cNvSpPr/>
          <p:nvPr/>
        </p:nvSpPr>
        <p:spPr>
          <a:xfrm>
            <a:off x="6392145" y="3194843"/>
            <a:ext cx="658092" cy="996436"/>
          </a:xfrm>
          <a:prstGeom prst="chevron">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7" name="Google Shape;195;p5">
            <a:extLst>
              <a:ext uri="{FF2B5EF4-FFF2-40B4-BE49-F238E27FC236}">
                <a16:creationId xmlns:a16="http://schemas.microsoft.com/office/drawing/2014/main" id="{FE01BF15-E50C-DB35-AE7F-0E1DD6483DE5}"/>
              </a:ext>
            </a:extLst>
          </p:cNvPr>
          <p:cNvSpPr/>
          <p:nvPr/>
        </p:nvSpPr>
        <p:spPr>
          <a:xfrm>
            <a:off x="7550660" y="2258504"/>
            <a:ext cx="2869112" cy="2869112"/>
          </a:xfrm>
          <a:prstGeom prst="ellipse">
            <a:avLst/>
          </a:prstGeom>
          <a:solidFill>
            <a:srgbClr val="04B3E7"/>
          </a:solidFill>
          <a:ln w="76200" cap="flat" cmpd="sng">
            <a:no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l-GR" sz="1800" b="1" dirty="0">
                <a:solidFill>
                  <a:schemeClr val="bg1"/>
                </a:solidFill>
                <a:latin typeface="+mj-lt"/>
                <a:cs typeface="Calibri"/>
                <a:sym typeface="Calibri"/>
              </a:rPr>
              <a:t>Απαραίτητος ο ρόλος του </a:t>
            </a:r>
            <a:r>
              <a:rPr lang="en-US" sz="1800" b="1" dirty="0">
                <a:solidFill>
                  <a:schemeClr val="bg1"/>
                </a:solidFill>
                <a:latin typeface="+mj-lt"/>
                <a:cs typeface="Calibri"/>
                <a:sym typeface="Calibri"/>
              </a:rPr>
              <a:t>ESG Officer</a:t>
            </a:r>
            <a:endParaRPr dirty="0">
              <a:solidFill>
                <a:schemeClr val="bg1"/>
              </a:solidFill>
              <a:latin typeface="+mj-lt"/>
            </a:endParaRPr>
          </a:p>
        </p:txBody>
      </p:sp>
      <p:sp>
        <p:nvSpPr>
          <p:cNvPr id="7" name="Oval 3">
            <a:extLst>
              <a:ext uri="{FF2B5EF4-FFF2-40B4-BE49-F238E27FC236}">
                <a16:creationId xmlns:a16="http://schemas.microsoft.com/office/drawing/2014/main" id="{AF3E6947-ABED-E13C-B573-4F84230711B9}"/>
              </a:ext>
            </a:extLst>
          </p:cNvPr>
          <p:cNvSpPr/>
          <p:nvPr/>
        </p:nvSpPr>
        <p:spPr>
          <a:xfrm>
            <a:off x="3306652" y="3671030"/>
            <a:ext cx="2004726" cy="2004724"/>
          </a:xfrm>
          <a:prstGeom prst="ellipse">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a:extLst>
              <a:ext uri="{FF2B5EF4-FFF2-40B4-BE49-F238E27FC236}">
                <a16:creationId xmlns:a16="http://schemas.microsoft.com/office/drawing/2014/main" id="{C0233F29-AFE0-3049-4151-B70CCB1EB849}"/>
              </a:ext>
            </a:extLst>
          </p:cNvPr>
          <p:cNvSpPr txBox="1"/>
          <p:nvPr/>
        </p:nvSpPr>
        <p:spPr>
          <a:xfrm>
            <a:off x="3548621" y="4073227"/>
            <a:ext cx="1556580" cy="1200329"/>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lgn="ctr">
              <a:buNone/>
            </a:pPr>
            <a:r>
              <a:rPr lang="el-GR" sz="1800" b="1" dirty="0">
                <a:solidFill>
                  <a:schemeClr val="bg1"/>
                </a:solidFill>
                <a:latin typeface="+mj-lt"/>
              </a:rPr>
              <a:t>Σχεδιασμός και υλοποίηση μετάβασης</a:t>
            </a:r>
          </a:p>
        </p:txBody>
      </p:sp>
      <p:sp>
        <p:nvSpPr>
          <p:cNvPr id="14" name="Block Arc 19">
            <a:extLst>
              <a:ext uri="{FF2B5EF4-FFF2-40B4-BE49-F238E27FC236}">
                <a16:creationId xmlns:a16="http://schemas.microsoft.com/office/drawing/2014/main" id="{92719B17-30E9-C11C-66DC-4D401497C38E}"/>
              </a:ext>
            </a:extLst>
          </p:cNvPr>
          <p:cNvSpPr/>
          <p:nvPr/>
        </p:nvSpPr>
        <p:spPr>
          <a:xfrm rot="12777241">
            <a:off x="3212531" y="3580505"/>
            <a:ext cx="2205898" cy="220589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000740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E2504C9F-D990-C321-70D6-3EEC79109F45}"/>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Βασικές έννοιες για την ενσωμάτωση των </a:t>
            </a:r>
            <a:r>
              <a:rPr lang="en-US" sz="2200" dirty="0"/>
              <a:t>ESG </a:t>
            </a:r>
            <a:endParaRPr lang="el-GR" sz="2200" dirty="0"/>
          </a:p>
        </p:txBody>
      </p:sp>
      <p:grpSp>
        <p:nvGrpSpPr>
          <p:cNvPr id="23" name="Group 22">
            <a:extLst>
              <a:ext uri="{FF2B5EF4-FFF2-40B4-BE49-F238E27FC236}">
                <a16:creationId xmlns:a16="http://schemas.microsoft.com/office/drawing/2014/main" id="{728EC130-9397-1C01-331B-57BD6C9AF370}"/>
              </a:ext>
            </a:extLst>
          </p:cNvPr>
          <p:cNvGrpSpPr/>
          <p:nvPr/>
        </p:nvGrpSpPr>
        <p:grpSpPr>
          <a:xfrm>
            <a:off x="330200" y="1871765"/>
            <a:ext cx="2654300" cy="3821653"/>
            <a:chOff x="330200" y="1871765"/>
            <a:chExt cx="2654300" cy="3821653"/>
          </a:xfrm>
        </p:grpSpPr>
        <p:pic>
          <p:nvPicPr>
            <p:cNvPr id="12" name="Picture 11" descr="Graphs and charts">
              <a:extLst>
                <a:ext uri="{FF2B5EF4-FFF2-40B4-BE49-F238E27FC236}">
                  <a16:creationId xmlns:a16="http://schemas.microsoft.com/office/drawing/2014/main" id="{F91A759A-F8B9-C2DE-DE93-00EE6A1876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0201" y="1871765"/>
              <a:ext cx="2654299" cy="3821653"/>
            </a:xfrm>
            <a:prstGeom prst="roundRect">
              <a:avLst/>
            </a:prstGeom>
          </p:spPr>
        </p:pic>
        <p:sp>
          <p:nvSpPr>
            <p:cNvPr id="13" name="Rectangle: Rounded Corners 12">
              <a:extLst>
                <a:ext uri="{FF2B5EF4-FFF2-40B4-BE49-F238E27FC236}">
                  <a16:creationId xmlns:a16="http://schemas.microsoft.com/office/drawing/2014/main" id="{82DE56B6-04C0-325C-699D-DB2AA1586F68}"/>
                </a:ext>
              </a:extLst>
            </p:cNvPr>
            <p:cNvSpPr/>
            <p:nvPr/>
          </p:nvSpPr>
          <p:spPr>
            <a:xfrm>
              <a:off x="330200" y="1871765"/>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90794314-E4A4-C68D-E2AA-9DBB1BC5D4D1}"/>
                </a:ext>
              </a:extLst>
            </p:cNvPr>
            <p:cNvSpPr txBox="1"/>
            <p:nvPr/>
          </p:nvSpPr>
          <p:spPr>
            <a:xfrm>
              <a:off x="565150" y="3274760"/>
              <a:ext cx="2184400" cy="1015663"/>
            </a:xfrm>
            <a:prstGeom prst="rect">
              <a:avLst/>
            </a:prstGeom>
            <a:noFill/>
          </p:spPr>
          <p:txBody>
            <a:bodyPr wrap="square" rtlCol="0">
              <a:spAutoFit/>
            </a:bodyPr>
            <a:lstStyle/>
            <a:p>
              <a:pPr algn="ctr"/>
              <a:r>
                <a:rPr lang="el-GR" sz="2000" b="1" dirty="0">
                  <a:solidFill>
                    <a:schemeClr val="bg1"/>
                  </a:solidFill>
                  <a:effectLst>
                    <a:outerShdw blurRad="38100" dist="38100" dir="2700000" algn="tl">
                      <a:srgbClr val="000000">
                        <a:alpha val="43137"/>
                      </a:srgbClr>
                    </a:outerShdw>
                  </a:effectLst>
                </a:rPr>
                <a:t>Βιώσιμο επιχειρηματικό μοντέλο </a:t>
              </a:r>
            </a:p>
          </p:txBody>
        </p:sp>
      </p:grpSp>
      <p:grpSp>
        <p:nvGrpSpPr>
          <p:cNvPr id="24" name="Group 23">
            <a:extLst>
              <a:ext uri="{FF2B5EF4-FFF2-40B4-BE49-F238E27FC236}">
                <a16:creationId xmlns:a16="http://schemas.microsoft.com/office/drawing/2014/main" id="{7BD1799C-A8E3-CD62-ED3E-67A8043421D3}"/>
              </a:ext>
            </a:extLst>
          </p:cNvPr>
          <p:cNvGrpSpPr/>
          <p:nvPr/>
        </p:nvGrpSpPr>
        <p:grpSpPr>
          <a:xfrm>
            <a:off x="3221035" y="1871764"/>
            <a:ext cx="2654300" cy="3821654"/>
            <a:chOff x="3221035" y="1871764"/>
            <a:chExt cx="2654300" cy="3821654"/>
          </a:xfrm>
        </p:grpSpPr>
        <p:pic>
          <p:nvPicPr>
            <p:cNvPr id="14" name="Picture 13" descr="Escalators in a modern white building">
              <a:extLst>
                <a:ext uri="{FF2B5EF4-FFF2-40B4-BE49-F238E27FC236}">
                  <a16:creationId xmlns:a16="http://schemas.microsoft.com/office/drawing/2014/main" id="{26F2CC3F-57F4-68F5-D091-0FE253CA64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21036" y="1871765"/>
              <a:ext cx="2654299" cy="3821653"/>
            </a:xfrm>
            <a:prstGeom prst="roundRect">
              <a:avLst/>
            </a:prstGeom>
          </p:spPr>
        </p:pic>
        <p:sp>
          <p:nvSpPr>
            <p:cNvPr id="15" name="Rectangle: Rounded Corners 14">
              <a:extLst>
                <a:ext uri="{FF2B5EF4-FFF2-40B4-BE49-F238E27FC236}">
                  <a16:creationId xmlns:a16="http://schemas.microsoft.com/office/drawing/2014/main" id="{440934F3-37FB-9B90-1AFA-38681AAC6D45}"/>
                </a:ext>
              </a:extLst>
            </p:cNvPr>
            <p:cNvSpPr/>
            <p:nvPr/>
          </p:nvSpPr>
          <p:spPr>
            <a:xfrm>
              <a:off x="3221035" y="1871764"/>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a:extLst>
                <a:ext uri="{FF2B5EF4-FFF2-40B4-BE49-F238E27FC236}">
                  <a16:creationId xmlns:a16="http://schemas.microsoft.com/office/drawing/2014/main" id="{57959453-4D9E-307F-E242-FF83DC7A47F8}"/>
                </a:ext>
              </a:extLst>
            </p:cNvPr>
            <p:cNvSpPr txBox="1"/>
            <p:nvPr/>
          </p:nvSpPr>
          <p:spPr>
            <a:xfrm>
              <a:off x="3455985" y="3428648"/>
              <a:ext cx="2184400" cy="707886"/>
            </a:xfrm>
            <a:prstGeom prst="rect">
              <a:avLst/>
            </a:prstGeom>
            <a:noFill/>
          </p:spPr>
          <p:txBody>
            <a:bodyPr wrap="square" rtlCol="0">
              <a:spAutoFit/>
            </a:bodyPr>
            <a:lstStyle/>
            <a:p>
              <a:pPr algn="ctr"/>
              <a:r>
                <a:rPr lang="el-GR" sz="2000" b="1" dirty="0">
                  <a:solidFill>
                    <a:schemeClr val="bg1"/>
                  </a:solidFill>
                  <a:effectLst>
                    <a:outerShdw blurRad="38100" dist="38100" dir="2700000" algn="tl">
                      <a:srgbClr val="000000">
                        <a:alpha val="43137"/>
                      </a:srgbClr>
                    </a:outerShdw>
                  </a:effectLst>
                </a:rPr>
                <a:t>Στρατηγική Μετάβασης </a:t>
              </a:r>
            </a:p>
          </p:txBody>
        </p:sp>
      </p:grpSp>
      <p:grpSp>
        <p:nvGrpSpPr>
          <p:cNvPr id="25" name="Group 24">
            <a:extLst>
              <a:ext uri="{FF2B5EF4-FFF2-40B4-BE49-F238E27FC236}">
                <a16:creationId xmlns:a16="http://schemas.microsoft.com/office/drawing/2014/main" id="{031FDD21-C078-F760-C3CA-AB0B8D00DBE0}"/>
              </a:ext>
            </a:extLst>
          </p:cNvPr>
          <p:cNvGrpSpPr/>
          <p:nvPr/>
        </p:nvGrpSpPr>
        <p:grpSpPr>
          <a:xfrm>
            <a:off x="6127746" y="1871763"/>
            <a:ext cx="2654300" cy="3821655"/>
            <a:chOff x="6127746" y="1871763"/>
            <a:chExt cx="2654300" cy="3821655"/>
          </a:xfrm>
        </p:grpSpPr>
        <p:pic>
          <p:nvPicPr>
            <p:cNvPr id="17" name="Picture 16" descr="Business handshake">
              <a:extLst>
                <a:ext uri="{FF2B5EF4-FFF2-40B4-BE49-F238E27FC236}">
                  <a16:creationId xmlns:a16="http://schemas.microsoft.com/office/drawing/2014/main" id="{8439385E-13FC-4A01-E84E-240F9F6CCA8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27747" y="1871765"/>
              <a:ext cx="2654299" cy="3821653"/>
            </a:xfrm>
            <a:prstGeom prst="roundRect">
              <a:avLst/>
            </a:prstGeom>
          </p:spPr>
        </p:pic>
        <p:sp>
          <p:nvSpPr>
            <p:cNvPr id="18" name="Rectangle: Rounded Corners 17">
              <a:extLst>
                <a:ext uri="{FF2B5EF4-FFF2-40B4-BE49-F238E27FC236}">
                  <a16:creationId xmlns:a16="http://schemas.microsoft.com/office/drawing/2014/main" id="{66F823FD-CC02-F775-E9CE-8D209D27EFE1}"/>
                </a:ext>
              </a:extLst>
            </p:cNvPr>
            <p:cNvSpPr/>
            <p:nvPr/>
          </p:nvSpPr>
          <p:spPr>
            <a:xfrm>
              <a:off x="6127746" y="1871763"/>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29E2A87-D164-AD16-A8D0-1EA4F1B040EA}"/>
                </a:ext>
              </a:extLst>
            </p:cNvPr>
            <p:cNvSpPr txBox="1"/>
            <p:nvPr/>
          </p:nvSpPr>
          <p:spPr>
            <a:xfrm>
              <a:off x="6362696" y="3428648"/>
              <a:ext cx="2184400" cy="707886"/>
            </a:xfrm>
            <a:prstGeom prst="rect">
              <a:avLst/>
            </a:prstGeom>
            <a:noFill/>
          </p:spPr>
          <p:txBody>
            <a:bodyPr wrap="square" rtlCol="0">
              <a:spAutoFit/>
            </a:bodyPr>
            <a:lstStyle/>
            <a:p>
              <a:pPr algn="ctr"/>
              <a:r>
                <a:rPr lang="ro-RO" sz="2000" b="1" dirty="0">
                  <a:solidFill>
                    <a:schemeClr val="bg1"/>
                  </a:solidFill>
                  <a:effectLst>
                    <a:outerShdw blurRad="38100" dist="38100" dir="2700000" algn="tl">
                      <a:srgbClr val="000000">
                        <a:alpha val="43137"/>
                      </a:srgbClr>
                    </a:outerShdw>
                  </a:effectLst>
                </a:rPr>
                <a:t>Stakeholder Engagement</a:t>
              </a:r>
            </a:p>
          </p:txBody>
        </p:sp>
      </p:grpSp>
      <p:grpSp>
        <p:nvGrpSpPr>
          <p:cNvPr id="26" name="Group 25">
            <a:extLst>
              <a:ext uri="{FF2B5EF4-FFF2-40B4-BE49-F238E27FC236}">
                <a16:creationId xmlns:a16="http://schemas.microsoft.com/office/drawing/2014/main" id="{08F2A744-3FAF-AB73-48BC-F47056C7BB01}"/>
              </a:ext>
            </a:extLst>
          </p:cNvPr>
          <p:cNvGrpSpPr/>
          <p:nvPr/>
        </p:nvGrpSpPr>
        <p:grpSpPr>
          <a:xfrm>
            <a:off x="9016995" y="1871765"/>
            <a:ext cx="2654300" cy="3821653"/>
            <a:chOff x="9016995" y="1871765"/>
            <a:chExt cx="2654300" cy="3821653"/>
          </a:xfrm>
        </p:grpSpPr>
        <p:pic>
          <p:nvPicPr>
            <p:cNvPr id="20" name="Picture 19" descr="Close-up of Doric columns">
              <a:extLst>
                <a:ext uri="{FF2B5EF4-FFF2-40B4-BE49-F238E27FC236}">
                  <a16:creationId xmlns:a16="http://schemas.microsoft.com/office/drawing/2014/main" id="{5BDB3E26-E5A8-7FA9-73EE-888DC75DA9C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16996" y="1871765"/>
              <a:ext cx="2654299" cy="3821653"/>
            </a:xfrm>
            <a:prstGeom prst="roundRect">
              <a:avLst/>
            </a:prstGeom>
          </p:spPr>
        </p:pic>
        <p:sp>
          <p:nvSpPr>
            <p:cNvPr id="21" name="Rectangle: Rounded Corners 20">
              <a:extLst>
                <a:ext uri="{FF2B5EF4-FFF2-40B4-BE49-F238E27FC236}">
                  <a16:creationId xmlns:a16="http://schemas.microsoft.com/office/drawing/2014/main" id="{9A02A812-6F07-C69C-4CED-17D9941171CE}"/>
                </a:ext>
              </a:extLst>
            </p:cNvPr>
            <p:cNvSpPr/>
            <p:nvPr/>
          </p:nvSpPr>
          <p:spPr>
            <a:xfrm>
              <a:off x="9016995" y="1871765"/>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a:extLst>
                <a:ext uri="{FF2B5EF4-FFF2-40B4-BE49-F238E27FC236}">
                  <a16:creationId xmlns:a16="http://schemas.microsoft.com/office/drawing/2014/main" id="{38CFCA74-093A-C982-2CDF-22F0A8765E53}"/>
                </a:ext>
              </a:extLst>
            </p:cNvPr>
            <p:cNvSpPr txBox="1"/>
            <p:nvPr/>
          </p:nvSpPr>
          <p:spPr>
            <a:xfrm>
              <a:off x="9251945" y="3582536"/>
              <a:ext cx="2184400" cy="400110"/>
            </a:xfrm>
            <a:prstGeom prst="rect">
              <a:avLst/>
            </a:prstGeom>
            <a:noFill/>
          </p:spPr>
          <p:txBody>
            <a:bodyPr wrap="square" rtlCol="0">
              <a:spAutoFit/>
            </a:bodyPr>
            <a:lstStyle/>
            <a:p>
              <a:pPr algn="ctr"/>
              <a:r>
                <a:rPr lang="el-GR" sz="2000" b="1" dirty="0">
                  <a:solidFill>
                    <a:schemeClr val="bg1"/>
                  </a:solidFill>
                  <a:effectLst>
                    <a:outerShdw blurRad="38100" dist="38100" dir="2700000" algn="tl">
                      <a:srgbClr val="000000">
                        <a:alpha val="43137"/>
                      </a:srgbClr>
                    </a:outerShdw>
                  </a:effectLst>
                </a:rPr>
                <a:t>Διακυβέρνηση</a:t>
              </a:r>
            </a:p>
          </p:txBody>
        </p:sp>
      </p:grpSp>
    </p:spTree>
    <p:extLst>
      <p:ext uri="{BB962C8B-B14F-4D97-AF65-F5344CB8AC3E}">
        <p14:creationId xmlns:p14="http://schemas.microsoft.com/office/powerpoint/2010/main" val="3555602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98C85-3C84-8771-CEC4-E0227FFD3DE1}"/>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9B34B81D-154F-A89A-8A08-DD92E39B1008}"/>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Βασικές έννοιες για την ενσωμάτωση των </a:t>
            </a:r>
            <a:r>
              <a:rPr lang="en-US" sz="2200" dirty="0"/>
              <a:t>ESG </a:t>
            </a:r>
            <a:endParaRPr lang="el-GR" sz="2200" dirty="0"/>
          </a:p>
        </p:txBody>
      </p:sp>
      <p:grpSp>
        <p:nvGrpSpPr>
          <p:cNvPr id="4" name="Group 3">
            <a:extLst>
              <a:ext uri="{FF2B5EF4-FFF2-40B4-BE49-F238E27FC236}">
                <a16:creationId xmlns:a16="http://schemas.microsoft.com/office/drawing/2014/main" id="{1BF322F5-74A8-2D1E-3330-54532B541670}"/>
              </a:ext>
            </a:extLst>
          </p:cNvPr>
          <p:cNvGrpSpPr/>
          <p:nvPr/>
        </p:nvGrpSpPr>
        <p:grpSpPr>
          <a:xfrm>
            <a:off x="330200" y="1871765"/>
            <a:ext cx="2654300" cy="3821653"/>
            <a:chOff x="330200" y="1871765"/>
            <a:chExt cx="2654300" cy="3821653"/>
          </a:xfrm>
        </p:grpSpPr>
        <p:pic>
          <p:nvPicPr>
            <p:cNvPr id="12" name="Picture 11" descr="Graphs and charts">
              <a:extLst>
                <a:ext uri="{FF2B5EF4-FFF2-40B4-BE49-F238E27FC236}">
                  <a16:creationId xmlns:a16="http://schemas.microsoft.com/office/drawing/2014/main" id="{3B6DE295-AF2D-2F1F-5264-A551A65784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0201" y="1871765"/>
              <a:ext cx="2654299" cy="3821653"/>
            </a:xfrm>
            <a:prstGeom prst="roundRect">
              <a:avLst/>
            </a:prstGeom>
          </p:spPr>
        </p:pic>
        <p:sp>
          <p:nvSpPr>
            <p:cNvPr id="13" name="Rectangle: Rounded Corners 12">
              <a:extLst>
                <a:ext uri="{FF2B5EF4-FFF2-40B4-BE49-F238E27FC236}">
                  <a16:creationId xmlns:a16="http://schemas.microsoft.com/office/drawing/2014/main" id="{B913B350-A997-BF06-0464-AE0A66C726BA}"/>
                </a:ext>
              </a:extLst>
            </p:cNvPr>
            <p:cNvSpPr/>
            <p:nvPr/>
          </p:nvSpPr>
          <p:spPr>
            <a:xfrm>
              <a:off x="330200" y="1871765"/>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45EFCA74-1A4B-AA2D-F41B-46391D0DCB44}"/>
                </a:ext>
              </a:extLst>
            </p:cNvPr>
            <p:cNvSpPr txBox="1"/>
            <p:nvPr/>
          </p:nvSpPr>
          <p:spPr>
            <a:xfrm>
              <a:off x="565150" y="3274760"/>
              <a:ext cx="2184400" cy="1015663"/>
            </a:xfrm>
            <a:prstGeom prst="rect">
              <a:avLst/>
            </a:prstGeom>
            <a:noFill/>
          </p:spPr>
          <p:txBody>
            <a:bodyPr wrap="square" rtlCol="0">
              <a:spAutoFit/>
            </a:bodyPr>
            <a:lstStyle/>
            <a:p>
              <a:pPr algn="ctr"/>
              <a:r>
                <a:rPr lang="el-GR" sz="2000" b="1" dirty="0">
                  <a:solidFill>
                    <a:schemeClr val="bg1"/>
                  </a:solidFill>
                  <a:effectLst>
                    <a:outerShdw blurRad="38100" dist="38100" dir="2700000" algn="tl">
                      <a:srgbClr val="000000">
                        <a:alpha val="43137"/>
                      </a:srgbClr>
                    </a:outerShdw>
                  </a:effectLst>
                </a:rPr>
                <a:t>Βιώσιμο επιχειρηματικό μοντέλο </a:t>
              </a:r>
            </a:p>
          </p:txBody>
        </p:sp>
      </p:grpSp>
      <p:sp>
        <p:nvSpPr>
          <p:cNvPr id="3" name="TextBox 2">
            <a:extLst>
              <a:ext uri="{FF2B5EF4-FFF2-40B4-BE49-F238E27FC236}">
                <a16:creationId xmlns:a16="http://schemas.microsoft.com/office/drawing/2014/main" id="{A9897B77-F989-B8E5-E720-2D5C0FA7E975}"/>
              </a:ext>
            </a:extLst>
          </p:cNvPr>
          <p:cNvSpPr txBox="1"/>
          <p:nvPr/>
        </p:nvSpPr>
        <p:spPr>
          <a:xfrm>
            <a:off x="3669459" y="2931076"/>
            <a:ext cx="6487264" cy="1703030"/>
          </a:xfrm>
          <a:prstGeom prst="rect">
            <a:avLst/>
          </a:prstGeom>
          <a:noFill/>
        </p:spPr>
        <p:txBody>
          <a:bodyPr wrap="square" rtlCol="0">
            <a:spAutoFit/>
          </a:bodyPr>
          <a:lstStyle/>
          <a:p>
            <a:pPr>
              <a:lnSpc>
                <a:spcPct val="150000"/>
              </a:lnSpc>
            </a:pPr>
            <a:r>
              <a:rPr lang="el-GR" sz="1800" dirty="0">
                <a:solidFill>
                  <a:srgbClr val="3F3F3F"/>
                </a:solidFill>
              </a:rPr>
              <a:t>Το βιώσιμο επιχειρηματικό μοντέλο προσφέρει, δημιουργεί και διατηρεί αξία για όλους του </a:t>
            </a:r>
            <a:r>
              <a:rPr lang="el-GR" sz="1800" dirty="0" err="1">
                <a:solidFill>
                  <a:srgbClr val="3F3F3F"/>
                </a:solidFill>
              </a:rPr>
              <a:t>συμ</a:t>
            </a:r>
            <a:r>
              <a:rPr lang="en-US" sz="1800" dirty="0">
                <a:solidFill>
                  <a:srgbClr val="3F3F3F"/>
                </a:solidFill>
              </a:rPr>
              <a:t>-</a:t>
            </a:r>
            <a:r>
              <a:rPr lang="el-GR" sz="1800" dirty="0">
                <a:solidFill>
                  <a:srgbClr val="3F3F3F"/>
                </a:solidFill>
              </a:rPr>
              <a:t>μετόχους, χωρίς να εξαντλεί το οικονομικό, φυσικό και κοινωνικό κεφάλαιο, από το οποίο εξαρτάται για να παράγει αξία</a:t>
            </a:r>
          </a:p>
        </p:txBody>
      </p:sp>
    </p:spTree>
    <p:extLst>
      <p:ext uri="{BB962C8B-B14F-4D97-AF65-F5344CB8AC3E}">
        <p14:creationId xmlns:p14="http://schemas.microsoft.com/office/powerpoint/2010/main" val="155549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6B62E-D0BE-712C-F513-3E63B78887F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A84F89D-C4B4-F618-CD92-8C6C9BB0825C}"/>
              </a:ext>
            </a:extLst>
          </p:cNvPr>
          <p:cNvGrpSpPr/>
          <p:nvPr/>
        </p:nvGrpSpPr>
        <p:grpSpPr>
          <a:xfrm>
            <a:off x="332227" y="1871764"/>
            <a:ext cx="2654300" cy="3821654"/>
            <a:chOff x="2483615" y="1871764"/>
            <a:chExt cx="2654300" cy="3821654"/>
          </a:xfrm>
        </p:grpSpPr>
        <p:pic>
          <p:nvPicPr>
            <p:cNvPr id="4" name="Picture 3" descr="Escalators in a modern white building">
              <a:extLst>
                <a:ext uri="{FF2B5EF4-FFF2-40B4-BE49-F238E27FC236}">
                  <a16:creationId xmlns:a16="http://schemas.microsoft.com/office/drawing/2014/main" id="{9573D0B4-5A68-96FD-C9C5-D6283683EED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483616" y="1871765"/>
              <a:ext cx="2654299" cy="3821653"/>
            </a:xfrm>
            <a:prstGeom prst="roundRect">
              <a:avLst/>
            </a:prstGeom>
          </p:spPr>
        </p:pic>
        <p:sp>
          <p:nvSpPr>
            <p:cNvPr id="5" name="Rectangle: Rounded Corners 4">
              <a:extLst>
                <a:ext uri="{FF2B5EF4-FFF2-40B4-BE49-F238E27FC236}">
                  <a16:creationId xmlns:a16="http://schemas.microsoft.com/office/drawing/2014/main" id="{ED13233E-A922-FC6D-245A-2AB7B93DFEBA}"/>
                </a:ext>
              </a:extLst>
            </p:cNvPr>
            <p:cNvSpPr/>
            <p:nvPr/>
          </p:nvSpPr>
          <p:spPr>
            <a:xfrm>
              <a:off x="2483615" y="1871764"/>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1CB28824-D857-B0E8-B6A9-40BEA6D6C7E4}"/>
                </a:ext>
              </a:extLst>
            </p:cNvPr>
            <p:cNvSpPr txBox="1"/>
            <p:nvPr/>
          </p:nvSpPr>
          <p:spPr>
            <a:xfrm>
              <a:off x="2718565" y="3428648"/>
              <a:ext cx="2184400" cy="707886"/>
            </a:xfrm>
            <a:prstGeom prst="rect">
              <a:avLst/>
            </a:prstGeom>
            <a:noFill/>
          </p:spPr>
          <p:txBody>
            <a:bodyPr wrap="square" rtlCol="0">
              <a:spAutoFit/>
            </a:bodyPr>
            <a:lstStyle/>
            <a:p>
              <a:pPr algn="ctr"/>
              <a:r>
                <a:rPr lang="el-GR" sz="2000" b="1" dirty="0">
                  <a:solidFill>
                    <a:schemeClr val="bg1"/>
                  </a:solidFill>
                  <a:effectLst>
                    <a:outerShdw blurRad="38100" dist="38100" dir="2700000" algn="tl">
                      <a:srgbClr val="000000">
                        <a:alpha val="43137"/>
                      </a:srgbClr>
                    </a:outerShdw>
                  </a:effectLst>
                </a:rPr>
                <a:t>Στρατηγική Μετάβασης </a:t>
              </a:r>
            </a:p>
          </p:txBody>
        </p:sp>
      </p:grpSp>
      <p:sp>
        <p:nvSpPr>
          <p:cNvPr id="2" name="Θέση κειμένου 1">
            <a:extLst>
              <a:ext uri="{FF2B5EF4-FFF2-40B4-BE49-F238E27FC236}">
                <a16:creationId xmlns:a16="http://schemas.microsoft.com/office/drawing/2014/main" id="{A6626DBC-9F71-0206-5B38-340B3CA13C2F}"/>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Βασικές έννοιες για την ενσωμάτωση των </a:t>
            </a:r>
            <a:r>
              <a:rPr lang="en-US" sz="2200" dirty="0"/>
              <a:t>ESG </a:t>
            </a:r>
            <a:endParaRPr lang="el-GR" sz="2200" dirty="0"/>
          </a:p>
        </p:txBody>
      </p:sp>
      <p:sp>
        <p:nvSpPr>
          <p:cNvPr id="3" name="TextBox 2">
            <a:extLst>
              <a:ext uri="{FF2B5EF4-FFF2-40B4-BE49-F238E27FC236}">
                <a16:creationId xmlns:a16="http://schemas.microsoft.com/office/drawing/2014/main" id="{11BAF9CD-69E2-0337-BE5D-326F4285205C}"/>
              </a:ext>
            </a:extLst>
          </p:cNvPr>
          <p:cNvSpPr txBox="1"/>
          <p:nvPr/>
        </p:nvSpPr>
        <p:spPr>
          <a:xfrm>
            <a:off x="3669458" y="1871764"/>
            <a:ext cx="6084977" cy="1524007"/>
          </a:xfrm>
          <a:prstGeom prst="rect">
            <a:avLst/>
          </a:prstGeom>
          <a:noFill/>
        </p:spPr>
        <p:txBody>
          <a:bodyPr wrap="square" rtlCol="0">
            <a:spAutoFit/>
          </a:bodyPr>
          <a:lstStyle/>
          <a:p>
            <a:pPr>
              <a:lnSpc>
                <a:spcPct val="150000"/>
              </a:lnSpc>
            </a:pPr>
            <a:r>
              <a:rPr lang="el-GR" sz="1600" b="1" dirty="0">
                <a:solidFill>
                  <a:srgbClr val="3F3F3F"/>
                </a:solidFill>
              </a:rPr>
              <a:t>Μηχανισμός Δίκαιης Μετάβασης: </a:t>
            </a:r>
            <a:r>
              <a:rPr lang="el-GR" sz="1600" dirty="0">
                <a:solidFill>
                  <a:srgbClr val="3F3F3F"/>
                </a:solidFill>
              </a:rPr>
              <a:t>εργαλείο διασφάλισης ότι η μετάβαση σε μια κλιματική ουδέτερη οικονομία θα πραγματοποιηθεί με δίκαιο τρόπο, χωρίς να μείνει κανείς πίσω (μεγαλύτερη ένταξη ανθρώπων, επενδύσεις στην εκπαίδευση).</a:t>
            </a:r>
          </a:p>
        </p:txBody>
      </p:sp>
      <p:sp>
        <p:nvSpPr>
          <p:cNvPr id="9" name="TextBox 8">
            <a:extLst>
              <a:ext uri="{FF2B5EF4-FFF2-40B4-BE49-F238E27FC236}">
                <a16:creationId xmlns:a16="http://schemas.microsoft.com/office/drawing/2014/main" id="{8795F490-1E3E-1574-B5D1-67C1FA592DA8}"/>
              </a:ext>
            </a:extLst>
          </p:cNvPr>
          <p:cNvSpPr txBox="1"/>
          <p:nvPr/>
        </p:nvSpPr>
        <p:spPr>
          <a:xfrm>
            <a:off x="3669458" y="3707745"/>
            <a:ext cx="6487265" cy="1985672"/>
          </a:xfrm>
          <a:prstGeom prst="rect">
            <a:avLst/>
          </a:prstGeom>
          <a:noFill/>
        </p:spPr>
        <p:txBody>
          <a:bodyPr wrap="square" rtlCol="0">
            <a:spAutoFit/>
          </a:bodyPr>
          <a:lstStyle/>
          <a:p>
            <a:pPr>
              <a:lnSpc>
                <a:spcPct val="150000"/>
              </a:lnSpc>
            </a:pPr>
            <a:r>
              <a:rPr lang="el-GR" sz="1600" dirty="0">
                <a:solidFill>
                  <a:srgbClr val="3F3F3F"/>
                </a:solidFill>
              </a:rPr>
              <a:t>Απαιτείται </a:t>
            </a:r>
            <a:r>
              <a:rPr lang="el-GR" sz="1600" b="1" dirty="0">
                <a:solidFill>
                  <a:srgbClr val="3F3F3F"/>
                </a:solidFill>
              </a:rPr>
              <a:t>Εταιρικό Σχέδιο Μετάβασης </a:t>
            </a:r>
            <a:endParaRPr lang="en-US" sz="1600" b="1" dirty="0">
              <a:solidFill>
                <a:srgbClr val="3F3F3F"/>
              </a:solidFill>
            </a:endParaRPr>
          </a:p>
          <a:p>
            <a:pPr>
              <a:lnSpc>
                <a:spcPct val="150000"/>
              </a:lnSpc>
            </a:pPr>
            <a:r>
              <a:rPr lang="el-GR" sz="1600" dirty="0">
                <a:solidFill>
                  <a:srgbClr val="3F3F3F"/>
                </a:solidFill>
              </a:rPr>
              <a:t>[σύνολο βιώσιμων πρακτικών προς την κατεύθυνση της </a:t>
            </a:r>
            <a:r>
              <a:rPr lang="el-GR" sz="1600" dirty="0" err="1">
                <a:solidFill>
                  <a:srgbClr val="3F3F3F"/>
                </a:solidFill>
              </a:rPr>
              <a:t>αειοφορίας</a:t>
            </a:r>
            <a:r>
              <a:rPr lang="el-GR" sz="1600" dirty="0">
                <a:solidFill>
                  <a:srgbClr val="3F3F3F"/>
                </a:solidFill>
              </a:rPr>
              <a:t>]</a:t>
            </a:r>
          </a:p>
          <a:p>
            <a:pPr>
              <a:lnSpc>
                <a:spcPct val="150000"/>
              </a:lnSpc>
            </a:pPr>
            <a:endParaRPr lang="en-US" sz="300" dirty="0">
              <a:solidFill>
                <a:srgbClr val="3F3F3F"/>
              </a:solidFill>
            </a:endParaRPr>
          </a:p>
          <a:p>
            <a:pPr>
              <a:lnSpc>
                <a:spcPct val="150000"/>
              </a:lnSpc>
            </a:pPr>
            <a:r>
              <a:rPr lang="el-GR" sz="1600" dirty="0">
                <a:solidFill>
                  <a:srgbClr val="3F3F3F"/>
                </a:solidFill>
              </a:rPr>
              <a:t>Βασικό χαρακτηριστικό είναι ότι η εταιρεία αναγνωρίζει την επίδρασή της, τις ευκαιρίες και τα ρίσκα στο περιβάλλον (E), στην κοινωνία (S) και </a:t>
            </a:r>
            <a:r>
              <a:rPr lang="el-GR" sz="1600" dirty="0" err="1">
                <a:solidFill>
                  <a:srgbClr val="3F3F3F"/>
                </a:solidFill>
              </a:rPr>
              <a:t>διέπεται</a:t>
            </a:r>
            <a:r>
              <a:rPr lang="el-GR" sz="1600" dirty="0">
                <a:solidFill>
                  <a:srgbClr val="3F3F3F"/>
                </a:solidFill>
              </a:rPr>
              <a:t> από διαφανείς μεθόδους διακυβέρνησης (G).</a:t>
            </a:r>
          </a:p>
        </p:txBody>
      </p:sp>
      <p:cxnSp>
        <p:nvCxnSpPr>
          <p:cNvPr id="11" name="Straight Connector 10">
            <a:extLst>
              <a:ext uri="{FF2B5EF4-FFF2-40B4-BE49-F238E27FC236}">
                <a16:creationId xmlns:a16="http://schemas.microsoft.com/office/drawing/2014/main" id="{2BFFA150-52C6-69F5-50DC-DCF3C0DD1DAA}"/>
              </a:ext>
            </a:extLst>
          </p:cNvPr>
          <p:cNvCxnSpPr>
            <a:cxnSpLocks/>
          </p:cNvCxnSpPr>
          <p:nvPr/>
        </p:nvCxnSpPr>
        <p:spPr>
          <a:xfrm>
            <a:off x="3746090" y="3598607"/>
            <a:ext cx="6135329" cy="0"/>
          </a:xfrm>
          <a:prstGeom prst="line">
            <a:avLst/>
          </a:prstGeom>
          <a:ln w="38100">
            <a:solidFill>
              <a:srgbClr val="04B3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087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60D5DE16-47FF-423A-3F6A-6F6813EC16A4}"/>
              </a:ext>
            </a:extLst>
          </p:cNvPr>
          <p:cNvSpPr>
            <a:spLocks noGrp="1"/>
          </p:cNvSpPr>
          <p:nvPr>
            <p:ph type="body" idx="1"/>
          </p:nvPr>
        </p:nvSpPr>
        <p:spPr>
          <a:xfrm>
            <a:off x="215900" y="179388"/>
            <a:ext cx="6951816" cy="657225"/>
          </a:xfrm>
          <a:noFill/>
          <a:ln>
            <a:noFill/>
          </a:ln>
        </p:spPr>
        <p:txBody>
          <a:bodyPr spcFirstLastPara="1" wrap="square" lIns="91425" tIns="45700" rIns="91425" bIns="45700" anchor="ctr" anchorCtr="0">
            <a:normAutofit fontScale="92500" lnSpcReduction="10000"/>
          </a:bodyPr>
          <a:lstStyle/>
          <a:p>
            <a:pPr marL="0" indent="0">
              <a:spcBef>
                <a:spcPts val="0"/>
              </a:spcBef>
            </a:pPr>
            <a:r>
              <a:rPr lang="en-US" sz="2200" dirty="0"/>
              <a:t>Agenda 2030 </a:t>
            </a:r>
            <a:r>
              <a:rPr lang="el-GR" sz="2200" dirty="0"/>
              <a:t>των Ηνωμένων Εθνών για την Βιώσιμη Ανάπτυξη –</a:t>
            </a:r>
            <a:r>
              <a:rPr lang="en-US" sz="2200" dirty="0"/>
              <a:t> </a:t>
            </a:r>
            <a:r>
              <a:rPr lang="el-GR" sz="2200" dirty="0"/>
              <a:t>17 στόχοι Βιώσιμης Ανάπτυξης (ΣΒΑ)</a:t>
            </a:r>
          </a:p>
        </p:txBody>
      </p:sp>
      <p:pic>
        <p:nvPicPr>
          <p:cNvPr id="3" name="Εικόνα 2">
            <a:extLst>
              <a:ext uri="{FF2B5EF4-FFF2-40B4-BE49-F238E27FC236}">
                <a16:creationId xmlns:a16="http://schemas.microsoft.com/office/drawing/2014/main" id="{2E1E1C5E-4FAF-A6AD-26BB-5B086DFB9EE6}"/>
              </a:ext>
            </a:extLst>
          </p:cNvPr>
          <p:cNvPicPr>
            <a:picLocks noChangeAspect="1"/>
          </p:cNvPicPr>
          <p:nvPr/>
        </p:nvPicPr>
        <p:blipFill>
          <a:blip r:embed="rId2"/>
          <a:stretch>
            <a:fillRect/>
          </a:stretch>
        </p:blipFill>
        <p:spPr>
          <a:xfrm>
            <a:off x="2361679" y="1399237"/>
            <a:ext cx="7468642" cy="4629796"/>
          </a:xfrm>
          <a:prstGeom prst="rect">
            <a:avLst/>
          </a:prstGeom>
        </p:spPr>
      </p:pic>
    </p:spTree>
    <p:extLst>
      <p:ext uri="{BB962C8B-B14F-4D97-AF65-F5344CB8AC3E}">
        <p14:creationId xmlns:p14="http://schemas.microsoft.com/office/powerpoint/2010/main" val="1862653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91B493BB-DF9C-9FA7-19A3-3B029AAFB80E}"/>
              </a:ext>
            </a:extLst>
          </p:cNvPr>
          <p:cNvSpPr/>
          <p:nvPr/>
        </p:nvSpPr>
        <p:spPr>
          <a:xfrm rot="16200000">
            <a:off x="7430345" y="684701"/>
            <a:ext cx="3385541" cy="6137771"/>
          </a:xfrm>
          <a:prstGeom prst="round2SameRect">
            <a:avLst>
              <a:gd name="adj1" fmla="val 8789"/>
              <a:gd name="adj2" fmla="val 0"/>
            </a:avLst>
          </a:prstGeom>
          <a:solidFill>
            <a:srgbClr val="04B3E7">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κειμένου 1">
            <a:extLst>
              <a:ext uri="{FF2B5EF4-FFF2-40B4-BE49-F238E27FC236}">
                <a16:creationId xmlns:a16="http://schemas.microsoft.com/office/drawing/2014/main" id="{4930837D-B386-7CBC-CFD1-BAAB41F0A581}"/>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Εταιρικό Σχέδιο Μετάβασης </a:t>
            </a:r>
          </a:p>
        </p:txBody>
      </p:sp>
      <p:sp>
        <p:nvSpPr>
          <p:cNvPr id="3" name="TextBox 2">
            <a:extLst>
              <a:ext uri="{FF2B5EF4-FFF2-40B4-BE49-F238E27FC236}">
                <a16:creationId xmlns:a16="http://schemas.microsoft.com/office/drawing/2014/main" id="{F9BB215A-7548-FD70-4B21-6ADB942EC4CE}"/>
              </a:ext>
            </a:extLst>
          </p:cNvPr>
          <p:cNvSpPr txBox="1"/>
          <p:nvPr/>
        </p:nvSpPr>
        <p:spPr>
          <a:xfrm>
            <a:off x="330200" y="2060820"/>
            <a:ext cx="4321618" cy="3385542"/>
          </a:xfrm>
          <a:prstGeom prst="rect">
            <a:avLst/>
          </a:prstGeom>
          <a:noFill/>
        </p:spPr>
        <p:txBody>
          <a:bodyPr wrap="square">
            <a:spAutoFit/>
          </a:bodyPr>
          <a:lstStyle>
            <a:defPPr marR="0" lvl="0" algn="l" rtl="0">
              <a:lnSpc>
                <a:spcPct val="100000"/>
              </a:lnSpc>
              <a:spcBef>
                <a:spcPts val="0"/>
              </a:spcBef>
              <a:spcAft>
                <a:spcPts val="0"/>
              </a:spcAft>
            </a:defPPr>
            <a:lvl1pPr defTabSz="914400" eaLnBrk="1" fontAlgn="auto" latinLnBrk="0" hangingPunct="1">
              <a:spcBef>
                <a:spcPts val="600"/>
              </a:spcBef>
              <a:spcAft>
                <a:spcPts val="600"/>
              </a:spcAft>
              <a:buClr>
                <a:srgbClr val="3F3F3F"/>
              </a:buClr>
              <a:buSzPts val="1800"/>
              <a:tabLst/>
              <a:defRPr kumimoji="0" kern="0" spc="0" normalizeH="0" baseline="0">
                <a:ln>
                  <a:noFill/>
                </a:ln>
                <a:solidFill>
                  <a:srgbClr val="3F3F3F"/>
                </a:solidFill>
                <a:effectLst/>
                <a:uLnTx/>
                <a:uFillTx/>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1600" b="1" i="1" dirty="0">
                <a:solidFill>
                  <a:srgbClr val="04B3E7"/>
                </a:solidFill>
              </a:rPr>
              <a:t>Παραδείγματα</a:t>
            </a:r>
          </a:p>
          <a:p>
            <a:pPr marL="252000" indent="-252000">
              <a:buClr>
                <a:srgbClr val="04B3E7"/>
              </a:buClr>
              <a:buSzPct val="100000"/>
              <a:buFont typeface="+mj-lt"/>
              <a:buAutoNum type="arabicPeriod"/>
            </a:pPr>
            <a:r>
              <a:rPr lang="el-GR" sz="1600" i="1" dirty="0"/>
              <a:t>Σχεδιασμός της μετάβασης σε ένα καθαρότερο μέλλον</a:t>
            </a:r>
            <a:r>
              <a:rPr lang="en-US" sz="1600" i="1" dirty="0"/>
              <a:t>, </a:t>
            </a:r>
            <a:r>
              <a:rPr lang="el-GR" sz="1600" i="1" dirty="0"/>
              <a:t>λαμβάνοντας υπόψη τους 17 Στόχους ΣΒΑ</a:t>
            </a:r>
          </a:p>
          <a:p>
            <a:pPr marL="252000" indent="-252000">
              <a:buClr>
                <a:srgbClr val="04B3E7"/>
              </a:buClr>
              <a:buSzPct val="100000"/>
              <a:buFont typeface="+mj-lt"/>
              <a:buAutoNum type="arabicPeriod"/>
            </a:pPr>
            <a:r>
              <a:rPr lang="el-GR" sz="1600" i="1" dirty="0"/>
              <a:t>Βιώσιμες αλυσίδες εφοδιασμού (εφοδιαστική αλυσίδα)</a:t>
            </a:r>
          </a:p>
          <a:p>
            <a:pPr marL="252000" indent="-252000">
              <a:buClr>
                <a:srgbClr val="04B3E7"/>
              </a:buClr>
              <a:buSzPct val="100000"/>
              <a:buFont typeface="+mj-lt"/>
              <a:buAutoNum type="arabicPeriod"/>
            </a:pPr>
            <a:r>
              <a:rPr lang="el-GR" sz="1600" i="1" dirty="0"/>
              <a:t>Ενσωμάτωση των αρχών της βιώσιμης ανάπτυξης στην επιχειρηματική στρατηγική μπορεί να οδηγήσει στην καινοτομία και την δυναμική ανάπτυξη των εταιρειών</a:t>
            </a:r>
          </a:p>
          <a:p>
            <a:pPr marL="252000" indent="-252000">
              <a:buClr>
                <a:srgbClr val="04B3E7"/>
              </a:buClr>
              <a:buSzPct val="100000"/>
              <a:buFont typeface="+mj-lt"/>
              <a:buAutoNum type="arabicPeriod"/>
            </a:pPr>
            <a:r>
              <a:rPr lang="el-GR" sz="1600" i="1" dirty="0"/>
              <a:t>Εταιρική Φιλανθρωπία</a:t>
            </a:r>
          </a:p>
        </p:txBody>
      </p:sp>
      <p:sp>
        <p:nvSpPr>
          <p:cNvPr id="4" name="TextBox 3">
            <a:extLst>
              <a:ext uri="{FF2B5EF4-FFF2-40B4-BE49-F238E27FC236}">
                <a16:creationId xmlns:a16="http://schemas.microsoft.com/office/drawing/2014/main" id="{5A6CCE55-2919-4B38-13B0-A5FBB97934F9}"/>
              </a:ext>
            </a:extLst>
          </p:cNvPr>
          <p:cNvSpPr txBox="1"/>
          <p:nvPr/>
        </p:nvSpPr>
        <p:spPr>
          <a:xfrm>
            <a:off x="6568603" y="2327014"/>
            <a:ext cx="4620097" cy="28531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b="1" dirty="0">
                <a:solidFill>
                  <a:schemeClr val="bg1"/>
                </a:solidFill>
                <a:latin typeface="+mj-lt"/>
                <a:ea typeface="Calibri" panose="020F0502020204030204" pitchFamily="34" charset="0"/>
                <a:cs typeface="Calibri" panose="020F0502020204030204" pitchFamily="34" charset="0"/>
              </a:rPr>
              <a:t>Παράγοντες μετάβασης</a:t>
            </a:r>
          </a:p>
          <a:p>
            <a:pPr>
              <a:lnSpc>
                <a:spcPct val="150000"/>
              </a:lnSpc>
            </a:pPr>
            <a:endParaRPr lang="el-GR" sz="1050" b="1" dirty="0">
              <a:solidFill>
                <a:schemeClr val="bg1"/>
              </a:solidFill>
              <a:latin typeface="+mj-lt"/>
              <a:ea typeface="Calibri" panose="020F0502020204030204" pitchFamily="34" charset="0"/>
              <a:cs typeface="Calibri" panose="020F0502020204030204" pitchFamily="34" charset="0"/>
            </a:endParaRP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1. Στρατηγική και Πολιτικές</a:t>
            </a: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2. Κανονιστικό Πλαίσιο </a:t>
            </a: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3. Οικονομικοί Παράγοντες (Διαθεσιμότητα πόρων)</a:t>
            </a: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4. Δημόσια Συναίνεση</a:t>
            </a: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5. Τεχνολογία</a:t>
            </a: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6. Υποδομές </a:t>
            </a:r>
          </a:p>
          <a:p>
            <a:pPr>
              <a:lnSpc>
                <a:spcPct val="150000"/>
              </a:lnSpc>
            </a:pPr>
            <a:r>
              <a:rPr lang="el-GR" b="1" dirty="0">
                <a:solidFill>
                  <a:schemeClr val="bg1"/>
                </a:solidFill>
                <a:latin typeface="+mj-lt"/>
                <a:ea typeface="Calibri" panose="020F0502020204030204" pitchFamily="34" charset="0"/>
                <a:cs typeface="Calibri" panose="020F0502020204030204" pitchFamily="34" charset="0"/>
              </a:rPr>
              <a:t>7. Ανθρώπινο Δυναμικό</a:t>
            </a:r>
          </a:p>
        </p:txBody>
      </p:sp>
    </p:spTree>
    <p:extLst>
      <p:ext uri="{BB962C8B-B14F-4D97-AF65-F5344CB8AC3E}">
        <p14:creationId xmlns:p14="http://schemas.microsoft.com/office/powerpoint/2010/main" val="572370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9D61-D6DC-85CA-2F20-41D0BD1003E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45098AF-B87B-BF33-A2D5-30011D329265}"/>
              </a:ext>
            </a:extLst>
          </p:cNvPr>
          <p:cNvGrpSpPr/>
          <p:nvPr/>
        </p:nvGrpSpPr>
        <p:grpSpPr>
          <a:xfrm>
            <a:off x="330200" y="1871763"/>
            <a:ext cx="2654300" cy="3821655"/>
            <a:chOff x="6127746" y="1871763"/>
            <a:chExt cx="2654300" cy="3821655"/>
          </a:xfrm>
        </p:grpSpPr>
        <p:pic>
          <p:nvPicPr>
            <p:cNvPr id="6" name="Picture 5" descr="Business handshake">
              <a:extLst>
                <a:ext uri="{FF2B5EF4-FFF2-40B4-BE49-F238E27FC236}">
                  <a16:creationId xmlns:a16="http://schemas.microsoft.com/office/drawing/2014/main" id="{190A329B-764C-E6F3-1C1E-42CC13D1C6D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27747" y="1871765"/>
              <a:ext cx="2654299" cy="3821653"/>
            </a:xfrm>
            <a:prstGeom prst="roundRect">
              <a:avLst/>
            </a:prstGeom>
          </p:spPr>
        </p:pic>
        <p:sp>
          <p:nvSpPr>
            <p:cNvPr id="8" name="Rectangle: Rounded Corners 7">
              <a:extLst>
                <a:ext uri="{FF2B5EF4-FFF2-40B4-BE49-F238E27FC236}">
                  <a16:creationId xmlns:a16="http://schemas.microsoft.com/office/drawing/2014/main" id="{9E270DB3-6B21-A360-2260-C823FF68B887}"/>
                </a:ext>
              </a:extLst>
            </p:cNvPr>
            <p:cNvSpPr/>
            <p:nvPr/>
          </p:nvSpPr>
          <p:spPr>
            <a:xfrm>
              <a:off x="6127746" y="1871763"/>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8969851F-77A4-5BEF-AF70-7FCD46A219A2}"/>
                </a:ext>
              </a:extLst>
            </p:cNvPr>
            <p:cNvSpPr txBox="1"/>
            <p:nvPr/>
          </p:nvSpPr>
          <p:spPr>
            <a:xfrm>
              <a:off x="6362696" y="3428648"/>
              <a:ext cx="2184400" cy="707886"/>
            </a:xfrm>
            <a:prstGeom prst="rect">
              <a:avLst/>
            </a:prstGeom>
            <a:noFill/>
          </p:spPr>
          <p:txBody>
            <a:bodyPr wrap="square" rtlCol="0">
              <a:spAutoFit/>
            </a:bodyPr>
            <a:lstStyle/>
            <a:p>
              <a:pPr algn="ctr"/>
              <a:r>
                <a:rPr lang="ro-RO" sz="2000" b="1" dirty="0">
                  <a:solidFill>
                    <a:schemeClr val="bg1"/>
                  </a:solidFill>
                  <a:effectLst>
                    <a:outerShdw blurRad="38100" dist="38100" dir="2700000" algn="tl">
                      <a:srgbClr val="000000">
                        <a:alpha val="43137"/>
                      </a:srgbClr>
                    </a:outerShdw>
                  </a:effectLst>
                </a:rPr>
                <a:t>Stakeholder Engagement</a:t>
              </a:r>
            </a:p>
          </p:txBody>
        </p:sp>
      </p:grpSp>
      <p:sp>
        <p:nvSpPr>
          <p:cNvPr id="2" name="Θέση κειμένου 1">
            <a:extLst>
              <a:ext uri="{FF2B5EF4-FFF2-40B4-BE49-F238E27FC236}">
                <a16:creationId xmlns:a16="http://schemas.microsoft.com/office/drawing/2014/main" id="{489ADAA5-926D-688D-3E55-FBA83DAA196F}"/>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Βασικές έννοιες για την ενσωμάτωση των </a:t>
            </a:r>
            <a:r>
              <a:rPr lang="en-US" sz="2200" dirty="0"/>
              <a:t>ESG </a:t>
            </a:r>
            <a:endParaRPr lang="el-GR" sz="2200" dirty="0"/>
          </a:p>
        </p:txBody>
      </p:sp>
      <p:sp>
        <p:nvSpPr>
          <p:cNvPr id="3" name="TextBox 2">
            <a:extLst>
              <a:ext uri="{FF2B5EF4-FFF2-40B4-BE49-F238E27FC236}">
                <a16:creationId xmlns:a16="http://schemas.microsoft.com/office/drawing/2014/main" id="{2F54E60E-FF14-E1CD-F212-6A2BE43CC0B6}"/>
              </a:ext>
            </a:extLst>
          </p:cNvPr>
          <p:cNvSpPr txBox="1"/>
          <p:nvPr/>
        </p:nvSpPr>
        <p:spPr>
          <a:xfrm>
            <a:off x="3669459" y="2100077"/>
            <a:ext cx="4483941" cy="3365024"/>
          </a:xfrm>
          <a:prstGeom prst="rect">
            <a:avLst/>
          </a:prstGeom>
          <a:noFill/>
        </p:spPr>
        <p:txBody>
          <a:bodyPr wrap="square" rtlCol="0">
            <a:spAutoFit/>
          </a:bodyPr>
          <a:lstStyle/>
          <a:p>
            <a:pPr>
              <a:lnSpc>
                <a:spcPct val="150000"/>
              </a:lnSpc>
            </a:pPr>
            <a:r>
              <a:rPr lang="el-GR" sz="1800" dirty="0">
                <a:solidFill>
                  <a:srgbClr val="3F3F3F"/>
                </a:solidFill>
              </a:rPr>
              <a:t>Στρατηγική  διαβούλευσης και εμπλοκής με (μη) επηρεαζόμενα μέρη</a:t>
            </a:r>
          </a:p>
          <a:p>
            <a:pPr>
              <a:lnSpc>
                <a:spcPct val="150000"/>
              </a:lnSpc>
            </a:pPr>
            <a:endParaRPr lang="el-GR" sz="1800" dirty="0">
              <a:solidFill>
                <a:srgbClr val="3F3F3F"/>
              </a:solidFill>
            </a:endParaRPr>
          </a:p>
          <a:p>
            <a:pPr marL="285750" indent="-285750">
              <a:lnSpc>
                <a:spcPct val="150000"/>
              </a:lnSpc>
              <a:buClr>
                <a:srgbClr val="3F3F3F"/>
              </a:buClr>
              <a:buFont typeface="Arial" panose="020B0604020202020204" pitchFamily="34" charset="0"/>
              <a:buChar char="●"/>
            </a:pPr>
            <a:r>
              <a:rPr lang="el-GR" sz="1800" dirty="0">
                <a:solidFill>
                  <a:srgbClr val="3F3F3F"/>
                </a:solidFill>
              </a:rPr>
              <a:t>Μέτοχοι /Επενδυτές/Δανειστές</a:t>
            </a:r>
          </a:p>
          <a:p>
            <a:pPr marL="285750" indent="-285750">
              <a:lnSpc>
                <a:spcPct val="150000"/>
              </a:lnSpc>
              <a:buClr>
                <a:srgbClr val="3F3F3F"/>
              </a:buClr>
              <a:buFont typeface="Arial" panose="020B0604020202020204" pitchFamily="34" charset="0"/>
              <a:buChar char="●"/>
            </a:pPr>
            <a:r>
              <a:rPr lang="el-GR" sz="1800" dirty="0">
                <a:solidFill>
                  <a:srgbClr val="3F3F3F"/>
                </a:solidFill>
              </a:rPr>
              <a:t>Εργαζόμενοι (και στην αλυσίδα αξίας)</a:t>
            </a:r>
          </a:p>
          <a:p>
            <a:pPr marL="285750" indent="-285750">
              <a:lnSpc>
                <a:spcPct val="150000"/>
              </a:lnSpc>
              <a:buClr>
                <a:srgbClr val="3F3F3F"/>
              </a:buClr>
              <a:buFont typeface="Arial" panose="020B0604020202020204" pitchFamily="34" charset="0"/>
              <a:buChar char="●"/>
            </a:pPr>
            <a:r>
              <a:rPr lang="el-GR" sz="1800" dirty="0">
                <a:solidFill>
                  <a:srgbClr val="3F3F3F"/>
                </a:solidFill>
              </a:rPr>
              <a:t>Πελάτες / Καταναλωτές/Προμηθευτές</a:t>
            </a:r>
          </a:p>
          <a:p>
            <a:pPr marL="285750" indent="-285750">
              <a:lnSpc>
                <a:spcPct val="150000"/>
              </a:lnSpc>
              <a:buClr>
                <a:srgbClr val="3F3F3F"/>
              </a:buClr>
              <a:buFont typeface="Arial" panose="020B0604020202020204" pitchFamily="34" charset="0"/>
              <a:buChar char="●"/>
            </a:pPr>
            <a:r>
              <a:rPr lang="el-GR" sz="1800" dirty="0">
                <a:solidFill>
                  <a:srgbClr val="3F3F3F"/>
                </a:solidFill>
              </a:rPr>
              <a:t>Τοπική Κοινωνία</a:t>
            </a:r>
          </a:p>
          <a:p>
            <a:pPr marL="285750" indent="-285750">
              <a:lnSpc>
                <a:spcPct val="150000"/>
              </a:lnSpc>
              <a:buClr>
                <a:srgbClr val="3F3F3F"/>
              </a:buClr>
              <a:buFont typeface="Arial" panose="020B0604020202020204" pitchFamily="34" charset="0"/>
              <a:buChar char="●"/>
            </a:pPr>
            <a:r>
              <a:rPr lang="el-GR" sz="1800" dirty="0">
                <a:solidFill>
                  <a:srgbClr val="3F3F3F"/>
                </a:solidFill>
              </a:rPr>
              <a:t>Δήμος/Κοινότητα</a:t>
            </a:r>
          </a:p>
        </p:txBody>
      </p:sp>
    </p:spTree>
    <p:extLst>
      <p:ext uri="{BB962C8B-B14F-4D97-AF65-F5344CB8AC3E}">
        <p14:creationId xmlns:p14="http://schemas.microsoft.com/office/powerpoint/2010/main" val="175944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CDC608C-E51D-8AD3-629B-4863E4296963}"/>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EBD8ED5B-6801-1488-BE57-62B186A44B93}"/>
              </a:ext>
            </a:extLst>
          </p:cNvPr>
          <p:cNvSpPr txBox="1">
            <a:spLocks/>
          </p:cNvSpPr>
          <p:nvPr/>
        </p:nvSpPr>
        <p:spPr>
          <a:xfrm>
            <a:off x="250825" y="195263"/>
            <a:ext cx="50704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Οφέλη από την εφαρμογή των ESG</a:t>
            </a:r>
          </a:p>
        </p:txBody>
      </p:sp>
      <p:sp>
        <p:nvSpPr>
          <p:cNvPr id="7" name="Google Shape;316;g3025d2b38e7_0_376">
            <a:extLst>
              <a:ext uri="{FF2B5EF4-FFF2-40B4-BE49-F238E27FC236}">
                <a16:creationId xmlns:a16="http://schemas.microsoft.com/office/drawing/2014/main" id="{51D60815-BF88-8C81-1783-FBE3D18EFC8C}"/>
              </a:ext>
            </a:extLst>
          </p:cNvPr>
          <p:cNvSpPr txBox="1"/>
          <p:nvPr/>
        </p:nvSpPr>
        <p:spPr>
          <a:xfrm>
            <a:off x="250825" y="2225693"/>
            <a:ext cx="6988175" cy="3108513"/>
          </a:xfrm>
          <a:prstGeom prst="rect">
            <a:avLst/>
          </a:prstGeom>
          <a:noFill/>
          <a:ln>
            <a:noFill/>
          </a:ln>
        </p:spPr>
        <p:txBody>
          <a:bodyPr spcFirstLastPara="1" wrap="square" lIns="91425" tIns="91425" rIns="91425" bIns="91425" anchor="t" anchorCtr="0">
            <a:spAutoFit/>
          </a:bodyPr>
          <a:lstStyle/>
          <a:p>
            <a:pPr marL="360000" lvl="0" indent="-288000" algn="just" rtl="0">
              <a:spcAft>
                <a:spcPts val="1200"/>
              </a:spcAft>
              <a:buClr>
                <a:srgbClr val="3F3F3F"/>
              </a:buClr>
              <a:buSzPts val="1800"/>
              <a:buChar char="●"/>
            </a:pPr>
            <a:r>
              <a:rPr lang="el-GR" sz="1600" dirty="0">
                <a:solidFill>
                  <a:srgbClr val="3F3F3F"/>
                </a:solidFill>
              </a:rPr>
              <a:t>Οι επενδυτές χρησιμοποιούν τις πληροφορίες ESG προκειμένου να εκτιμήσουν πόσο ανθεκτική και έτοιμη είναι µ</a:t>
            </a:r>
            <a:r>
              <a:rPr lang="el-GR" sz="1600" dirty="0" err="1">
                <a:solidFill>
                  <a:srgbClr val="3F3F3F"/>
                </a:solidFill>
              </a:rPr>
              <a:t>ια</a:t>
            </a:r>
            <a:r>
              <a:rPr lang="el-GR" sz="1600" dirty="0">
                <a:solidFill>
                  <a:srgbClr val="3F3F3F"/>
                </a:solidFill>
              </a:rPr>
              <a:t> εταιρεία να διαχειριστεί τις αλλαγές στο περιβάλλον που δραστηριοποιείται. </a:t>
            </a:r>
          </a:p>
          <a:p>
            <a:pPr marL="360000" lvl="0" indent="-288000" algn="just" rtl="0">
              <a:spcAft>
                <a:spcPts val="1200"/>
              </a:spcAft>
              <a:buClr>
                <a:srgbClr val="3F3F3F"/>
              </a:buClr>
              <a:buSzPts val="1800"/>
              <a:buChar char="●"/>
            </a:pPr>
            <a:r>
              <a:rPr lang="el-GR" sz="1600" dirty="0">
                <a:solidFill>
                  <a:srgbClr val="3F3F3F"/>
                </a:solidFill>
              </a:rPr>
              <a:t>Τα δεδομένα ESG, σε συνδυασμό με τα χρηματοοικονομικά στοιχεία, επιτρέπουν στους επενδυτές να αποκτήσουν μια ολοκληρωμένη εικόνα της κάθε εταιρείας, να κατανοήσουν την ανταγωνιστική της θέση και την αποτελεσματικότητα με την οποία μπορεί να αξιοποιεί νέες ευκαιρίες. </a:t>
            </a:r>
          </a:p>
          <a:p>
            <a:pPr marL="360000" lvl="0" indent="-288000" algn="just" rtl="0">
              <a:spcAft>
                <a:spcPts val="1200"/>
              </a:spcAft>
              <a:buClr>
                <a:srgbClr val="3F3F3F"/>
              </a:buClr>
              <a:buSzPts val="1800"/>
              <a:buChar char="●"/>
            </a:pPr>
            <a:r>
              <a:rPr lang="el-GR" sz="1600" dirty="0">
                <a:solidFill>
                  <a:srgbClr val="3F3F3F"/>
                </a:solidFill>
              </a:rPr>
              <a:t>Πέραν της μείωσης φαινομένων ασύμμετρης πληροφόρησης, η δημοσιοποίηση και η αποτελεσματική διαχείριση των θεμάτων ESG μπορούν να αποφέρουν σημαντικά οφέλη για τις εταιρείες.</a:t>
            </a:r>
          </a:p>
        </p:txBody>
      </p:sp>
      <p:pic>
        <p:nvPicPr>
          <p:cNvPr id="3" name="Google Shape;214;p11" descr="Photo of a group of turbines on lush green mountains">
            <a:extLst>
              <a:ext uri="{FF2B5EF4-FFF2-40B4-BE49-F238E27FC236}">
                <a16:creationId xmlns:a16="http://schemas.microsoft.com/office/drawing/2014/main" id="{854DE13B-6629-1D78-41FE-E95BB4CAE3B9}"/>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823977" y="1885041"/>
            <a:ext cx="3801175" cy="3789817"/>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2373238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7B584-5D98-7441-579F-3EF969A0323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B97BF0B-CF26-6C8E-24B2-F83238EC63CE}"/>
              </a:ext>
            </a:extLst>
          </p:cNvPr>
          <p:cNvGrpSpPr/>
          <p:nvPr/>
        </p:nvGrpSpPr>
        <p:grpSpPr>
          <a:xfrm>
            <a:off x="330200" y="1871765"/>
            <a:ext cx="2654300" cy="3821653"/>
            <a:chOff x="9016995" y="1871765"/>
            <a:chExt cx="2654300" cy="3821653"/>
          </a:xfrm>
        </p:grpSpPr>
        <p:pic>
          <p:nvPicPr>
            <p:cNvPr id="7" name="Picture 6" descr="Close-up of Doric columns">
              <a:extLst>
                <a:ext uri="{FF2B5EF4-FFF2-40B4-BE49-F238E27FC236}">
                  <a16:creationId xmlns:a16="http://schemas.microsoft.com/office/drawing/2014/main" id="{B0B00C1B-EEA2-14BF-C430-AD86E0E7B5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16996" y="1871765"/>
              <a:ext cx="2654299" cy="3821653"/>
            </a:xfrm>
            <a:prstGeom prst="roundRect">
              <a:avLst/>
            </a:prstGeom>
          </p:spPr>
        </p:pic>
        <p:sp>
          <p:nvSpPr>
            <p:cNvPr id="10" name="Rectangle: Rounded Corners 9">
              <a:extLst>
                <a:ext uri="{FF2B5EF4-FFF2-40B4-BE49-F238E27FC236}">
                  <a16:creationId xmlns:a16="http://schemas.microsoft.com/office/drawing/2014/main" id="{F3BA0913-A748-5906-1AA6-F3E803D62B48}"/>
                </a:ext>
              </a:extLst>
            </p:cNvPr>
            <p:cNvSpPr/>
            <p:nvPr/>
          </p:nvSpPr>
          <p:spPr>
            <a:xfrm>
              <a:off x="9016995" y="1871765"/>
              <a:ext cx="2654300" cy="3821653"/>
            </a:xfrm>
            <a:prstGeom prst="roundRect">
              <a:avLst/>
            </a:prstGeom>
            <a:solidFill>
              <a:srgbClr val="04B3E7">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BCF6A394-3E7D-276D-86D5-E33EA9D52FF1}"/>
                </a:ext>
              </a:extLst>
            </p:cNvPr>
            <p:cNvSpPr txBox="1"/>
            <p:nvPr/>
          </p:nvSpPr>
          <p:spPr>
            <a:xfrm>
              <a:off x="9251945" y="3602782"/>
              <a:ext cx="2184400" cy="400110"/>
            </a:xfrm>
            <a:prstGeom prst="rect">
              <a:avLst/>
            </a:prstGeom>
            <a:noFill/>
          </p:spPr>
          <p:txBody>
            <a:bodyPr wrap="square" rtlCol="0">
              <a:spAutoFit/>
            </a:bodyPr>
            <a:lstStyle/>
            <a:p>
              <a:pPr algn="ctr"/>
              <a:r>
                <a:rPr lang="el-GR" sz="2000" b="1" dirty="0">
                  <a:solidFill>
                    <a:schemeClr val="bg1"/>
                  </a:solidFill>
                  <a:effectLst>
                    <a:outerShdw blurRad="38100" dist="38100" dir="2700000" algn="tl">
                      <a:srgbClr val="000000">
                        <a:alpha val="43137"/>
                      </a:srgbClr>
                    </a:outerShdw>
                  </a:effectLst>
                </a:rPr>
                <a:t>Διακυβέρνηση</a:t>
              </a:r>
            </a:p>
          </p:txBody>
        </p:sp>
      </p:grpSp>
      <p:sp>
        <p:nvSpPr>
          <p:cNvPr id="2" name="Θέση κειμένου 1">
            <a:extLst>
              <a:ext uri="{FF2B5EF4-FFF2-40B4-BE49-F238E27FC236}">
                <a16:creationId xmlns:a16="http://schemas.microsoft.com/office/drawing/2014/main" id="{62DB2CBF-8BE8-92DD-8717-9B5F273FA98D}"/>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Βασικές έννοιες για την ενσωμάτωση των </a:t>
            </a:r>
            <a:r>
              <a:rPr lang="en-US" sz="2200" dirty="0"/>
              <a:t>ESG </a:t>
            </a:r>
            <a:endParaRPr lang="el-GR" sz="2200" dirty="0"/>
          </a:p>
        </p:txBody>
      </p:sp>
      <p:sp>
        <p:nvSpPr>
          <p:cNvPr id="3" name="TextBox 2">
            <a:extLst>
              <a:ext uri="{FF2B5EF4-FFF2-40B4-BE49-F238E27FC236}">
                <a16:creationId xmlns:a16="http://schemas.microsoft.com/office/drawing/2014/main" id="{B30B45E1-DBCD-80F4-7A84-EA880A9EA12E}"/>
              </a:ext>
            </a:extLst>
          </p:cNvPr>
          <p:cNvSpPr txBox="1"/>
          <p:nvPr/>
        </p:nvSpPr>
        <p:spPr>
          <a:xfrm>
            <a:off x="3669459" y="3159071"/>
            <a:ext cx="4483941" cy="1287532"/>
          </a:xfrm>
          <a:prstGeom prst="rect">
            <a:avLst/>
          </a:prstGeom>
          <a:noFill/>
        </p:spPr>
        <p:txBody>
          <a:bodyPr wrap="square" rtlCol="0">
            <a:spAutoFit/>
          </a:bodyPr>
          <a:lstStyle/>
          <a:p>
            <a:pPr>
              <a:lnSpc>
                <a:spcPct val="150000"/>
              </a:lnSpc>
            </a:pPr>
            <a:r>
              <a:rPr lang="el-GR" sz="1800" dirty="0">
                <a:solidFill>
                  <a:srgbClr val="3F3F3F"/>
                </a:solidFill>
              </a:rPr>
              <a:t>Δέουσα Επιμέλεια για τη διαφάνεια στην διακυβέρνηση – μείωση τυχόν αρνητικών επιπτώσεων</a:t>
            </a:r>
          </a:p>
        </p:txBody>
      </p:sp>
    </p:spTree>
    <p:extLst>
      <p:ext uri="{BB962C8B-B14F-4D97-AF65-F5344CB8AC3E}">
        <p14:creationId xmlns:p14="http://schemas.microsoft.com/office/powerpoint/2010/main" val="2635627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96FE7965-3C81-56D4-57B1-155B12A8A2A8}"/>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Ο ρόλος του </a:t>
            </a:r>
            <a:r>
              <a:rPr lang="en-US" sz="2200" dirty="0"/>
              <a:t>ESG Officer</a:t>
            </a:r>
            <a:endParaRPr lang="el-GR" sz="2200" dirty="0"/>
          </a:p>
        </p:txBody>
      </p:sp>
      <p:sp>
        <p:nvSpPr>
          <p:cNvPr id="6" name="TextBox 5">
            <a:extLst>
              <a:ext uri="{FF2B5EF4-FFF2-40B4-BE49-F238E27FC236}">
                <a16:creationId xmlns:a16="http://schemas.microsoft.com/office/drawing/2014/main" id="{EDEEE41E-E6A4-4913-A9FF-1B51BECC9CEE}"/>
              </a:ext>
            </a:extLst>
          </p:cNvPr>
          <p:cNvSpPr txBox="1"/>
          <p:nvPr/>
        </p:nvSpPr>
        <p:spPr>
          <a:xfrm>
            <a:off x="330201" y="1745203"/>
            <a:ext cx="10782300" cy="3877985"/>
          </a:xfrm>
          <a:prstGeom prst="rect">
            <a:avLst/>
          </a:prstGeom>
          <a:noFill/>
        </p:spPr>
        <p:txBody>
          <a:bodyPr wrap="square" rtlCol="0">
            <a:spAutoFit/>
          </a:bodyPr>
          <a:lstStyle/>
          <a:p>
            <a:pPr marL="285750" indent="-285750">
              <a:spcBef>
                <a:spcPts val="600"/>
              </a:spcBef>
              <a:spcAft>
                <a:spcPts val="600"/>
              </a:spcAft>
              <a:buClr>
                <a:srgbClr val="3F3F3F"/>
              </a:buClr>
              <a:buSzPct val="120000"/>
              <a:buFont typeface="Arial" panose="020B0604020202020204" pitchFamily="34" charset="0"/>
              <a:buChar char="●"/>
            </a:pPr>
            <a:r>
              <a:rPr lang="el-GR" sz="1600" b="1" dirty="0">
                <a:solidFill>
                  <a:srgbClr val="3F3F3F"/>
                </a:solidFill>
              </a:rPr>
              <a:t>Κατανόηση</a:t>
            </a:r>
            <a:r>
              <a:rPr lang="el-GR" sz="1600" dirty="0">
                <a:solidFill>
                  <a:srgbClr val="3F3F3F"/>
                </a:solidFill>
              </a:rPr>
              <a:t> θεσμικού πλαισίου και </a:t>
            </a:r>
            <a:r>
              <a:rPr lang="el-GR" sz="1600" b="1" dirty="0">
                <a:solidFill>
                  <a:srgbClr val="3F3F3F"/>
                </a:solidFill>
              </a:rPr>
              <a:t>παρακολούθηση</a:t>
            </a:r>
            <a:r>
              <a:rPr lang="el-GR" sz="1600" dirty="0">
                <a:solidFill>
                  <a:srgbClr val="3F3F3F"/>
                </a:solidFill>
              </a:rPr>
              <a:t> της διαρκούς εξέλιξής του </a:t>
            </a:r>
          </a:p>
          <a:p>
            <a:pPr marL="285750" indent="-285750">
              <a:spcBef>
                <a:spcPts val="600"/>
              </a:spcBef>
              <a:spcAft>
                <a:spcPts val="600"/>
              </a:spcAft>
              <a:buClr>
                <a:srgbClr val="3F3F3F"/>
              </a:buClr>
              <a:buSzPct val="120000"/>
              <a:buFont typeface="Arial" panose="020B0604020202020204" pitchFamily="34" charset="0"/>
              <a:buChar char="●"/>
            </a:pPr>
            <a:r>
              <a:rPr lang="el-GR" sz="1600" b="1" dirty="0">
                <a:solidFill>
                  <a:srgbClr val="3F3F3F"/>
                </a:solidFill>
              </a:rPr>
              <a:t>Ενημέρωση </a:t>
            </a:r>
            <a:r>
              <a:rPr lang="en-US" sz="1600" b="1" dirty="0">
                <a:solidFill>
                  <a:srgbClr val="3F3F3F"/>
                </a:solidFill>
              </a:rPr>
              <a:t>(</a:t>
            </a:r>
            <a:r>
              <a:rPr lang="el-GR" sz="1600" b="1" dirty="0">
                <a:solidFill>
                  <a:srgbClr val="3F3F3F"/>
                </a:solidFill>
              </a:rPr>
              <a:t>με πειθώ) της Διοίκησης </a:t>
            </a:r>
            <a:r>
              <a:rPr lang="el-GR" sz="1600" dirty="0">
                <a:solidFill>
                  <a:srgbClr val="3F3F3F"/>
                </a:solidFill>
              </a:rPr>
              <a:t>των επιχειρήσεων σχετικά με το νέο πλαίσιο, προκειμένου να αναληφθούν οι κατάλληλες πρωτοβουλίες για την ικανοποίηση των σχετικών με τα κριτήρια </a:t>
            </a:r>
            <a:r>
              <a:rPr lang="en-US" sz="1600" dirty="0">
                <a:solidFill>
                  <a:srgbClr val="3F3F3F"/>
                </a:solidFill>
              </a:rPr>
              <a:t>ESG </a:t>
            </a:r>
            <a:r>
              <a:rPr lang="el-GR" sz="1600" dirty="0">
                <a:solidFill>
                  <a:srgbClr val="3F3F3F"/>
                </a:solidFill>
              </a:rPr>
              <a:t>απαιτήσεων</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rgbClr val="3F3F3F"/>
                </a:solidFill>
              </a:rPr>
              <a:t>Συμβολή στην κατάρτιση της </a:t>
            </a:r>
            <a:r>
              <a:rPr lang="el-GR" sz="1600" b="1" dirty="0">
                <a:solidFill>
                  <a:srgbClr val="3F3F3F"/>
                </a:solidFill>
              </a:rPr>
              <a:t>επιχειρηματικής στρατηγικής μετάβασης </a:t>
            </a:r>
            <a:r>
              <a:rPr lang="el-GR" sz="1600" dirty="0">
                <a:solidFill>
                  <a:srgbClr val="3F3F3F"/>
                </a:solidFill>
              </a:rPr>
              <a:t>(παροχή πληροφοριών, καθοδήγηση της Διοίκησης, πλάνο διαβούλευσης, πρόταση νέας δραστηριότητας κ.α.)</a:t>
            </a:r>
          </a:p>
          <a:p>
            <a:pPr marL="285750" indent="-285750">
              <a:spcBef>
                <a:spcPts val="600"/>
              </a:spcBef>
              <a:spcAft>
                <a:spcPts val="600"/>
              </a:spcAft>
              <a:buClr>
                <a:srgbClr val="3F3F3F"/>
              </a:buClr>
              <a:buSzPct val="120000"/>
              <a:buFont typeface="Arial" panose="020B0604020202020204" pitchFamily="34" charset="0"/>
              <a:buChar char="●"/>
            </a:pPr>
            <a:r>
              <a:rPr lang="el-GR" sz="1600" b="1" dirty="0">
                <a:solidFill>
                  <a:srgbClr val="3F3F3F"/>
                </a:solidFill>
              </a:rPr>
              <a:t>Συλλογή και επαλήθευση </a:t>
            </a:r>
            <a:r>
              <a:rPr lang="el-GR" sz="1600" dirty="0">
                <a:solidFill>
                  <a:srgbClr val="3F3F3F"/>
                </a:solidFill>
              </a:rPr>
              <a:t>απαραίτητων δεδομένων – </a:t>
            </a:r>
            <a:r>
              <a:rPr lang="el-GR" sz="1600" b="1" dirty="0">
                <a:solidFill>
                  <a:srgbClr val="3F3F3F"/>
                </a:solidFill>
              </a:rPr>
              <a:t>Συντονισμός</a:t>
            </a:r>
            <a:r>
              <a:rPr lang="el-GR" sz="1600" dirty="0">
                <a:solidFill>
                  <a:srgbClr val="3F3F3F"/>
                </a:solidFill>
              </a:rPr>
              <a:t> διαφορετικών τμημάτων/προσώπων μιας επιχείρησης (νομικό τμήμα, </a:t>
            </a:r>
            <a:r>
              <a:rPr lang="en-US" sz="1600" dirty="0">
                <a:solidFill>
                  <a:srgbClr val="3F3F3F"/>
                </a:solidFill>
              </a:rPr>
              <a:t>HR, </a:t>
            </a:r>
            <a:r>
              <a:rPr lang="el-GR" sz="1600" dirty="0">
                <a:solidFill>
                  <a:srgbClr val="3F3F3F"/>
                </a:solidFill>
              </a:rPr>
              <a:t>τμήμα προμηθειών, τμήμα πωλήσεων, τμήμα επικοινωνίας </a:t>
            </a:r>
            <a:r>
              <a:rPr lang="el-GR" sz="1600" dirty="0" err="1">
                <a:solidFill>
                  <a:srgbClr val="3F3F3F"/>
                </a:solidFill>
              </a:rPr>
              <a:t>κ.ά</a:t>
            </a:r>
            <a:r>
              <a:rPr lang="el-GR" sz="1600" dirty="0">
                <a:solidFill>
                  <a:srgbClr val="3F3F3F"/>
                </a:solidFill>
              </a:rPr>
              <a:t>) </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rgbClr val="3F3F3F"/>
                </a:solidFill>
              </a:rPr>
              <a:t>Μελέτη και προσαρμογή </a:t>
            </a:r>
            <a:r>
              <a:rPr lang="el-GR" sz="1600" b="1" dirty="0">
                <a:solidFill>
                  <a:srgbClr val="3F3F3F"/>
                </a:solidFill>
              </a:rPr>
              <a:t>βέλτιστων πρακτικών </a:t>
            </a:r>
            <a:r>
              <a:rPr lang="el-GR" sz="1600" dirty="0">
                <a:solidFill>
                  <a:srgbClr val="3F3F3F"/>
                </a:solidFill>
              </a:rPr>
              <a:t>(</a:t>
            </a:r>
            <a:r>
              <a:rPr lang="en-US" sz="1600" dirty="0">
                <a:solidFill>
                  <a:srgbClr val="3F3F3F"/>
                </a:solidFill>
              </a:rPr>
              <a:t>best practices) </a:t>
            </a:r>
            <a:r>
              <a:rPr lang="el-GR" sz="1600" dirty="0">
                <a:solidFill>
                  <a:srgbClr val="3F3F3F"/>
                </a:solidFill>
              </a:rPr>
              <a:t>στην στρατηγική και φιλοσοφία της επιχείρησης</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rgbClr val="3F3F3F"/>
                </a:solidFill>
              </a:rPr>
              <a:t>Συμμετοχή στον </a:t>
            </a:r>
            <a:r>
              <a:rPr lang="el-GR" sz="1600" b="1" dirty="0">
                <a:solidFill>
                  <a:srgbClr val="3F3F3F"/>
                </a:solidFill>
              </a:rPr>
              <a:t>εντοπισμό, την αξιολόγηση και τον μετριασμό </a:t>
            </a:r>
            <a:r>
              <a:rPr lang="el-GR" sz="1600" dirty="0">
                <a:solidFill>
                  <a:srgbClr val="3F3F3F"/>
                </a:solidFill>
              </a:rPr>
              <a:t>των κινδύνων της επιχείρησης </a:t>
            </a:r>
          </a:p>
          <a:p>
            <a:pPr marL="285750" indent="-285750">
              <a:spcBef>
                <a:spcPts val="600"/>
              </a:spcBef>
              <a:spcAft>
                <a:spcPts val="600"/>
              </a:spcAft>
              <a:buClr>
                <a:srgbClr val="3F3F3F"/>
              </a:buClr>
              <a:buSzPct val="120000"/>
              <a:buFont typeface="Arial" panose="020B0604020202020204" pitchFamily="34" charset="0"/>
              <a:buChar char="●"/>
            </a:pPr>
            <a:r>
              <a:rPr lang="el-GR" sz="1600" b="1" dirty="0">
                <a:solidFill>
                  <a:srgbClr val="3F3F3F"/>
                </a:solidFill>
              </a:rPr>
              <a:t>Παρακολούθηση και αξιολόγηση </a:t>
            </a:r>
            <a:r>
              <a:rPr lang="el-GR" sz="1600" dirty="0">
                <a:solidFill>
                  <a:srgbClr val="3F3F3F"/>
                </a:solidFill>
              </a:rPr>
              <a:t>των υιοθετούμενων Στρατηγικών </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rgbClr val="3F3F3F"/>
                </a:solidFill>
              </a:rPr>
              <a:t>Εκτίμηση της </a:t>
            </a:r>
            <a:r>
              <a:rPr lang="el-GR" sz="1600" b="1" dirty="0">
                <a:solidFill>
                  <a:srgbClr val="3F3F3F"/>
                </a:solidFill>
              </a:rPr>
              <a:t>απόδοσης</a:t>
            </a:r>
            <a:r>
              <a:rPr lang="el-GR" sz="1600" dirty="0">
                <a:solidFill>
                  <a:srgbClr val="3F3F3F"/>
                </a:solidFill>
              </a:rPr>
              <a:t> της επιχείρησης μετά την υιοθέτηση των κριτηρίων ESG </a:t>
            </a:r>
          </a:p>
        </p:txBody>
      </p:sp>
    </p:spTree>
    <p:extLst>
      <p:ext uri="{BB962C8B-B14F-4D97-AF65-F5344CB8AC3E}">
        <p14:creationId xmlns:p14="http://schemas.microsoft.com/office/powerpoint/2010/main" val="2620526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1BC4D-3FCA-F7AF-C299-610496B2A15E}"/>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87567374-2374-616D-5329-EF32D1E0AA00}"/>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l-GR" sz="2200" dirty="0"/>
              <a:t>Καθήκοντα του </a:t>
            </a:r>
            <a:r>
              <a:rPr lang="en-US" sz="2200" dirty="0"/>
              <a:t>ESG Officer</a:t>
            </a:r>
            <a:endParaRPr lang="el-GR" sz="2200" dirty="0"/>
          </a:p>
        </p:txBody>
      </p:sp>
      <p:sp>
        <p:nvSpPr>
          <p:cNvPr id="6" name="TextBox 5">
            <a:extLst>
              <a:ext uri="{FF2B5EF4-FFF2-40B4-BE49-F238E27FC236}">
                <a16:creationId xmlns:a16="http://schemas.microsoft.com/office/drawing/2014/main" id="{D60BFC76-834F-6EE6-34EA-9EB370793124}"/>
              </a:ext>
            </a:extLst>
          </p:cNvPr>
          <p:cNvSpPr txBox="1"/>
          <p:nvPr/>
        </p:nvSpPr>
        <p:spPr>
          <a:xfrm>
            <a:off x="330200" y="1658570"/>
            <a:ext cx="9368705" cy="4185761"/>
          </a:xfrm>
          <a:prstGeom prst="rect">
            <a:avLst/>
          </a:prstGeom>
          <a:noFill/>
        </p:spPr>
        <p:txBody>
          <a:bodyPr wrap="square" rtlCol="0">
            <a:spAutoFit/>
          </a:bodyPr>
          <a:lstStyle/>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Μελέτη κανονιστικού πλαισίου και δραστηριότητας της επιχείρησης</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Στρατηγική συμμετοχή στην ενημέρωση της Διοίκησης (οφέλη, επιπτώσεις, χρηματοδότηση κ.α.)</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Σχεδιασμός και τεκμηρίωση της στρατηγικής της επιχείρησης σε συμμόρφωση με τα κριτήρια </a:t>
            </a:r>
            <a:r>
              <a:rPr lang="en-US" sz="1600" dirty="0">
                <a:solidFill>
                  <a:schemeClr val="bg2">
                    <a:lumMod val="50000"/>
                  </a:schemeClr>
                </a:solidFill>
              </a:rPr>
              <a:t>ESG</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Ανάπτυξη και διαχείριση σχεδίων για την μείωση και αντιμετώπιση των κινδύνων </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Συμμετοχή σε συναντήσεις με τη Διοίκηση και πρόταση χάραξη στρατηγικής </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Συντονισμός (</a:t>
            </a:r>
            <a:r>
              <a:rPr lang="en-US" sz="1600" dirty="0">
                <a:solidFill>
                  <a:schemeClr val="bg2">
                    <a:lumMod val="50000"/>
                  </a:schemeClr>
                </a:solidFill>
              </a:rPr>
              <a:t>project manager) </a:t>
            </a:r>
            <a:r>
              <a:rPr lang="el-GR" sz="1600" dirty="0">
                <a:solidFill>
                  <a:schemeClr val="bg2">
                    <a:lumMod val="50000"/>
                  </a:schemeClr>
                </a:solidFill>
              </a:rPr>
              <a:t>διαφόρων ομάδων και συμβούλων της εταιρείας για την παροχή πληροφοριών ως προς το Ε, </a:t>
            </a:r>
            <a:r>
              <a:rPr lang="en-US" sz="1600" dirty="0">
                <a:solidFill>
                  <a:schemeClr val="bg2">
                    <a:lumMod val="50000"/>
                  </a:schemeClr>
                </a:solidFill>
              </a:rPr>
              <a:t>S, G</a:t>
            </a:r>
            <a:endParaRPr lang="el-GR" sz="1600" dirty="0">
              <a:solidFill>
                <a:schemeClr val="bg2">
                  <a:lumMod val="50000"/>
                </a:schemeClr>
              </a:solidFill>
            </a:endParaRP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Επικοινωνία με ενδιαφερόμενα μέρη/ οργάνωση </a:t>
            </a:r>
            <a:r>
              <a:rPr lang="en-US" sz="1600" dirty="0">
                <a:solidFill>
                  <a:schemeClr val="bg2">
                    <a:lumMod val="50000"/>
                  </a:schemeClr>
                </a:solidFill>
              </a:rPr>
              <a:t>stakeholder engagement </a:t>
            </a:r>
            <a:endParaRPr lang="el-GR" sz="1600" dirty="0">
              <a:solidFill>
                <a:schemeClr val="bg2">
                  <a:lumMod val="50000"/>
                </a:schemeClr>
              </a:solidFill>
            </a:endParaRP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Παρακολούθηση δράσεων της επιχείρησης </a:t>
            </a:r>
          </a:p>
          <a:p>
            <a:pPr marL="285750" indent="-285750">
              <a:spcBef>
                <a:spcPts val="600"/>
              </a:spcBef>
              <a:spcAft>
                <a:spcPts val="600"/>
              </a:spcAft>
              <a:buClr>
                <a:srgbClr val="3F3F3F"/>
              </a:buClr>
              <a:buSzPct val="120000"/>
              <a:buFont typeface="Arial" panose="020B0604020202020204" pitchFamily="34" charset="0"/>
              <a:buChar char="●"/>
            </a:pPr>
            <a:r>
              <a:rPr lang="el-GR" sz="1600" dirty="0">
                <a:solidFill>
                  <a:schemeClr val="bg2">
                    <a:lumMod val="50000"/>
                  </a:schemeClr>
                </a:solidFill>
              </a:rPr>
              <a:t>Σύνταξη και υποβολή εκθέσεων βιωσιμότητας</a:t>
            </a:r>
          </a:p>
          <a:p>
            <a:pPr marL="285750" indent="-285750">
              <a:spcBef>
                <a:spcPts val="600"/>
              </a:spcBef>
              <a:spcAft>
                <a:spcPts val="600"/>
              </a:spcAft>
              <a:buClr>
                <a:srgbClr val="3F3F3F"/>
              </a:buClr>
              <a:buSzPct val="120000"/>
              <a:buFont typeface="Arial" panose="020B0604020202020204" pitchFamily="34" charset="0"/>
              <a:buChar char="●"/>
            </a:pPr>
            <a:r>
              <a:rPr lang="el-GR" sz="1600" b="1" dirty="0">
                <a:solidFill>
                  <a:srgbClr val="00B0F0"/>
                </a:solidFill>
              </a:rPr>
              <a:t>Διασφάλιση συμμόρφωσης με τις απαιτήσεις των κριτηρίων </a:t>
            </a:r>
            <a:r>
              <a:rPr lang="en-US" sz="1600" b="1" dirty="0">
                <a:solidFill>
                  <a:srgbClr val="00B0F0"/>
                </a:solidFill>
              </a:rPr>
              <a:t>ESG</a:t>
            </a:r>
            <a:endParaRPr lang="el-GR" sz="1600" b="1" dirty="0">
              <a:solidFill>
                <a:srgbClr val="00B0F0"/>
              </a:solidFill>
            </a:endParaRPr>
          </a:p>
        </p:txBody>
      </p:sp>
    </p:spTree>
    <p:extLst>
      <p:ext uri="{BB962C8B-B14F-4D97-AF65-F5344CB8AC3E}">
        <p14:creationId xmlns:p14="http://schemas.microsoft.com/office/powerpoint/2010/main" val="619335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1BC4D-3FCA-F7AF-C299-610496B2A15E}"/>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87567374-2374-616D-5329-EF32D1E0AA00}"/>
              </a:ext>
            </a:extLst>
          </p:cNvPr>
          <p:cNvSpPr>
            <a:spLocks noGrp="1"/>
          </p:cNvSpPr>
          <p:nvPr>
            <p:ph type="body" idx="1"/>
          </p:nvPr>
        </p:nvSpPr>
        <p:spPr>
          <a:noFill/>
          <a:ln>
            <a:noFill/>
          </a:ln>
        </p:spPr>
        <p:txBody>
          <a:bodyPr spcFirstLastPara="1" wrap="square" lIns="91425" tIns="45700" rIns="91425" bIns="45700" anchor="ctr" anchorCtr="0">
            <a:normAutofit/>
          </a:bodyPr>
          <a:lstStyle/>
          <a:p>
            <a:pPr marL="0" indent="0">
              <a:spcBef>
                <a:spcPts val="0"/>
              </a:spcBef>
            </a:pPr>
            <a:r>
              <a:rPr lang="en-US" sz="2200" dirty="0"/>
              <a:t>ESG &amp; CSR Officer</a:t>
            </a:r>
            <a:endParaRPr lang="el-GR" sz="2200" dirty="0"/>
          </a:p>
        </p:txBody>
      </p:sp>
      <p:sp>
        <p:nvSpPr>
          <p:cNvPr id="4" name="TextBox 3">
            <a:extLst>
              <a:ext uri="{FF2B5EF4-FFF2-40B4-BE49-F238E27FC236}">
                <a16:creationId xmlns:a16="http://schemas.microsoft.com/office/drawing/2014/main" id="{3FC794C2-F11C-529C-6A17-0F2DA0B92B34}"/>
              </a:ext>
            </a:extLst>
          </p:cNvPr>
          <p:cNvSpPr txBox="1"/>
          <p:nvPr/>
        </p:nvSpPr>
        <p:spPr>
          <a:xfrm>
            <a:off x="781050" y="2357237"/>
            <a:ext cx="4362450" cy="2062039"/>
          </a:xfrm>
          <a:prstGeom prst="rect">
            <a:avLst/>
          </a:prstGeom>
          <a:solidFill>
            <a:schemeClr val="bg1">
              <a:lumMod val="95000"/>
            </a:schemeClr>
          </a:solidFill>
        </p:spPr>
        <p:txBody>
          <a:bodyPr wrap="square">
            <a:spAutoFit/>
          </a:bodyPr>
          <a:lstStyle/>
          <a:p>
            <a:pPr marL="285750" indent="-285750" algn="just">
              <a:lnSpc>
                <a:spcPct val="115000"/>
              </a:lnSpc>
              <a:spcAft>
                <a:spcPts val="1000"/>
              </a:spcAft>
              <a:buFont typeface="Courier New" panose="02070309020205020404" pitchFamily="49" charset="0"/>
              <a:buChar char="o"/>
            </a:pPr>
            <a:r>
              <a:rPr lang="el-GR" dirty="0">
                <a:solidFill>
                  <a:schemeClr val="tx2">
                    <a:lumMod val="25000"/>
                  </a:schemeClr>
                </a:solidFill>
                <a:effectLst/>
                <a:latin typeface="+mn-lt"/>
                <a:ea typeface="Calibri" panose="020F0502020204030204" pitchFamily="34" charset="0"/>
                <a:cs typeface="Times New Roman" panose="02020603050405020304" pitchFamily="18" charset="0"/>
              </a:rPr>
              <a:t>Σκοπός</a:t>
            </a:r>
          </a:p>
          <a:p>
            <a:pPr algn="just">
              <a:lnSpc>
                <a:spcPct val="115000"/>
              </a:lnSpc>
              <a:spcAft>
                <a:spcPts val="1000"/>
              </a:spcAft>
            </a:pPr>
            <a:r>
              <a:rPr lang="el-GR" sz="1400" dirty="0">
                <a:solidFill>
                  <a:schemeClr val="tx2">
                    <a:lumMod val="25000"/>
                  </a:schemeClr>
                </a:solidFill>
                <a:effectLst/>
                <a:latin typeface="+mn-lt"/>
                <a:ea typeface="Calibri" panose="020F0502020204030204" pitchFamily="34" charset="0"/>
                <a:cs typeface="Times New Roman" panose="02020603050405020304" pitchFamily="18" charset="0"/>
              </a:rPr>
              <a:t>Το </a:t>
            </a:r>
            <a:r>
              <a:rPr lang="el-GR" sz="1400" b="1" dirty="0">
                <a:solidFill>
                  <a:schemeClr val="tx2">
                    <a:lumMod val="25000"/>
                  </a:schemeClr>
                </a:solidFill>
                <a:effectLst/>
                <a:latin typeface="+mn-lt"/>
                <a:ea typeface="Calibri" panose="020F0502020204030204" pitchFamily="34" charset="0"/>
                <a:cs typeface="Times New Roman" panose="02020603050405020304" pitchFamily="18" charset="0"/>
              </a:rPr>
              <a:t>C</a:t>
            </a:r>
            <a:r>
              <a:rPr lang="en-US" b="1" dirty="0">
                <a:solidFill>
                  <a:schemeClr val="tx2">
                    <a:lumMod val="25000"/>
                  </a:schemeClr>
                </a:solidFill>
                <a:latin typeface="+mn-lt"/>
                <a:ea typeface="Calibri" panose="020F0502020204030204" pitchFamily="34" charset="0"/>
                <a:cs typeface="Times New Roman" panose="02020603050405020304" pitchFamily="18" charset="0"/>
              </a:rPr>
              <a:t>SR</a:t>
            </a:r>
            <a:r>
              <a:rPr lang="el-GR" sz="1400" b="1" dirty="0">
                <a:solidFill>
                  <a:schemeClr val="tx2">
                    <a:lumMod val="25000"/>
                  </a:schemeClr>
                </a:solidFill>
                <a:effectLst/>
                <a:latin typeface="+mn-lt"/>
                <a:ea typeface="Calibri" panose="020F0502020204030204" pitchFamily="34" charset="0"/>
                <a:cs typeface="Times New Roman" panose="02020603050405020304" pitchFamily="18" charset="0"/>
              </a:rPr>
              <a:t> </a:t>
            </a:r>
            <a:r>
              <a:rPr lang="el-GR" sz="1400" dirty="0">
                <a:solidFill>
                  <a:schemeClr val="tx2">
                    <a:lumMod val="25000"/>
                  </a:schemeClr>
                </a:solidFill>
                <a:effectLst/>
                <a:latin typeface="+mn-lt"/>
                <a:ea typeface="Calibri" panose="020F0502020204030204" pitchFamily="34" charset="0"/>
                <a:cs typeface="Times New Roman" panose="02020603050405020304" pitchFamily="18" charset="0"/>
              </a:rPr>
              <a:t>στοχεύει στην ενίσχυση της εταιρικής φήμης, με προβολή της κοινωνικής ευθύνης της εταιρείας. </a:t>
            </a:r>
            <a:endParaRPr lang="en-US" sz="1400" dirty="0">
              <a:solidFill>
                <a:schemeClr val="tx2">
                  <a:lumMod val="25000"/>
                </a:schemeClr>
              </a:solidFill>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l-GR" sz="1400" dirty="0">
                <a:solidFill>
                  <a:schemeClr val="tx2">
                    <a:lumMod val="25000"/>
                  </a:schemeClr>
                </a:solidFill>
                <a:effectLst/>
                <a:latin typeface="+mn-lt"/>
                <a:ea typeface="Calibri" panose="020F0502020204030204" pitchFamily="34" charset="0"/>
                <a:cs typeface="Times New Roman" panose="02020603050405020304" pitchFamily="18" charset="0"/>
              </a:rPr>
              <a:t>Το </a:t>
            </a:r>
            <a:r>
              <a:rPr lang="el-GR" sz="1400" b="1" dirty="0">
                <a:solidFill>
                  <a:schemeClr val="tx2">
                    <a:lumMod val="25000"/>
                  </a:schemeClr>
                </a:solidFill>
                <a:effectLst/>
                <a:latin typeface="+mn-lt"/>
                <a:ea typeface="Calibri" panose="020F0502020204030204" pitchFamily="34" charset="0"/>
                <a:cs typeface="Times New Roman" panose="02020603050405020304" pitchFamily="18" charset="0"/>
              </a:rPr>
              <a:t>ESG </a:t>
            </a:r>
            <a:r>
              <a:rPr lang="el-GR" sz="1400" dirty="0">
                <a:solidFill>
                  <a:schemeClr val="tx2">
                    <a:lumMod val="25000"/>
                  </a:schemeClr>
                </a:solidFill>
                <a:effectLst/>
                <a:latin typeface="+mn-lt"/>
                <a:ea typeface="Calibri" panose="020F0502020204030204" pitchFamily="34" charset="0"/>
                <a:cs typeface="Times New Roman" panose="02020603050405020304" pitchFamily="18" charset="0"/>
              </a:rPr>
              <a:t>αφορά στη διαχείριση κινδύνου, τη δημιουργία αξίας και την βελτιστοποίηση  της απόδοσης.</a:t>
            </a:r>
          </a:p>
        </p:txBody>
      </p:sp>
      <p:sp>
        <p:nvSpPr>
          <p:cNvPr id="7" name="TextBox 6">
            <a:extLst>
              <a:ext uri="{FF2B5EF4-FFF2-40B4-BE49-F238E27FC236}">
                <a16:creationId xmlns:a16="http://schemas.microsoft.com/office/drawing/2014/main" id="{6D55C2C8-2FFA-5C29-7929-E441D93F659D}"/>
              </a:ext>
            </a:extLst>
          </p:cNvPr>
          <p:cNvSpPr txBox="1"/>
          <p:nvPr/>
        </p:nvSpPr>
        <p:spPr>
          <a:xfrm>
            <a:off x="5943600" y="2357237"/>
            <a:ext cx="4057650" cy="1882631"/>
          </a:xfrm>
          <a:prstGeom prst="rect">
            <a:avLst/>
          </a:prstGeom>
          <a:solidFill>
            <a:schemeClr val="bg1">
              <a:lumMod val="95000"/>
            </a:schemeClr>
          </a:solidFill>
        </p:spPr>
        <p:txBody>
          <a:bodyPr wrap="square">
            <a:spAutoFit/>
          </a:bodyPr>
          <a:lstStyle/>
          <a:p>
            <a:pPr marL="285750" indent="-285750" algn="just">
              <a:lnSpc>
                <a:spcPct val="115000"/>
              </a:lnSpc>
              <a:spcAft>
                <a:spcPts val="1000"/>
              </a:spcAft>
              <a:buFont typeface="Courier New" panose="02070309020205020404" pitchFamily="49" charset="0"/>
              <a:buChar char="o"/>
            </a:pPr>
            <a:r>
              <a:rPr lang="el-GR" dirty="0">
                <a:solidFill>
                  <a:schemeClr val="tx2">
                    <a:lumMod val="25000"/>
                  </a:schemeClr>
                </a:solidFill>
                <a:effectLst/>
                <a:latin typeface="+mn-lt"/>
                <a:ea typeface="Calibri" panose="020F0502020204030204" pitchFamily="34" charset="0"/>
                <a:cs typeface="Times New Roman" panose="02020603050405020304" pitchFamily="18" charset="0"/>
              </a:rPr>
              <a:t>Μέτρηση</a:t>
            </a:r>
          </a:p>
          <a:p>
            <a:pPr algn="just">
              <a:lnSpc>
                <a:spcPct val="115000"/>
              </a:lnSpc>
              <a:spcAft>
                <a:spcPts val="1000"/>
              </a:spcAft>
            </a:pPr>
            <a:r>
              <a:rPr lang="el-GR" b="1" dirty="0">
                <a:solidFill>
                  <a:schemeClr val="tx2">
                    <a:lumMod val="25000"/>
                  </a:schemeClr>
                </a:solidFill>
                <a:effectLst/>
                <a:latin typeface="+mn-lt"/>
                <a:ea typeface="Calibri" panose="020F0502020204030204" pitchFamily="34" charset="0"/>
                <a:cs typeface="Times New Roman" panose="02020603050405020304" pitchFamily="18" charset="0"/>
              </a:rPr>
              <a:t>Το C</a:t>
            </a:r>
            <a:r>
              <a:rPr lang="en-US" b="1" dirty="0">
                <a:solidFill>
                  <a:schemeClr val="tx2">
                    <a:lumMod val="25000"/>
                  </a:schemeClr>
                </a:solidFill>
                <a:latin typeface="+mn-lt"/>
                <a:ea typeface="Calibri" panose="020F0502020204030204" pitchFamily="34" charset="0"/>
                <a:cs typeface="Times New Roman" panose="02020603050405020304" pitchFamily="18" charset="0"/>
              </a:rPr>
              <a:t>SR</a:t>
            </a:r>
            <a:r>
              <a:rPr lang="el-GR" dirty="0">
                <a:solidFill>
                  <a:schemeClr val="tx2">
                    <a:lumMod val="25000"/>
                  </a:schemeClr>
                </a:solidFill>
                <a:effectLst/>
                <a:latin typeface="+mn-lt"/>
                <a:ea typeface="Calibri" panose="020F0502020204030204" pitchFamily="34" charset="0"/>
                <a:cs typeface="Times New Roman" panose="02020603050405020304" pitchFamily="18" charset="0"/>
              </a:rPr>
              <a:t> είναι πιο δύσκολο να </a:t>
            </a:r>
            <a:r>
              <a:rPr lang="en-US" dirty="0">
                <a:solidFill>
                  <a:schemeClr val="tx2">
                    <a:lumMod val="25000"/>
                  </a:schemeClr>
                </a:solidFill>
                <a:effectLst/>
                <a:latin typeface="+mn-lt"/>
                <a:ea typeface="Calibri" panose="020F0502020204030204" pitchFamily="34" charset="0"/>
                <a:cs typeface="Times New Roman" panose="02020603050405020304" pitchFamily="18" charset="0"/>
              </a:rPr>
              <a:t>“</a:t>
            </a:r>
            <a:r>
              <a:rPr lang="el-GR" dirty="0" err="1">
                <a:solidFill>
                  <a:schemeClr val="tx2">
                    <a:lumMod val="25000"/>
                  </a:schemeClr>
                </a:solidFill>
                <a:effectLst/>
                <a:latin typeface="+mn-lt"/>
                <a:ea typeface="Calibri" panose="020F0502020204030204" pitchFamily="34" charset="0"/>
                <a:cs typeface="Times New Roman" panose="02020603050405020304" pitchFamily="18" charset="0"/>
              </a:rPr>
              <a:t>ποσοτικοποιηθεί</a:t>
            </a:r>
            <a:r>
              <a:rPr lang="en-US" dirty="0">
                <a:solidFill>
                  <a:schemeClr val="tx2">
                    <a:lumMod val="25000"/>
                  </a:schemeClr>
                </a:solidFill>
                <a:effectLst/>
                <a:latin typeface="+mn-lt"/>
                <a:ea typeface="Calibri" panose="020F0502020204030204" pitchFamily="34" charset="0"/>
                <a:cs typeface="Times New Roman" panose="02020603050405020304" pitchFamily="18" charset="0"/>
              </a:rPr>
              <a:t>”</a:t>
            </a:r>
            <a:r>
              <a:rPr lang="el-GR" dirty="0">
                <a:solidFill>
                  <a:schemeClr val="tx2">
                    <a:lumMod val="25000"/>
                  </a:schemeClr>
                </a:solidFill>
                <a:effectLst/>
                <a:latin typeface="+mn-lt"/>
                <a:ea typeface="Calibri" panose="020F0502020204030204" pitchFamily="34" charset="0"/>
                <a:cs typeface="Times New Roman" panose="02020603050405020304" pitchFamily="18" charset="0"/>
              </a:rPr>
              <a:t> και συχνά στερείται τυποποιημένων μετρήσεων. </a:t>
            </a:r>
            <a:endParaRPr lang="en-US" dirty="0">
              <a:solidFill>
                <a:schemeClr val="tx2">
                  <a:lumMod val="25000"/>
                </a:schemeClr>
              </a:solidFill>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l-GR" b="1" dirty="0">
                <a:solidFill>
                  <a:schemeClr val="tx2">
                    <a:lumMod val="25000"/>
                  </a:schemeClr>
                </a:solidFill>
                <a:effectLst/>
                <a:latin typeface="+mn-lt"/>
                <a:ea typeface="Calibri" panose="020F0502020204030204" pitchFamily="34" charset="0"/>
                <a:cs typeface="Times New Roman" panose="02020603050405020304" pitchFamily="18" charset="0"/>
              </a:rPr>
              <a:t>Το ESG</a:t>
            </a:r>
            <a:r>
              <a:rPr lang="el-GR" dirty="0">
                <a:solidFill>
                  <a:schemeClr val="tx2">
                    <a:lumMod val="25000"/>
                  </a:schemeClr>
                </a:solidFill>
                <a:effectLst/>
                <a:latin typeface="+mn-lt"/>
                <a:ea typeface="Calibri" panose="020F0502020204030204" pitchFamily="34" charset="0"/>
                <a:cs typeface="Times New Roman" panose="02020603050405020304" pitchFamily="18" charset="0"/>
              </a:rPr>
              <a:t> βασίζεται σε δεδομένα, γνωστοποιήσεις και αξιολογήσεις που επηρεάζουν την λήψη χρηματοοικονομικών αποφάσεων.</a:t>
            </a:r>
          </a:p>
        </p:txBody>
      </p:sp>
      <p:sp>
        <p:nvSpPr>
          <p:cNvPr id="8" name="TextBox 7">
            <a:extLst>
              <a:ext uri="{FF2B5EF4-FFF2-40B4-BE49-F238E27FC236}">
                <a16:creationId xmlns:a16="http://schemas.microsoft.com/office/drawing/2014/main" id="{DAF5F7C3-9193-ECA2-68FB-C128CA9F4AF3}"/>
              </a:ext>
            </a:extLst>
          </p:cNvPr>
          <p:cNvSpPr txBox="1"/>
          <p:nvPr/>
        </p:nvSpPr>
        <p:spPr>
          <a:xfrm>
            <a:off x="466725" y="5783581"/>
            <a:ext cx="4029075" cy="261610"/>
          </a:xfrm>
          <a:prstGeom prst="rect">
            <a:avLst/>
          </a:prstGeom>
          <a:noFill/>
        </p:spPr>
        <p:txBody>
          <a:bodyPr wrap="square" rtlCol="0">
            <a:spAutoFit/>
          </a:bodyPr>
          <a:lstStyle/>
          <a:p>
            <a:r>
              <a:rPr lang="en-US" sz="1100" dirty="0">
                <a:solidFill>
                  <a:schemeClr val="tx2">
                    <a:lumMod val="25000"/>
                  </a:schemeClr>
                </a:solidFill>
              </a:rPr>
              <a:t>**</a:t>
            </a:r>
            <a:r>
              <a:rPr lang="en-US" sz="1000" dirty="0">
                <a:solidFill>
                  <a:schemeClr val="tx2">
                    <a:lumMod val="25000"/>
                  </a:schemeClr>
                </a:solidFill>
              </a:rPr>
              <a:t>CSR</a:t>
            </a:r>
            <a:r>
              <a:rPr lang="el-GR" sz="1000" dirty="0">
                <a:solidFill>
                  <a:schemeClr val="tx2">
                    <a:lumMod val="25000"/>
                  </a:schemeClr>
                </a:solidFill>
              </a:rPr>
              <a:t>: </a:t>
            </a:r>
            <a:r>
              <a:rPr lang="en-US" sz="1000" dirty="0">
                <a:solidFill>
                  <a:schemeClr val="tx2">
                    <a:lumMod val="25000"/>
                  </a:schemeClr>
                </a:solidFill>
              </a:rPr>
              <a:t>Corporate Social Responsibility </a:t>
            </a:r>
            <a:r>
              <a:rPr lang="el-GR" sz="1000" dirty="0">
                <a:solidFill>
                  <a:schemeClr val="tx2">
                    <a:lumMod val="25000"/>
                  </a:schemeClr>
                </a:solidFill>
              </a:rPr>
              <a:t>/Εταιρική Κοινωνική Ευθύνη </a:t>
            </a:r>
            <a:endParaRPr lang="el-GR" sz="1100" dirty="0">
              <a:solidFill>
                <a:schemeClr val="tx2">
                  <a:lumMod val="25000"/>
                </a:schemeClr>
              </a:solidFill>
            </a:endParaRPr>
          </a:p>
        </p:txBody>
      </p:sp>
      <p:sp>
        <p:nvSpPr>
          <p:cNvPr id="10" name="TextBox 9">
            <a:extLst>
              <a:ext uri="{FF2B5EF4-FFF2-40B4-BE49-F238E27FC236}">
                <a16:creationId xmlns:a16="http://schemas.microsoft.com/office/drawing/2014/main" id="{626537FF-E7B5-B8E5-C6F9-21CE192797F1}"/>
              </a:ext>
            </a:extLst>
          </p:cNvPr>
          <p:cNvSpPr txBox="1"/>
          <p:nvPr/>
        </p:nvSpPr>
        <p:spPr>
          <a:xfrm>
            <a:off x="4648200" y="1670048"/>
            <a:ext cx="6096000" cy="369332"/>
          </a:xfrm>
          <a:prstGeom prst="rect">
            <a:avLst/>
          </a:prstGeom>
          <a:noFill/>
        </p:spPr>
        <p:txBody>
          <a:bodyPr wrap="square">
            <a:spAutoFit/>
          </a:bodyPr>
          <a:lstStyle/>
          <a:p>
            <a:r>
              <a:rPr lang="el-GR" sz="1800" dirty="0">
                <a:solidFill>
                  <a:schemeClr val="tx2">
                    <a:lumMod val="25000"/>
                  </a:schemeClr>
                </a:solidFill>
                <a:effectLst/>
                <a:latin typeface="+mn-lt"/>
                <a:ea typeface="Calibri" panose="020F0502020204030204" pitchFamily="34" charset="0"/>
                <a:cs typeface="Times New Roman" panose="02020603050405020304" pitchFamily="18" charset="0"/>
              </a:rPr>
              <a:t>Βασικές διαφορές</a:t>
            </a:r>
            <a:endParaRPr lang="el-GR" sz="1800" dirty="0">
              <a:solidFill>
                <a:schemeClr val="tx2">
                  <a:lumMod val="25000"/>
                </a:schemeClr>
              </a:solidFill>
              <a:latin typeface="+mn-lt"/>
            </a:endParaRPr>
          </a:p>
        </p:txBody>
      </p:sp>
    </p:spTree>
    <p:extLst>
      <p:ext uri="{BB962C8B-B14F-4D97-AF65-F5344CB8AC3E}">
        <p14:creationId xmlns:p14="http://schemas.microsoft.com/office/powerpoint/2010/main" val="4108395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F6ADED3-AD4E-9784-E412-31BB461262A8}"/>
            </a:ext>
          </a:extLst>
        </p:cNvPr>
        <p:cNvGrpSpPr/>
        <p:nvPr/>
      </p:nvGrpSpPr>
      <p:grpSpPr>
        <a:xfrm>
          <a:off x="0" y="0"/>
          <a:ext cx="0" cy="0"/>
          <a:chOff x="0" y="0"/>
          <a:chExt cx="0" cy="0"/>
        </a:xfrm>
      </p:grpSpPr>
      <p:sp>
        <p:nvSpPr>
          <p:cNvPr id="96" name="Google Shape;96;p1">
            <a:extLst>
              <a:ext uri="{FF2B5EF4-FFF2-40B4-BE49-F238E27FC236}">
                <a16:creationId xmlns:a16="http://schemas.microsoft.com/office/drawing/2014/main" id="{0D7FB5AC-6A6F-DC7E-B51F-F4865AC5FECD}"/>
              </a:ext>
            </a:extLst>
          </p:cNvPr>
          <p:cNvSpPr/>
          <p:nvPr/>
        </p:nvSpPr>
        <p:spPr>
          <a:xfrm>
            <a:off x="-6101338" y="943897"/>
            <a:ext cx="12231704" cy="11808438"/>
          </a:xfrm>
          <a:prstGeom prst="pie">
            <a:avLst>
              <a:gd name="adj1" fmla="val 16184577"/>
              <a:gd name="adj2" fmla="val 3774"/>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
            <a:extLst>
              <a:ext uri="{FF2B5EF4-FFF2-40B4-BE49-F238E27FC236}">
                <a16:creationId xmlns:a16="http://schemas.microsoft.com/office/drawing/2014/main" id="{1C4536DC-C4D1-88B2-2059-E1448D61810B}"/>
              </a:ext>
            </a:extLst>
          </p:cNvPr>
          <p:cNvSpPr/>
          <p:nvPr/>
        </p:nvSpPr>
        <p:spPr>
          <a:xfrm>
            <a:off x="-5907190" y="953625"/>
            <a:ext cx="11808438" cy="11808438"/>
          </a:xfrm>
          <a:prstGeom prst="pie">
            <a:avLst>
              <a:gd name="adj1" fmla="val 16194202"/>
              <a:gd name="adj2" fmla="val 21599999"/>
            </a:avLst>
          </a:prstGeom>
          <a: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88ADC36D-CF5C-A3F8-CF83-79CD441FD5F6}"/>
              </a:ext>
            </a:extLst>
          </p:cNvPr>
          <p:cNvSpPr txBox="1"/>
          <p:nvPr/>
        </p:nvSpPr>
        <p:spPr>
          <a:xfrm>
            <a:off x="6130366" y="3429000"/>
            <a:ext cx="5607954" cy="830997"/>
          </a:xfrm>
          <a:prstGeom prst="rect">
            <a:avLst/>
          </a:prstGeom>
          <a:noFill/>
        </p:spPr>
        <p:txBody>
          <a:bodyPr wrap="square" rtlCol="0">
            <a:spAutoFit/>
          </a:bodyPr>
          <a:lstStyle/>
          <a:p>
            <a:pPr algn="r"/>
            <a:r>
              <a:rPr lang="el-GR" sz="2400" b="1" dirty="0">
                <a:solidFill>
                  <a:srgbClr val="04B5EA"/>
                </a:solidFill>
                <a:latin typeface="Aptos" panose="020B0004020202020204" pitchFamily="34" charset="0"/>
              </a:rPr>
              <a:t>ΠΑΡΑΔΕΙΓΜΑΤΑ ΕΚΘΕΣΕΩΝ ΒΙΩΣΙΜΟΤΗΤΑΣ </a:t>
            </a:r>
          </a:p>
        </p:txBody>
      </p:sp>
    </p:spTree>
    <p:extLst>
      <p:ext uri="{BB962C8B-B14F-4D97-AF65-F5344CB8AC3E}">
        <p14:creationId xmlns:p14="http://schemas.microsoft.com/office/powerpoint/2010/main" val="2602287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0131-9CD8-4A62-A616-8015A5A748B2}"/>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DAFB86CC-1DA6-40F3-0532-A271BD5FBBAF}"/>
              </a:ext>
            </a:extLst>
          </p:cNvPr>
          <p:cNvSpPr>
            <a:spLocks noGrp="1"/>
          </p:cNvSpPr>
          <p:nvPr>
            <p:ph type="body" idx="1"/>
          </p:nvPr>
        </p:nvSpPr>
        <p:spPr/>
        <p:txBody>
          <a:bodyPr/>
          <a:lstStyle/>
          <a:p>
            <a:r>
              <a:rPr lang="el-GR" dirty="0"/>
              <a:t>Παραδείγματα εκθέσεων βιωσιμότητας (1)</a:t>
            </a:r>
          </a:p>
        </p:txBody>
      </p:sp>
      <p:pic>
        <p:nvPicPr>
          <p:cNvPr id="3" name="Εικόνα 2" descr="Εικόνα που περιέχει κείμενο, στιγμιότυπο οθόνης, γραφιστική,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2235A454-A8D8-3D86-03CD-7E7988B04B2A}"/>
              </a:ext>
            </a:extLst>
          </p:cNvPr>
          <p:cNvPicPr>
            <a:picLocks noChangeAspect="1"/>
          </p:cNvPicPr>
          <p:nvPr/>
        </p:nvPicPr>
        <p:blipFill rotWithShape="1">
          <a:blip r:embed="rId3"/>
          <a:srcRect l="2709"/>
          <a:stretch/>
        </p:blipFill>
        <p:spPr bwMode="auto">
          <a:xfrm>
            <a:off x="177482" y="1715809"/>
            <a:ext cx="5131435" cy="460375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0B94457-4931-E705-2ED9-C639AF95183D}"/>
              </a:ext>
            </a:extLst>
          </p:cNvPr>
          <p:cNvSpPr txBox="1"/>
          <p:nvPr/>
        </p:nvSpPr>
        <p:spPr>
          <a:xfrm>
            <a:off x="4839603" y="1224958"/>
            <a:ext cx="5032365" cy="336631"/>
          </a:xfrm>
          <a:prstGeom prst="rect">
            <a:avLst/>
          </a:prstGeom>
          <a:noFill/>
        </p:spPr>
        <p:txBody>
          <a:bodyPr wrap="square" rtlCol="0">
            <a:spAutoFit/>
          </a:bodyPr>
          <a:lstStyle/>
          <a:p>
            <a:pPr algn="ctr">
              <a:lnSpc>
                <a:spcPct val="107000"/>
              </a:lnSpc>
              <a:spcAft>
                <a:spcPts val="800"/>
              </a:spcAft>
              <a:buNone/>
            </a:pPr>
            <a:r>
              <a:rPr lang="el-GR" sz="1600" b="1" kern="100" dirty="0">
                <a:solidFill>
                  <a:srgbClr val="04B3E7"/>
                </a:solidFill>
                <a:effectLst/>
                <a:latin typeface="+mn-lt"/>
                <a:ea typeface="Aptos" panose="020B0004020202020204" pitchFamily="34" charset="0"/>
                <a:cs typeface="Times New Roman" panose="02020603050405020304" pitchFamily="18" charset="0"/>
              </a:rPr>
              <a:t>Κατασκευαστική εταιρεία</a:t>
            </a:r>
            <a:r>
              <a:rPr lang="en-US" sz="1600" b="1" kern="100" dirty="0">
                <a:solidFill>
                  <a:srgbClr val="04B3E7"/>
                </a:solidFill>
                <a:latin typeface="+mn-lt"/>
                <a:ea typeface="Aptos" panose="020B0004020202020204" pitchFamily="34" charset="0"/>
                <a:cs typeface="Times New Roman" panose="02020603050405020304" pitchFamily="18" charset="0"/>
              </a:rPr>
              <a:t> - 2024</a:t>
            </a:r>
            <a:r>
              <a:rPr lang="el-GR" sz="1600" b="1" kern="100" dirty="0">
                <a:solidFill>
                  <a:srgbClr val="04B3E7"/>
                </a:solidFill>
                <a:effectLst/>
                <a:latin typeface="+mn-lt"/>
                <a:ea typeface="Aptos" panose="020B0004020202020204" pitchFamily="34" charset="0"/>
                <a:cs typeface="Times New Roman" panose="02020603050405020304" pitchFamily="18" charset="0"/>
              </a:rPr>
              <a:t> </a:t>
            </a:r>
            <a:endParaRPr lang="el-GR" sz="1600" b="1" kern="100" dirty="0">
              <a:solidFill>
                <a:srgbClr val="04B3E7"/>
              </a:solidFill>
              <a:effectLst/>
              <a:latin typeface="+mj-lt"/>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DBB44CD-B85B-FD42-7EA0-C74943980336}"/>
              </a:ext>
            </a:extLst>
          </p:cNvPr>
          <p:cNvSpPr txBox="1"/>
          <p:nvPr/>
        </p:nvSpPr>
        <p:spPr>
          <a:xfrm>
            <a:off x="256078" y="1231794"/>
            <a:ext cx="2487121" cy="338554"/>
          </a:xfrm>
          <a:prstGeom prst="rect">
            <a:avLst/>
          </a:prstGeom>
          <a:noFill/>
        </p:spPr>
        <p:txBody>
          <a:bodyPr wrap="square" rtlCol="0">
            <a:spAutoFit/>
          </a:bodyPr>
          <a:lstStyle/>
          <a:p>
            <a:r>
              <a:rPr lang="el-GR" sz="1600" b="1" dirty="0">
                <a:solidFill>
                  <a:srgbClr val="04B3E7"/>
                </a:solidFill>
              </a:rPr>
              <a:t>Ξενοδοχειακή Αλυσίδα</a:t>
            </a:r>
          </a:p>
        </p:txBody>
      </p:sp>
      <p:sp>
        <p:nvSpPr>
          <p:cNvPr id="5" name="TextBox 4">
            <a:extLst>
              <a:ext uri="{FF2B5EF4-FFF2-40B4-BE49-F238E27FC236}">
                <a16:creationId xmlns:a16="http://schemas.microsoft.com/office/drawing/2014/main" id="{23787BBD-7EBC-3D33-019B-CB3AEEF99D1B}"/>
              </a:ext>
            </a:extLst>
          </p:cNvPr>
          <p:cNvSpPr txBox="1"/>
          <p:nvPr/>
        </p:nvSpPr>
        <p:spPr>
          <a:xfrm>
            <a:off x="177483" y="6453822"/>
            <a:ext cx="5318442" cy="338554"/>
          </a:xfrm>
          <a:prstGeom prst="rect">
            <a:avLst/>
          </a:prstGeom>
          <a:noFill/>
        </p:spPr>
        <p:txBody>
          <a:bodyPr wrap="square" rtlCol="0">
            <a:spAutoFit/>
          </a:bodyPr>
          <a:lstStyle/>
          <a:p>
            <a:r>
              <a:rPr lang="en-US" sz="800" dirty="0">
                <a:solidFill>
                  <a:srgbClr val="04B3E7"/>
                </a:solidFill>
                <a:hlinkClick r:id="rId4"/>
              </a:rPr>
              <a:t>https://www.grecotel.com/amirandes/wpcontent/uploads/sites/12/2024/10/Grecotel-Amirandes-Sustainability-Report-2024.pdf</a:t>
            </a:r>
            <a:r>
              <a:rPr lang="en-US" sz="800" dirty="0">
                <a:solidFill>
                  <a:srgbClr val="04B3E7"/>
                </a:solidFill>
              </a:rPr>
              <a:t> </a:t>
            </a:r>
            <a:endParaRPr lang="el-GR" sz="800" dirty="0">
              <a:solidFill>
                <a:srgbClr val="04B3E7"/>
              </a:solidFill>
            </a:endParaRPr>
          </a:p>
        </p:txBody>
      </p:sp>
      <p:sp>
        <p:nvSpPr>
          <p:cNvPr id="6" name="TextBox 5">
            <a:extLst>
              <a:ext uri="{FF2B5EF4-FFF2-40B4-BE49-F238E27FC236}">
                <a16:creationId xmlns:a16="http://schemas.microsoft.com/office/drawing/2014/main" id="{393B9E3D-DDC6-822A-ABE1-7F75DC3F8DA6}"/>
              </a:ext>
            </a:extLst>
          </p:cNvPr>
          <p:cNvSpPr txBox="1"/>
          <p:nvPr/>
        </p:nvSpPr>
        <p:spPr>
          <a:xfrm>
            <a:off x="5823751" y="6104115"/>
            <a:ext cx="5657849" cy="215444"/>
          </a:xfrm>
          <a:prstGeom prst="rect">
            <a:avLst/>
          </a:prstGeom>
          <a:noFill/>
        </p:spPr>
        <p:txBody>
          <a:bodyPr wrap="square" rtlCol="0">
            <a:spAutoFit/>
          </a:bodyPr>
          <a:lstStyle/>
          <a:p>
            <a:r>
              <a:rPr lang="en-US" sz="800" dirty="0">
                <a:solidFill>
                  <a:srgbClr val="04B3E7"/>
                </a:solidFill>
                <a:hlinkClick r:id="rId5"/>
              </a:rPr>
              <a:t>https://www.gekterna.com/wp-content/uploads/2025/08/GekTerna-ESG-Report-2024-ENG-small.pdf</a:t>
            </a:r>
            <a:r>
              <a:rPr lang="en-US" sz="800" dirty="0">
                <a:solidFill>
                  <a:srgbClr val="04B3E7"/>
                </a:solidFill>
              </a:rPr>
              <a:t> </a:t>
            </a:r>
            <a:endParaRPr lang="el-GR" sz="800" dirty="0">
              <a:solidFill>
                <a:srgbClr val="04B3E7"/>
              </a:solidFill>
            </a:endParaRPr>
          </a:p>
        </p:txBody>
      </p:sp>
      <p:pic>
        <p:nvPicPr>
          <p:cNvPr id="10" name="Picture 9">
            <a:extLst>
              <a:ext uri="{FF2B5EF4-FFF2-40B4-BE49-F238E27FC236}">
                <a16:creationId xmlns:a16="http://schemas.microsoft.com/office/drawing/2014/main" id="{A0E02106-9299-922C-065B-1090BD3F1EBC}"/>
              </a:ext>
            </a:extLst>
          </p:cNvPr>
          <p:cNvPicPr>
            <a:picLocks noChangeAspect="1"/>
          </p:cNvPicPr>
          <p:nvPr/>
        </p:nvPicPr>
        <p:blipFill>
          <a:blip r:embed="rId6"/>
          <a:stretch>
            <a:fillRect/>
          </a:stretch>
        </p:blipFill>
        <p:spPr>
          <a:xfrm>
            <a:off x="5725479" y="1715809"/>
            <a:ext cx="5756121" cy="4226013"/>
          </a:xfrm>
          <a:prstGeom prst="rect">
            <a:avLst/>
          </a:prstGeom>
        </p:spPr>
      </p:pic>
    </p:spTree>
    <p:extLst>
      <p:ext uri="{BB962C8B-B14F-4D97-AF65-F5344CB8AC3E}">
        <p14:creationId xmlns:p14="http://schemas.microsoft.com/office/powerpoint/2010/main" val="884300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27317-F78F-9500-967D-DD430DC99633}"/>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35EDBAE7-E6FF-E123-F16A-412EB443BFC3}"/>
              </a:ext>
            </a:extLst>
          </p:cNvPr>
          <p:cNvSpPr>
            <a:spLocks noGrp="1"/>
          </p:cNvSpPr>
          <p:nvPr>
            <p:ph type="body" idx="1"/>
          </p:nvPr>
        </p:nvSpPr>
        <p:spPr/>
        <p:txBody>
          <a:bodyPr/>
          <a:lstStyle/>
          <a:p>
            <a:r>
              <a:rPr lang="el-GR" dirty="0"/>
              <a:t>Παραδείγματα εκθέσεων βιωσιμότητας (2)</a:t>
            </a:r>
          </a:p>
        </p:txBody>
      </p:sp>
      <p:sp>
        <p:nvSpPr>
          <p:cNvPr id="8" name="TextBox 7">
            <a:extLst>
              <a:ext uri="{FF2B5EF4-FFF2-40B4-BE49-F238E27FC236}">
                <a16:creationId xmlns:a16="http://schemas.microsoft.com/office/drawing/2014/main" id="{97DB301A-04BA-5C33-8FCF-B8AC47F286C8}"/>
              </a:ext>
            </a:extLst>
          </p:cNvPr>
          <p:cNvSpPr txBox="1"/>
          <p:nvPr/>
        </p:nvSpPr>
        <p:spPr>
          <a:xfrm>
            <a:off x="241015" y="1221067"/>
            <a:ext cx="3143250" cy="338554"/>
          </a:xfrm>
          <a:prstGeom prst="rect">
            <a:avLst/>
          </a:prstGeom>
          <a:noFill/>
        </p:spPr>
        <p:txBody>
          <a:bodyPr wrap="square" rtlCol="0">
            <a:spAutoFit/>
          </a:bodyPr>
          <a:lstStyle/>
          <a:p>
            <a:r>
              <a:rPr lang="el-GR" sz="1600" b="1" dirty="0">
                <a:solidFill>
                  <a:srgbClr val="04B3E7"/>
                </a:solidFill>
              </a:rPr>
              <a:t>Κατασκευαστικός τομέας </a:t>
            </a:r>
          </a:p>
        </p:txBody>
      </p:sp>
      <p:pic>
        <p:nvPicPr>
          <p:cNvPr id="4" name="Εικόνα 3" descr="Εικόνα που περιέχει κείμενο, στιγμιότυπο οθόνης, αριθμός, παράλληλα&#10;&#10;Το περιεχόμενο που δημιουργείται από τεχνολογία AI ενδέχεται να είναι εσφαλμένο.">
            <a:extLst>
              <a:ext uri="{FF2B5EF4-FFF2-40B4-BE49-F238E27FC236}">
                <a16:creationId xmlns:a16="http://schemas.microsoft.com/office/drawing/2014/main" id="{14C1D71A-5841-2073-D6AF-FB3651209A1F}"/>
              </a:ext>
            </a:extLst>
          </p:cNvPr>
          <p:cNvPicPr>
            <a:picLocks noChangeAspect="1"/>
          </p:cNvPicPr>
          <p:nvPr/>
        </p:nvPicPr>
        <p:blipFill>
          <a:blip r:embed="rId3"/>
          <a:srcRect l="2661" t="5216" r="4696" b="7477"/>
          <a:stretch/>
        </p:blipFill>
        <p:spPr>
          <a:xfrm>
            <a:off x="6638925" y="1559621"/>
            <a:ext cx="5222875" cy="4601830"/>
          </a:xfrm>
          <a:prstGeom prst="rect">
            <a:avLst/>
          </a:prstGeom>
        </p:spPr>
      </p:pic>
      <p:pic>
        <p:nvPicPr>
          <p:cNvPr id="12" name="Εικόνα 11" descr="Εικόνα που περιέχει κείμενο, κύκλος, συσκευή αποθήκευσης δεδομένων, στιγμιότυπο οθόνης&#10;&#10;Το περιεχόμενο που δημιουργείται από τεχνολογία AI ενδέχεται να είναι εσφαλμένο.">
            <a:extLst>
              <a:ext uri="{FF2B5EF4-FFF2-40B4-BE49-F238E27FC236}">
                <a16:creationId xmlns:a16="http://schemas.microsoft.com/office/drawing/2014/main" id="{E8F6F14C-5B67-F7A9-60AA-AB63B1C1CBC4}"/>
              </a:ext>
            </a:extLst>
          </p:cNvPr>
          <p:cNvPicPr>
            <a:picLocks noChangeAspect="1"/>
          </p:cNvPicPr>
          <p:nvPr/>
        </p:nvPicPr>
        <p:blipFill>
          <a:blip r:embed="rId4"/>
          <a:stretch>
            <a:fillRect/>
          </a:stretch>
        </p:blipFill>
        <p:spPr>
          <a:xfrm>
            <a:off x="431731" y="1656111"/>
            <a:ext cx="5606551" cy="4505341"/>
          </a:xfrm>
          <a:prstGeom prst="rect">
            <a:avLst/>
          </a:prstGeom>
        </p:spPr>
      </p:pic>
      <p:sp>
        <p:nvSpPr>
          <p:cNvPr id="3" name="TextBox 2">
            <a:extLst>
              <a:ext uri="{FF2B5EF4-FFF2-40B4-BE49-F238E27FC236}">
                <a16:creationId xmlns:a16="http://schemas.microsoft.com/office/drawing/2014/main" id="{3C13C0FC-FD10-A5AC-9E42-56DFABEC28D4}"/>
              </a:ext>
            </a:extLst>
          </p:cNvPr>
          <p:cNvSpPr txBox="1"/>
          <p:nvPr/>
        </p:nvSpPr>
        <p:spPr>
          <a:xfrm>
            <a:off x="429928" y="5930619"/>
            <a:ext cx="5908675" cy="461665"/>
          </a:xfrm>
          <a:prstGeom prst="rect">
            <a:avLst/>
          </a:prstGeom>
          <a:noFill/>
        </p:spPr>
        <p:txBody>
          <a:bodyPr wrap="square" rtlCol="0">
            <a:spAutoFit/>
          </a:bodyPr>
          <a:lstStyle/>
          <a:p>
            <a:r>
              <a:rPr lang="en-US" sz="800" dirty="0">
                <a:solidFill>
                  <a:srgbClr val="04B3E7"/>
                </a:solidFill>
              </a:rPr>
              <a:t>https://www.lamdadev.com/sites/default/files/2024-07/lamda_sdr_2024_en.pdf?_gl=1*1mhn18j*_up*MQ..*_ga*MTIyNTQ3NjQxMy4xNzQ3OTI1MTY4*_ga_Q85XM876DJ*czE3NDc5MjUxNjgkbzEkZzEkdDE3NDc5MjUxODUkajAkbDAkaDAkZGdyTzROX1FTS0FKX05UWVlkMkk4ZFFMekxnYnphaXRiYnc.</a:t>
            </a:r>
            <a:endParaRPr lang="el-GR" sz="800" dirty="0">
              <a:solidFill>
                <a:srgbClr val="04B3E7"/>
              </a:solidFill>
            </a:endParaRPr>
          </a:p>
        </p:txBody>
      </p:sp>
      <p:sp>
        <p:nvSpPr>
          <p:cNvPr id="5" name="TextBox 4">
            <a:extLst>
              <a:ext uri="{FF2B5EF4-FFF2-40B4-BE49-F238E27FC236}">
                <a16:creationId xmlns:a16="http://schemas.microsoft.com/office/drawing/2014/main" id="{52111770-B4D7-0A40-FEBF-F13445459CAC}"/>
              </a:ext>
            </a:extLst>
          </p:cNvPr>
          <p:cNvSpPr txBox="1"/>
          <p:nvPr/>
        </p:nvSpPr>
        <p:spPr>
          <a:xfrm>
            <a:off x="6619875" y="6156566"/>
            <a:ext cx="5241925" cy="215444"/>
          </a:xfrm>
          <a:prstGeom prst="rect">
            <a:avLst/>
          </a:prstGeom>
          <a:noFill/>
        </p:spPr>
        <p:txBody>
          <a:bodyPr wrap="square" rtlCol="0">
            <a:spAutoFit/>
          </a:bodyPr>
          <a:lstStyle/>
          <a:p>
            <a:r>
              <a:rPr lang="en-US" sz="800" dirty="0">
                <a:solidFill>
                  <a:srgbClr val="04B3E7"/>
                </a:solidFill>
              </a:rPr>
              <a:t>https://www.intrakat.gr/wp-content/uploads/2024/05/Intrakat-sustainability-2023_for-web-EN-F_small.pdf</a:t>
            </a:r>
            <a:endParaRPr lang="el-GR" sz="800" dirty="0">
              <a:solidFill>
                <a:srgbClr val="04B3E7"/>
              </a:solidFill>
            </a:endParaRPr>
          </a:p>
        </p:txBody>
      </p:sp>
    </p:spTree>
    <p:extLst>
      <p:ext uri="{BB962C8B-B14F-4D97-AF65-F5344CB8AC3E}">
        <p14:creationId xmlns:p14="http://schemas.microsoft.com/office/powerpoint/2010/main" val="572685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D0B67-D2CE-77FE-B484-53C558EABB29}"/>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7757F8DE-2D7F-5CB3-7BF2-1EF9FB2D7C36}"/>
              </a:ext>
            </a:extLst>
          </p:cNvPr>
          <p:cNvSpPr>
            <a:spLocks noGrp="1"/>
          </p:cNvSpPr>
          <p:nvPr>
            <p:ph type="body" idx="1"/>
          </p:nvPr>
        </p:nvSpPr>
        <p:spPr/>
        <p:txBody>
          <a:bodyPr/>
          <a:lstStyle/>
          <a:p>
            <a:r>
              <a:rPr lang="el-GR" dirty="0"/>
              <a:t>Παραδείγματα εκθέσεων βιωσιμότητας (3)</a:t>
            </a:r>
          </a:p>
        </p:txBody>
      </p:sp>
      <p:pic>
        <p:nvPicPr>
          <p:cNvPr id="5" name="Εικόνα 4" descr="Εικόνα που περιέχει κείμενο, στιγμιότυπο οθόνης, αριθμός, γραμματοσειρά&#10;&#10;Το περιεχόμενο που δημιουργείται από τεχνολογία AI ενδέχεται να είναι εσφαλμένο.">
            <a:extLst>
              <a:ext uri="{FF2B5EF4-FFF2-40B4-BE49-F238E27FC236}">
                <a16:creationId xmlns:a16="http://schemas.microsoft.com/office/drawing/2014/main" id="{BAF32951-C493-9752-40A8-31BB33E0209F}"/>
              </a:ext>
            </a:extLst>
          </p:cNvPr>
          <p:cNvPicPr>
            <a:picLocks noChangeAspect="1"/>
          </p:cNvPicPr>
          <p:nvPr/>
        </p:nvPicPr>
        <p:blipFill>
          <a:blip r:embed="rId3"/>
          <a:srcRect l="5767" t="14795" r="2336" b="14547"/>
          <a:stretch>
            <a:fillRect/>
          </a:stretch>
        </p:blipFill>
        <p:spPr>
          <a:xfrm>
            <a:off x="840867" y="1176928"/>
            <a:ext cx="8385429" cy="5127611"/>
          </a:xfrm>
          <a:prstGeom prst="rect">
            <a:avLst/>
          </a:prstGeom>
        </p:spPr>
      </p:pic>
      <p:sp>
        <p:nvSpPr>
          <p:cNvPr id="4" name="TextBox 3">
            <a:extLst>
              <a:ext uri="{FF2B5EF4-FFF2-40B4-BE49-F238E27FC236}">
                <a16:creationId xmlns:a16="http://schemas.microsoft.com/office/drawing/2014/main" id="{7805BE89-5A80-1CD4-5813-ABF79E40CC6C}"/>
              </a:ext>
            </a:extLst>
          </p:cNvPr>
          <p:cNvSpPr txBox="1"/>
          <p:nvPr/>
        </p:nvSpPr>
        <p:spPr>
          <a:xfrm>
            <a:off x="6736842" y="6196817"/>
            <a:ext cx="6096000" cy="215444"/>
          </a:xfrm>
          <a:prstGeom prst="rect">
            <a:avLst/>
          </a:prstGeom>
          <a:noFill/>
        </p:spPr>
        <p:txBody>
          <a:bodyPr wrap="square">
            <a:spAutoFit/>
          </a:bodyPr>
          <a:lstStyle/>
          <a:p>
            <a:r>
              <a:rPr lang="el-GR" sz="800" dirty="0">
                <a:solidFill>
                  <a:srgbClr val="002060"/>
                </a:solidFill>
              </a:rPr>
              <a:t>https://ir.titanmaterials.com/Uploads/apologismoi/2024/Integrated_Annual_Report_2024_EN_WEB.pdf</a:t>
            </a:r>
          </a:p>
        </p:txBody>
      </p:sp>
      <p:sp>
        <p:nvSpPr>
          <p:cNvPr id="3" name="TextBox 2">
            <a:extLst>
              <a:ext uri="{FF2B5EF4-FFF2-40B4-BE49-F238E27FC236}">
                <a16:creationId xmlns:a16="http://schemas.microsoft.com/office/drawing/2014/main" id="{E3F52C88-4DBF-15A4-027D-D030C6243280}"/>
              </a:ext>
            </a:extLst>
          </p:cNvPr>
          <p:cNvSpPr txBox="1"/>
          <p:nvPr/>
        </p:nvSpPr>
        <p:spPr>
          <a:xfrm>
            <a:off x="9560573" y="3013501"/>
            <a:ext cx="2439750" cy="830997"/>
          </a:xfrm>
          <a:prstGeom prst="rect">
            <a:avLst/>
          </a:prstGeom>
          <a:noFill/>
        </p:spPr>
        <p:txBody>
          <a:bodyPr wrap="square" rtlCol="0">
            <a:spAutoFit/>
          </a:bodyPr>
          <a:lstStyle/>
          <a:p>
            <a:pPr algn="ctr"/>
            <a:r>
              <a:rPr lang="el-GR" sz="1600" b="1" dirty="0">
                <a:solidFill>
                  <a:srgbClr val="04B3E7"/>
                </a:solidFill>
              </a:rPr>
              <a:t>Όμιλος δομικών υλικών</a:t>
            </a:r>
          </a:p>
          <a:p>
            <a:pPr algn="ctr"/>
            <a:r>
              <a:rPr lang="el-GR" sz="1600" b="1" dirty="0">
                <a:solidFill>
                  <a:srgbClr val="04B3E7"/>
                </a:solidFill>
              </a:rPr>
              <a:t> και τσιμέντων</a:t>
            </a:r>
          </a:p>
        </p:txBody>
      </p:sp>
    </p:spTree>
    <p:extLst>
      <p:ext uri="{BB962C8B-B14F-4D97-AF65-F5344CB8AC3E}">
        <p14:creationId xmlns:p14="http://schemas.microsoft.com/office/powerpoint/2010/main" val="1307222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8BF31-17C0-0895-037F-63B3203CC541}"/>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08C56B16-A17D-BFFE-B07C-AF7A32E09B88}"/>
              </a:ext>
            </a:extLst>
          </p:cNvPr>
          <p:cNvSpPr>
            <a:spLocks noGrp="1"/>
          </p:cNvSpPr>
          <p:nvPr>
            <p:ph type="body" idx="1"/>
          </p:nvPr>
        </p:nvSpPr>
        <p:spPr/>
        <p:txBody>
          <a:bodyPr/>
          <a:lstStyle/>
          <a:p>
            <a:r>
              <a:rPr lang="el-GR" dirty="0"/>
              <a:t>Παραδείγματα εκθέσεων βιωσιμότητας (4)</a:t>
            </a:r>
          </a:p>
        </p:txBody>
      </p:sp>
      <p:sp>
        <p:nvSpPr>
          <p:cNvPr id="8" name="TextBox 7">
            <a:extLst>
              <a:ext uri="{FF2B5EF4-FFF2-40B4-BE49-F238E27FC236}">
                <a16:creationId xmlns:a16="http://schemas.microsoft.com/office/drawing/2014/main" id="{2B1452D9-4631-5B63-EDA1-C895C4DF9C03}"/>
              </a:ext>
            </a:extLst>
          </p:cNvPr>
          <p:cNvSpPr txBox="1"/>
          <p:nvPr/>
        </p:nvSpPr>
        <p:spPr>
          <a:xfrm>
            <a:off x="167000" y="1239064"/>
            <a:ext cx="1972885" cy="338554"/>
          </a:xfrm>
          <a:prstGeom prst="rect">
            <a:avLst/>
          </a:prstGeom>
          <a:noFill/>
        </p:spPr>
        <p:txBody>
          <a:bodyPr wrap="square" rtlCol="0">
            <a:spAutoFit/>
          </a:bodyPr>
          <a:lstStyle/>
          <a:p>
            <a:r>
              <a:rPr lang="el-GR" sz="1600" b="1" dirty="0">
                <a:solidFill>
                  <a:srgbClr val="04B3E7"/>
                </a:solidFill>
              </a:rPr>
              <a:t>Όμιλος Ενέργειας</a:t>
            </a:r>
          </a:p>
        </p:txBody>
      </p:sp>
      <p:sp>
        <p:nvSpPr>
          <p:cNvPr id="4" name="TextBox 3">
            <a:extLst>
              <a:ext uri="{FF2B5EF4-FFF2-40B4-BE49-F238E27FC236}">
                <a16:creationId xmlns:a16="http://schemas.microsoft.com/office/drawing/2014/main" id="{FD8F889D-279C-99C8-DA8B-0A1A20C1486A}"/>
              </a:ext>
            </a:extLst>
          </p:cNvPr>
          <p:cNvSpPr txBox="1"/>
          <p:nvPr/>
        </p:nvSpPr>
        <p:spPr>
          <a:xfrm>
            <a:off x="251841" y="6290476"/>
            <a:ext cx="6114007" cy="461665"/>
          </a:xfrm>
          <a:prstGeom prst="rect">
            <a:avLst/>
          </a:prstGeom>
          <a:noFill/>
        </p:spPr>
        <p:txBody>
          <a:bodyPr wrap="square">
            <a:spAutoFit/>
          </a:bodyPr>
          <a:lstStyle/>
          <a:p>
            <a:r>
              <a:rPr lang="el-GR" sz="800" dirty="0">
                <a:solidFill>
                  <a:srgbClr val="04B3E7"/>
                </a:solidFill>
              </a:rPr>
              <a:t>https://www.helleniqenergy.gr/sites/default/files/2024-07/2023-sustainability-report-en-072024.pdf?_gl=1*d7t95m*_up*MQ..*_ga*MjA0NTA2MzcwOC4xNzQ3OTI1NzY2*_ga_BV7HGJPB33*czE3NDc5MjU3NjUkbzEkZzAkdDE3NDc5MjU3NjUkajAkbDAkaDAkZEtsd09WeUZhZmNISE1aM3RaYUpralJNWk9HaW5VeTNqbHc.</a:t>
            </a:r>
          </a:p>
        </p:txBody>
      </p:sp>
      <p:pic>
        <p:nvPicPr>
          <p:cNvPr id="5" name="Εικόνα 4">
            <a:extLst>
              <a:ext uri="{FF2B5EF4-FFF2-40B4-BE49-F238E27FC236}">
                <a16:creationId xmlns:a16="http://schemas.microsoft.com/office/drawing/2014/main" id="{4F7974CB-0BD3-4A67-F181-10D53E394AD4}"/>
              </a:ext>
            </a:extLst>
          </p:cNvPr>
          <p:cNvPicPr>
            <a:picLocks noChangeAspect="1"/>
          </p:cNvPicPr>
          <p:nvPr/>
        </p:nvPicPr>
        <p:blipFill>
          <a:blip r:embed="rId3"/>
          <a:srcRect b="3737"/>
          <a:stretch>
            <a:fillRect/>
          </a:stretch>
        </p:blipFill>
        <p:spPr>
          <a:xfrm>
            <a:off x="1632013" y="1693145"/>
            <a:ext cx="8623357" cy="3925791"/>
          </a:xfrm>
          <a:prstGeom prst="rect">
            <a:avLst/>
          </a:prstGeom>
        </p:spPr>
      </p:pic>
      <p:pic>
        <p:nvPicPr>
          <p:cNvPr id="9" name="Εικόνα 8">
            <a:extLst>
              <a:ext uri="{FF2B5EF4-FFF2-40B4-BE49-F238E27FC236}">
                <a16:creationId xmlns:a16="http://schemas.microsoft.com/office/drawing/2014/main" id="{7AA3575B-8589-0340-C179-1434072D4DF6}"/>
              </a:ext>
            </a:extLst>
          </p:cNvPr>
          <p:cNvPicPr>
            <a:picLocks noChangeAspect="1"/>
          </p:cNvPicPr>
          <p:nvPr/>
        </p:nvPicPr>
        <p:blipFill>
          <a:blip r:embed="rId4"/>
          <a:srcRect t="25136" b="22657"/>
          <a:stretch>
            <a:fillRect/>
          </a:stretch>
        </p:blipFill>
        <p:spPr>
          <a:xfrm>
            <a:off x="6096000" y="5765240"/>
            <a:ext cx="5782057" cy="397816"/>
          </a:xfrm>
          <a:prstGeom prst="rect">
            <a:avLst/>
          </a:prstGeom>
        </p:spPr>
      </p:pic>
    </p:spTree>
    <p:extLst>
      <p:ext uri="{BB962C8B-B14F-4D97-AF65-F5344CB8AC3E}">
        <p14:creationId xmlns:p14="http://schemas.microsoft.com/office/powerpoint/2010/main" val="2360737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D47B-43CE-3DCE-0568-6CD317F6246A}"/>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474B15CC-4A7F-EDA3-D063-41991058A089}"/>
              </a:ext>
            </a:extLst>
          </p:cNvPr>
          <p:cNvSpPr>
            <a:spLocks noGrp="1"/>
          </p:cNvSpPr>
          <p:nvPr>
            <p:ph type="body" idx="1"/>
          </p:nvPr>
        </p:nvSpPr>
        <p:spPr/>
        <p:txBody>
          <a:bodyPr/>
          <a:lstStyle/>
          <a:p>
            <a:r>
              <a:rPr lang="el-GR" dirty="0"/>
              <a:t>Παραδείγματα εκθέσεων βιωσιμότητας (5)</a:t>
            </a:r>
          </a:p>
        </p:txBody>
      </p:sp>
      <p:sp>
        <p:nvSpPr>
          <p:cNvPr id="8" name="TextBox 7">
            <a:extLst>
              <a:ext uri="{FF2B5EF4-FFF2-40B4-BE49-F238E27FC236}">
                <a16:creationId xmlns:a16="http://schemas.microsoft.com/office/drawing/2014/main" id="{E7670548-86DB-3D44-2ED2-540A3BBE4472}"/>
              </a:ext>
            </a:extLst>
          </p:cNvPr>
          <p:cNvSpPr txBox="1"/>
          <p:nvPr/>
        </p:nvSpPr>
        <p:spPr>
          <a:xfrm>
            <a:off x="138719" y="1069786"/>
            <a:ext cx="1935178" cy="338554"/>
          </a:xfrm>
          <a:prstGeom prst="rect">
            <a:avLst/>
          </a:prstGeom>
          <a:noFill/>
        </p:spPr>
        <p:txBody>
          <a:bodyPr wrap="square" rtlCol="0">
            <a:spAutoFit/>
          </a:bodyPr>
          <a:lstStyle/>
          <a:p>
            <a:r>
              <a:rPr lang="el-GR" sz="1600" b="1" dirty="0">
                <a:solidFill>
                  <a:srgbClr val="04B3E7"/>
                </a:solidFill>
              </a:rPr>
              <a:t>Όμιλος Ενέργειας</a:t>
            </a:r>
          </a:p>
        </p:txBody>
      </p:sp>
      <p:sp>
        <p:nvSpPr>
          <p:cNvPr id="4" name="TextBox 3">
            <a:extLst>
              <a:ext uri="{FF2B5EF4-FFF2-40B4-BE49-F238E27FC236}">
                <a16:creationId xmlns:a16="http://schemas.microsoft.com/office/drawing/2014/main" id="{7C9474A4-F93F-B40C-7EDE-0602D07E7513}"/>
              </a:ext>
            </a:extLst>
          </p:cNvPr>
          <p:cNvSpPr txBox="1"/>
          <p:nvPr/>
        </p:nvSpPr>
        <p:spPr>
          <a:xfrm>
            <a:off x="251841" y="6290476"/>
            <a:ext cx="6114007" cy="461665"/>
          </a:xfrm>
          <a:prstGeom prst="rect">
            <a:avLst/>
          </a:prstGeom>
          <a:noFill/>
        </p:spPr>
        <p:txBody>
          <a:bodyPr wrap="square">
            <a:spAutoFit/>
          </a:bodyPr>
          <a:lstStyle/>
          <a:p>
            <a:r>
              <a:rPr lang="el-GR" sz="800" dirty="0">
                <a:solidFill>
                  <a:srgbClr val="04B3E7"/>
                </a:solidFill>
              </a:rPr>
              <a:t>https://www.helleniqenergy.gr/sites/default/files/2024-07/2023-sustainability-report-en-072024.pdf?_gl=1*d7t95m*_up*MQ..*_ga*MjA0NTA2MzcwOC4xNzQ3OTI1NzY2*_ga_BV7HGJPB33*czE3NDc5MjU3NjUkbzEkZzAkdDE3NDc5MjU3NjUkajAkbDAkaDAkZEtsd09WeUZhZmNISE1aM3RaYUpralJNWk9HaW5VeTNqbHc.</a:t>
            </a:r>
          </a:p>
        </p:txBody>
      </p:sp>
      <p:pic>
        <p:nvPicPr>
          <p:cNvPr id="6" name="Εικόνα 5">
            <a:extLst>
              <a:ext uri="{FF2B5EF4-FFF2-40B4-BE49-F238E27FC236}">
                <a16:creationId xmlns:a16="http://schemas.microsoft.com/office/drawing/2014/main" id="{6B01CD44-B7B3-07B1-A45D-41906BEB8461}"/>
              </a:ext>
            </a:extLst>
          </p:cNvPr>
          <p:cNvPicPr>
            <a:picLocks noChangeAspect="1"/>
          </p:cNvPicPr>
          <p:nvPr/>
        </p:nvPicPr>
        <p:blipFill>
          <a:blip r:embed="rId3"/>
          <a:stretch>
            <a:fillRect/>
          </a:stretch>
        </p:blipFill>
        <p:spPr>
          <a:xfrm>
            <a:off x="1211568" y="1576376"/>
            <a:ext cx="9768863" cy="4324350"/>
          </a:xfrm>
          <a:prstGeom prst="rect">
            <a:avLst/>
          </a:prstGeom>
        </p:spPr>
      </p:pic>
      <p:pic>
        <p:nvPicPr>
          <p:cNvPr id="7" name="Εικόνα 6">
            <a:extLst>
              <a:ext uri="{FF2B5EF4-FFF2-40B4-BE49-F238E27FC236}">
                <a16:creationId xmlns:a16="http://schemas.microsoft.com/office/drawing/2014/main" id="{7F61AB9C-D2F8-92A8-1FFB-0009F571FFE1}"/>
              </a:ext>
            </a:extLst>
          </p:cNvPr>
          <p:cNvPicPr>
            <a:picLocks noChangeAspect="1"/>
          </p:cNvPicPr>
          <p:nvPr/>
        </p:nvPicPr>
        <p:blipFill>
          <a:blip r:embed="rId4"/>
          <a:srcRect t="25136" b="22657"/>
          <a:stretch>
            <a:fillRect/>
          </a:stretch>
        </p:blipFill>
        <p:spPr>
          <a:xfrm>
            <a:off x="6095999" y="5892660"/>
            <a:ext cx="5782057" cy="397816"/>
          </a:xfrm>
          <a:prstGeom prst="rect">
            <a:avLst/>
          </a:prstGeom>
        </p:spPr>
      </p:pic>
    </p:spTree>
    <p:extLst>
      <p:ext uri="{BB962C8B-B14F-4D97-AF65-F5344CB8AC3E}">
        <p14:creationId xmlns:p14="http://schemas.microsoft.com/office/powerpoint/2010/main" val="302981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944ABE-170D-9BF4-3A9A-E7B5F8164EB1}"/>
            </a:ext>
          </a:extLst>
        </p:cNvPr>
        <p:cNvGrpSpPr/>
        <p:nvPr/>
      </p:nvGrpSpPr>
      <p:grpSpPr>
        <a:xfrm>
          <a:off x="0" y="0"/>
          <a:ext cx="0" cy="0"/>
          <a:chOff x="0" y="0"/>
          <a:chExt cx="0" cy="0"/>
        </a:xfrm>
      </p:grpSpPr>
      <p:sp>
        <p:nvSpPr>
          <p:cNvPr id="2" name="Google Shape;150;p5">
            <a:extLst>
              <a:ext uri="{FF2B5EF4-FFF2-40B4-BE49-F238E27FC236}">
                <a16:creationId xmlns:a16="http://schemas.microsoft.com/office/drawing/2014/main" id="{9048E10D-33C3-A849-CCFB-372858075592}"/>
              </a:ext>
            </a:extLst>
          </p:cNvPr>
          <p:cNvSpPr txBox="1">
            <a:spLocks/>
          </p:cNvSpPr>
          <p:nvPr/>
        </p:nvSpPr>
        <p:spPr>
          <a:xfrm>
            <a:off x="250825" y="195263"/>
            <a:ext cx="4676775" cy="657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000" dirty="0"/>
              <a:t>Οφέλη για τις ίδιες τις επιχειρήσεις που εφαρμόζουν τα ESG κριτήρια</a:t>
            </a:r>
          </a:p>
        </p:txBody>
      </p:sp>
      <p:sp>
        <p:nvSpPr>
          <p:cNvPr id="7" name="Google Shape;316;g3025d2b38e7_0_376">
            <a:extLst>
              <a:ext uri="{FF2B5EF4-FFF2-40B4-BE49-F238E27FC236}">
                <a16:creationId xmlns:a16="http://schemas.microsoft.com/office/drawing/2014/main" id="{DC2BD67E-DF33-F6B2-8081-A554201A0E39}"/>
              </a:ext>
            </a:extLst>
          </p:cNvPr>
          <p:cNvSpPr txBox="1"/>
          <p:nvPr/>
        </p:nvSpPr>
        <p:spPr>
          <a:xfrm>
            <a:off x="250825" y="2487302"/>
            <a:ext cx="7331075" cy="2585293"/>
          </a:xfrm>
          <a:prstGeom prst="rect">
            <a:avLst/>
          </a:prstGeom>
          <a:noFill/>
          <a:ln>
            <a:noFill/>
          </a:ln>
        </p:spPr>
        <p:txBody>
          <a:bodyPr spcFirstLastPara="1" wrap="square" lIns="91425" tIns="91425" rIns="91425" bIns="91425" anchor="t" anchorCtr="0">
            <a:spAutoFit/>
          </a:bodyPr>
          <a:lstStyle/>
          <a:p>
            <a:pPr marL="360000" lvl="0" indent="-288000" algn="just" rtl="0">
              <a:spcAft>
                <a:spcPts val="1200"/>
              </a:spcAft>
              <a:buClr>
                <a:srgbClr val="3F3F3F"/>
              </a:buClr>
              <a:buSzPts val="1800"/>
              <a:buChar char="●"/>
            </a:pPr>
            <a:r>
              <a:rPr lang="el-GR" sz="1600" dirty="0">
                <a:solidFill>
                  <a:srgbClr val="3F3F3F"/>
                </a:solidFill>
              </a:rPr>
              <a:t>Ευκολότερη πρόσβαση των επιχειρήσεων σε χρηματοοικονομικά κεφάλαια </a:t>
            </a:r>
            <a:endParaRPr lang="en-US" sz="1600" dirty="0">
              <a:solidFill>
                <a:srgbClr val="3F3F3F"/>
              </a:solidFill>
            </a:endParaRPr>
          </a:p>
          <a:p>
            <a:pPr marL="360000" lvl="0" indent="-288000" algn="just" rtl="0">
              <a:spcAft>
                <a:spcPts val="1200"/>
              </a:spcAft>
              <a:buClr>
                <a:srgbClr val="3F3F3F"/>
              </a:buClr>
              <a:buSzPts val="1800"/>
              <a:buChar char="●"/>
            </a:pPr>
            <a:r>
              <a:rPr lang="el-GR" sz="1600" dirty="0">
                <a:solidFill>
                  <a:srgbClr val="3F3F3F"/>
                </a:solidFill>
              </a:rPr>
              <a:t>Αναγνώριση και αποτελεσματική αντιμετώπιση κινδύνων</a:t>
            </a:r>
            <a:endParaRPr lang="en-US" sz="1600" dirty="0">
              <a:solidFill>
                <a:srgbClr val="3F3F3F"/>
              </a:solidFill>
            </a:endParaRPr>
          </a:p>
          <a:p>
            <a:pPr marL="360000" lvl="0" indent="-288000" algn="just" rtl="0">
              <a:spcAft>
                <a:spcPts val="1200"/>
              </a:spcAft>
              <a:buClr>
                <a:srgbClr val="3F3F3F"/>
              </a:buClr>
              <a:buSzPts val="1800"/>
              <a:buChar char="●"/>
            </a:pPr>
            <a:r>
              <a:rPr lang="el-GR" sz="1600" dirty="0">
                <a:solidFill>
                  <a:srgbClr val="3F3F3F"/>
                </a:solidFill>
              </a:rPr>
              <a:t>Βελτίωση φήμης των επιχειρήσεων </a:t>
            </a:r>
            <a:endParaRPr lang="en-US" sz="1600" dirty="0">
              <a:solidFill>
                <a:srgbClr val="3F3F3F"/>
              </a:solidFill>
            </a:endParaRPr>
          </a:p>
          <a:p>
            <a:pPr marL="360000" lvl="0" indent="-288000" algn="just" rtl="0">
              <a:spcAft>
                <a:spcPts val="1200"/>
              </a:spcAft>
              <a:buClr>
                <a:srgbClr val="3F3F3F"/>
              </a:buClr>
              <a:buSzPts val="1800"/>
              <a:buChar char="●"/>
            </a:pPr>
            <a:r>
              <a:rPr lang="el-GR" sz="1600" dirty="0">
                <a:solidFill>
                  <a:schemeClr val="bg2">
                    <a:lumMod val="75000"/>
                  </a:schemeClr>
                </a:solidFill>
              </a:rPr>
              <a:t>Μείωση των ad hoc αιτημάτων παροχής πληροφοριών</a:t>
            </a:r>
            <a:endParaRPr lang="en-US" sz="1600" dirty="0">
              <a:solidFill>
                <a:schemeClr val="bg2">
                  <a:lumMod val="75000"/>
                </a:schemeClr>
              </a:solidFill>
            </a:endParaRPr>
          </a:p>
          <a:p>
            <a:pPr marL="360000" lvl="0" indent="-288000" algn="just" rtl="0">
              <a:spcAft>
                <a:spcPts val="1200"/>
              </a:spcAft>
              <a:buClr>
                <a:srgbClr val="3F3F3F"/>
              </a:buClr>
              <a:buSzPts val="1800"/>
              <a:buChar char="●"/>
            </a:pPr>
            <a:r>
              <a:rPr lang="el-GR" sz="1600" dirty="0">
                <a:solidFill>
                  <a:schemeClr val="bg2">
                    <a:lumMod val="75000"/>
                  </a:schemeClr>
                </a:solidFill>
              </a:rPr>
              <a:t>Συμμόρφωση με κανονιστικό πλαίσιο</a:t>
            </a:r>
            <a:endParaRPr lang="en-US" sz="1600" dirty="0">
              <a:solidFill>
                <a:schemeClr val="bg2">
                  <a:lumMod val="75000"/>
                </a:schemeClr>
              </a:solidFill>
            </a:endParaRPr>
          </a:p>
          <a:p>
            <a:pPr marL="360000" lvl="0" indent="-288000" algn="just" rtl="0">
              <a:spcAft>
                <a:spcPts val="1200"/>
              </a:spcAft>
              <a:buClr>
                <a:srgbClr val="3F3F3F"/>
              </a:buClr>
              <a:buSzPts val="1800"/>
              <a:buChar char="●"/>
            </a:pPr>
            <a:r>
              <a:rPr lang="el-GR" sz="1600" dirty="0">
                <a:solidFill>
                  <a:schemeClr val="bg2">
                    <a:lumMod val="75000"/>
                  </a:schemeClr>
                </a:solidFill>
              </a:rPr>
              <a:t>Ενίσχυση της εταιρικής επίδοσης</a:t>
            </a:r>
            <a:endParaRPr lang="el-GR" sz="1600" dirty="0">
              <a:solidFill>
                <a:srgbClr val="3F3F3F"/>
              </a:solidFill>
            </a:endParaRPr>
          </a:p>
        </p:txBody>
      </p:sp>
      <p:pic>
        <p:nvPicPr>
          <p:cNvPr id="3" name="Google Shape;214;p11" descr="High angle view of buildings and the sky">
            <a:extLst>
              <a:ext uri="{FF2B5EF4-FFF2-40B4-BE49-F238E27FC236}">
                <a16:creationId xmlns:a16="http://schemas.microsoft.com/office/drawing/2014/main" id="{AE5A3A76-686D-E9A2-2E9F-E1BDA45B85A4}"/>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823977" y="1885041"/>
            <a:ext cx="3801175" cy="3789817"/>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3060124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83993-CE9B-08F1-69D4-BACF9C932BB3}"/>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95AAA105-A3D1-F5B5-E642-62A57E03354A}"/>
              </a:ext>
            </a:extLst>
          </p:cNvPr>
          <p:cNvSpPr>
            <a:spLocks noGrp="1"/>
          </p:cNvSpPr>
          <p:nvPr>
            <p:ph type="body" idx="1"/>
          </p:nvPr>
        </p:nvSpPr>
        <p:spPr/>
        <p:txBody>
          <a:bodyPr/>
          <a:lstStyle/>
          <a:p>
            <a:r>
              <a:rPr lang="el-GR" dirty="0"/>
              <a:t>Παραδείγματα εκθέσεων βιωσιμότητας (6)</a:t>
            </a:r>
          </a:p>
        </p:txBody>
      </p:sp>
      <p:sp>
        <p:nvSpPr>
          <p:cNvPr id="8" name="TextBox 7">
            <a:extLst>
              <a:ext uri="{FF2B5EF4-FFF2-40B4-BE49-F238E27FC236}">
                <a16:creationId xmlns:a16="http://schemas.microsoft.com/office/drawing/2014/main" id="{70BBA276-0849-7E1D-D8F0-2CC1B4D2BA3D}"/>
              </a:ext>
            </a:extLst>
          </p:cNvPr>
          <p:cNvSpPr txBox="1"/>
          <p:nvPr/>
        </p:nvSpPr>
        <p:spPr>
          <a:xfrm>
            <a:off x="251841" y="1239064"/>
            <a:ext cx="1963458" cy="338554"/>
          </a:xfrm>
          <a:prstGeom prst="rect">
            <a:avLst/>
          </a:prstGeom>
          <a:noFill/>
        </p:spPr>
        <p:txBody>
          <a:bodyPr wrap="square" rtlCol="0">
            <a:spAutoFit/>
          </a:bodyPr>
          <a:lstStyle/>
          <a:p>
            <a:r>
              <a:rPr lang="el-GR" sz="1600" b="1" dirty="0">
                <a:solidFill>
                  <a:srgbClr val="04B3E7"/>
                </a:solidFill>
              </a:rPr>
              <a:t>Όμιλος Ενέργειας</a:t>
            </a:r>
          </a:p>
        </p:txBody>
      </p:sp>
      <p:sp>
        <p:nvSpPr>
          <p:cNvPr id="4" name="TextBox 3">
            <a:extLst>
              <a:ext uri="{FF2B5EF4-FFF2-40B4-BE49-F238E27FC236}">
                <a16:creationId xmlns:a16="http://schemas.microsoft.com/office/drawing/2014/main" id="{E45F37C6-6121-8B04-1034-978E0EA3D550}"/>
              </a:ext>
            </a:extLst>
          </p:cNvPr>
          <p:cNvSpPr txBox="1"/>
          <p:nvPr/>
        </p:nvSpPr>
        <p:spPr>
          <a:xfrm>
            <a:off x="251841" y="6290476"/>
            <a:ext cx="6114007" cy="461665"/>
          </a:xfrm>
          <a:prstGeom prst="rect">
            <a:avLst/>
          </a:prstGeom>
          <a:noFill/>
        </p:spPr>
        <p:txBody>
          <a:bodyPr wrap="square">
            <a:spAutoFit/>
          </a:bodyPr>
          <a:lstStyle/>
          <a:p>
            <a:r>
              <a:rPr lang="el-GR" sz="800" dirty="0">
                <a:solidFill>
                  <a:srgbClr val="04B3E7"/>
                </a:solidFill>
              </a:rPr>
              <a:t>https://www.helleniqenergy.gr/sites/default/files/2024-07/2023-sustainability-report-en-072024.pdf?_gl=1*d7t95m*_up*MQ..*_ga*MjA0NTA2MzcwOC4xNzQ3OTI1NzY2*_ga_BV7HGJPB33*czE3NDc5MjU3NjUkbzEkZzAkdDE3NDc5MjU3NjUkajAkbDAkaDAkZEtsd09WeUZhZmNISE1aM3RaYUpralJNWk9HaW5VeTNqbHc.</a:t>
            </a:r>
          </a:p>
        </p:txBody>
      </p:sp>
      <p:pic>
        <p:nvPicPr>
          <p:cNvPr id="5" name="Εικόνα 4">
            <a:extLst>
              <a:ext uri="{FF2B5EF4-FFF2-40B4-BE49-F238E27FC236}">
                <a16:creationId xmlns:a16="http://schemas.microsoft.com/office/drawing/2014/main" id="{FD4231B3-B4DD-7B4E-0EE0-1242FC5BE3A9}"/>
              </a:ext>
            </a:extLst>
          </p:cNvPr>
          <p:cNvPicPr>
            <a:picLocks noChangeAspect="1"/>
          </p:cNvPicPr>
          <p:nvPr/>
        </p:nvPicPr>
        <p:blipFill>
          <a:blip r:embed="rId3"/>
          <a:srcRect t="5225"/>
          <a:stretch>
            <a:fillRect/>
          </a:stretch>
        </p:blipFill>
        <p:spPr>
          <a:xfrm>
            <a:off x="941241" y="2514600"/>
            <a:ext cx="10309517" cy="2231136"/>
          </a:xfrm>
          <a:prstGeom prst="rect">
            <a:avLst/>
          </a:prstGeom>
        </p:spPr>
      </p:pic>
      <p:pic>
        <p:nvPicPr>
          <p:cNvPr id="7" name="Εικόνα 6">
            <a:extLst>
              <a:ext uri="{FF2B5EF4-FFF2-40B4-BE49-F238E27FC236}">
                <a16:creationId xmlns:a16="http://schemas.microsoft.com/office/drawing/2014/main" id="{6DFA40B8-D3A5-79B4-AE71-5387FA706F90}"/>
              </a:ext>
            </a:extLst>
          </p:cNvPr>
          <p:cNvPicPr>
            <a:picLocks noChangeAspect="1"/>
          </p:cNvPicPr>
          <p:nvPr/>
        </p:nvPicPr>
        <p:blipFill>
          <a:blip r:embed="rId4"/>
          <a:srcRect t="25136" b="22657"/>
          <a:stretch>
            <a:fillRect/>
          </a:stretch>
        </p:blipFill>
        <p:spPr>
          <a:xfrm>
            <a:off x="6219544" y="5830912"/>
            <a:ext cx="5782057" cy="397816"/>
          </a:xfrm>
          <a:prstGeom prst="rect">
            <a:avLst/>
          </a:prstGeom>
        </p:spPr>
      </p:pic>
    </p:spTree>
    <p:extLst>
      <p:ext uri="{BB962C8B-B14F-4D97-AF65-F5344CB8AC3E}">
        <p14:creationId xmlns:p14="http://schemas.microsoft.com/office/powerpoint/2010/main" val="14206827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F05B-D43D-0B70-68CA-61A824CEDC44}"/>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8E76049F-DE53-A7F4-FE51-4B863A3467A3}"/>
              </a:ext>
            </a:extLst>
          </p:cNvPr>
          <p:cNvSpPr>
            <a:spLocks noGrp="1"/>
          </p:cNvSpPr>
          <p:nvPr>
            <p:ph type="body" idx="1"/>
          </p:nvPr>
        </p:nvSpPr>
        <p:spPr/>
        <p:txBody>
          <a:bodyPr/>
          <a:lstStyle/>
          <a:p>
            <a:r>
              <a:rPr lang="el-GR" dirty="0"/>
              <a:t>Παραδείγματα νομικών εκθέσεων βιωσιμότητας</a:t>
            </a:r>
          </a:p>
        </p:txBody>
      </p:sp>
      <p:sp>
        <p:nvSpPr>
          <p:cNvPr id="7" name="TextBox 6">
            <a:extLst>
              <a:ext uri="{FF2B5EF4-FFF2-40B4-BE49-F238E27FC236}">
                <a16:creationId xmlns:a16="http://schemas.microsoft.com/office/drawing/2014/main" id="{7D62C6B7-B15A-B209-D351-E20C8BDA13BD}"/>
              </a:ext>
            </a:extLst>
          </p:cNvPr>
          <p:cNvSpPr txBox="1"/>
          <p:nvPr/>
        </p:nvSpPr>
        <p:spPr>
          <a:xfrm>
            <a:off x="330200" y="1189889"/>
            <a:ext cx="11485979" cy="5909310"/>
          </a:xfrm>
          <a:prstGeom prst="rect">
            <a:avLst/>
          </a:prstGeom>
          <a:noFill/>
        </p:spPr>
        <p:txBody>
          <a:bodyPr wrap="square">
            <a:spAutoFit/>
          </a:bodyPr>
          <a:lstStyle/>
          <a:p>
            <a:pPr algn="just"/>
            <a:r>
              <a:rPr lang="en-US" sz="1400" b="1" dirty="0">
                <a:solidFill>
                  <a:srgbClr val="04B3E7"/>
                </a:solidFill>
                <a:latin typeface="Inter Medium" pitchFamily="34" charset="0"/>
                <a:ea typeface="Inter Medium" pitchFamily="34" charset="-122"/>
                <a:cs typeface="Inter Medium" pitchFamily="34" charset="-120"/>
              </a:rPr>
              <a:t>Materiality Analysis</a:t>
            </a:r>
            <a:r>
              <a:rPr lang="en-US" sz="1400" dirty="0">
                <a:solidFill>
                  <a:srgbClr val="464646"/>
                </a:solidFill>
                <a:latin typeface="Inter Medium" pitchFamily="34" charset="0"/>
                <a:ea typeface="Inter Medium" pitchFamily="34" charset="-122"/>
                <a:cs typeface="Inter Medium" pitchFamily="34" charset="-120"/>
              </a:rPr>
              <a:t>: α</a:t>
            </a:r>
            <a:r>
              <a:rPr lang="en-US" sz="1400" dirty="0" err="1">
                <a:solidFill>
                  <a:srgbClr val="464646"/>
                </a:solidFill>
                <a:latin typeface="Inter Medium" pitchFamily="34" charset="0"/>
                <a:ea typeface="Inter Medium" pitchFamily="34" charset="-122"/>
                <a:cs typeface="Inter Medium" pitchFamily="34" charset="-120"/>
              </a:rPr>
              <a:t>φορά</a:t>
            </a:r>
            <a:r>
              <a:rPr lang="en-US" sz="1400" dirty="0">
                <a:solidFill>
                  <a:srgbClr val="464646"/>
                </a:solidFill>
                <a:latin typeface="Inter Medium" pitchFamily="34" charset="0"/>
                <a:ea typeface="Inter Medium" pitchFamily="34" charset="-122"/>
                <a:cs typeface="Inter Medium" pitchFamily="34" charset="-120"/>
              </a:rPr>
              <a:t> </a:t>
            </a:r>
            <a:r>
              <a:rPr lang="en-US" sz="1400" dirty="0" err="1">
                <a:solidFill>
                  <a:srgbClr val="464646"/>
                </a:solidFill>
                <a:latin typeface="Inter Medium" pitchFamily="34" charset="0"/>
                <a:ea typeface="Inter Medium" pitchFamily="34" charset="-122"/>
                <a:cs typeface="Inter Medium" pitchFamily="34" charset="-120"/>
              </a:rPr>
              <a:t>την</a:t>
            </a:r>
            <a:r>
              <a:rPr lang="en-US" sz="1400" dirty="0">
                <a:solidFill>
                  <a:srgbClr val="464646"/>
                </a:solidFill>
                <a:latin typeface="Inter Medium" pitchFamily="34" charset="0"/>
                <a:ea typeface="Inter Medium" pitchFamily="34" charset="-122"/>
                <a:cs typeface="Inter Medium" pitchFamily="34" charset="-120"/>
              </a:rPr>
              <a:t> ανα</a:t>
            </a:r>
            <a:r>
              <a:rPr lang="en-US" sz="1400" dirty="0" err="1">
                <a:solidFill>
                  <a:srgbClr val="464646"/>
                </a:solidFill>
                <a:latin typeface="Inter Medium" pitchFamily="34" charset="0"/>
                <a:ea typeface="Inter Medium" pitchFamily="34" charset="-122"/>
                <a:cs typeface="Inter Medium" pitchFamily="34" charset="-120"/>
              </a:rPr>
              <a:t>γνώριση</a:t>
            </a:r>
            <a:r>
              <a:rPr lang="en-US" sz="1400" dirty="0">
                <a:solidFill>
                  <a:srgbClr val="464646"/>
                </a:solidFill>
                <a:latin typeface="Inter Medium" pitchFamily="34" charset="0"/>
                <a:ea typeface="Inter Medium" pitchFamily="34" charset="-122"/>
                <a:cs typeface="Inter Medium" pitchFamily="34" charset="-120"/>
              </a:rPr>
              <a:t> και κα</a:t>
            </a:r>
            <a:r>
              <a:rPr lang="en-US" sz="1400" dirty="0" err="1">
                <a:solidFill>
                  <a:srgbClr val="464646"/>
                </a:solidFill>
                <a:latin typeface="Inter Medium" pitchFamily="34" charset="0"/>
                <a:ea typeface="Inter Medium" pitchFamily="34" charset="-122"/>
                <a:cs typeface="Inter Medium" pitchFamily="34" charset="-120"/>
              </a:rPr>
              <a:t>τηγοριο</a:t>
            </a:r>
            <a:r>
              <a:rPr lang="en-US" sz="1400" dirty="0">
                <a:solidFill>
                  <a:srgbClr val="464646"/>
                </a:solidFill>
                <a:latin typeface="Inter Medium" pitchFamily="34" charset="0"/>
                <a:ea typeface="Inter Medium" pitchFamily="34" charset="-122"/>
                <a:cs typeface="Inter Medium" pitchFamily="34" charset="-120"/>
              </a:rPr>
              <a:t>ποίηση των θεμάτων βιωσιμότητας για το </a:t>
            </a:r>
            <a:r>
              <a:rPr lang="el-GR" dirty="0">
                <a:solidFill>
                  <a:srgbClr val="464646"/>
                </a:solidFill>
                <a:latin typeface="Inter Medium" pitchFamily="34" charset="0"/>
                <a:ea typeface="Inter Medium" pitchFamily="34" charset="-122"/>
                <a:cs typeface="Inter Medium" pitchFamily="34" charset="-120"/>
              </a:rPr>
              <a:t>εκάστοτε Έργο</a:t>
            </a:r>
            <a:r>
              <a:rPr lang="en-US" sz="1400" dirty="0">
                <a:solidFill>
                  <a:srgbClr val="464646"/>
                </a:solidFill>
                <a:latin typeface="Inter Medium" pitchFamily="34" charset="0"/>
                <a:ea typeface="Inter Medium" pitchFamily="34" charset="-122"/>
                <a:cs typeface="Inter Medium" pitchFamily="34" charset="-120"/>
              </a:rPr>
              <a:t>.</a:t>
            </a:r>
            <a:endParaRPr lang="el-GR" sz="1400" dirty="0">
              <a:solidFill>
                <a:srgbClr val="464646"/>
              </a:solidFill>
              <a:latin typeface="Inter Medium" pitchFamily="34" charset="0"/>
              <a:ea typeface="Inter Medium" pitchFamily="34" charset="-122"/>
              <a:cs typeface="Inter Medium" pitchFamily="34" charset="-120"/>
            </a:endParaRPr>
          </a:p>
          <a:p>
            <a:pPr algn="just"/>
            <a:r>
              <a:rPr lang="en-US" sz="1400" dirty="0">
                <a:solidFill>
                  <a:srgbClr val="464646"/>
                </a:solidFill>
                <a:latin typeface="Inter Medium" pitchFamily="34" charset="0"/>
                <a:ea typeface="Inter Medium" pitchFamily="34" charset="-122"/>
                <a:cs typeface="Inter Medium" pitchFamily="34" charset="-120"/>
              </a:rPr>
              <a:t> </a:t>
            </a:r>
            <a:endParaRPr lang="el-GR" sz="1400" dirty="0">
              <a:solidFill>
                <a:srgbClr val="464646"/>
              </a:solidFill>
              <a:latin typeface="Inter Medium" pitchFamily="34" charset="0"/>
              <a:ea typeface="Inter Medium" pitchFamily="34" charset="-122"/>
              <a:cs typeface="Inter Medium" pitchFamily="34" charset="-120"/>
            </a:endParaRPr>
          </a:p>
          <a:p>
            <a:pPr algn="just"/>
            <a:r>
              <a:rPr lang="en-US" sz="1400" dirty="0">
                <a:solidFill>
                  <a:srgbClr val="464646"/>
                </a:solidFill>
                <a:latin typeface="Inter Medium" pitchFamily="34" charset="0"/>
                <a:ea typeface="Inter Medium" pitchFamily="34" charset="-122"/>
                <a:cs typeface="Inter Medium" pitchFamily="34" charset="-120"/>
              </a:rPr>
              <a:t>Η </a:t>
            </a:r>
            <a:r>
              <a:rPr lang="en-US" sz="1400" dirty="0" err="1">
                <a:solidFill>
                  <a:srgbClr val="464646"/>
                </a:solidFill>
                <a:latin typeface="Inter Medium" pitchFamily="34" charset="0"/>
                <a:ea typeface="Inter Medium" pitchFamily="34" charset="-122"/>
                <a:cs typeface="Inter Medium" pitchFamily="34" charset="-120"/>
              </a:rPr>
              <a:t>δομή</a:t>
            </a:r>
            <a:r>
              <a:rPr lang="en-US" sz="1400" dirty="0">
                <a:solidFill>
                  <a:srgbClr val="464646"/>
                </a:solidFill>
                <a:latin typeface="Inter Medium" pitchFamily="34" charset="0"/>
                <a:ea typeface="Inter Medium" pitchFamily="34" charset="-122"/>
                <a:cs typeface="Inter Medium" pitchFamily="34" charset="-120"/>
              </a:rPr>
              <a:t> </a:t>
            </a:r>
            <a:r>
              <a:rPr lang="en-US" sz="1400" dirty="0" err="1">
                <a:solidFill>
                  <a:srgbClr val="464646"/>
                </a:solidFill>
                <a:latin typeface="Inter Medium" pitchFamily="34" charset="0"/>
                <a:ea typeface="Inter Medium" pitchFamily="34" charset="-122"/>
                <a:cs typeface="Inter Medium" pitchFamily="34" charset="-120"/>
              </a:rPr>
              <a:t>της</a:t>
            </a:r>
            <a:r>
              <a:rPr lang="en-US" sz="1400" dirty="0">
                <a:solidFill>
                  <a:srgbClr val="464646"/>
                </a:solidFill>
                <a:latin typeface="Inter Medium" pitchFamily="34" charset="0"/>
                <a:ea typeface="Inter Medium" pitchFamily="34" charset="-122"/>
                <a:cs typeface="Inter Medium" pitchFamily="34" charset="-120"/>
              </a:rPr>
              <a:t> α</a:t>
            </a:r>
            <a:r>
              <a:rPr lang="en-US" sz="1400" dirty="0" err="1">
                <a:solidFill>
                  <a:srgbClr val="464646"/>
                </a:solidFill>
                <a:latin typeface="Inter Medium" pitchFamily="34" charset="0"/>
                <a:ea typeface="Inter Medium" pitchFamily="34" charset="-122"/>
                <a:cs typeface="Inter Medium" pitchFamily="34" charset="-120"/>
              </a:rPr>
              <a:t>νάλυσης</a:t>
            </a:r>
            <a:r>
              <a:rPr lang="en-US" sz="1400" dirty="0">
                <a:solidFill>
                  <a:srgbClr val="464646"/>
                </a:solidFill>
                <a:latin typeface="Inter Medium" pitchFamily="34" charset="0"/>
                <a:ea typeface="Inter Medium" pitchFamily="34" charset="-122"/>
                <a:cs typeface="Inter Medium" pitchFamily="34" charset="-120"/>
              </a:rPr>
              <a:t> π</a:t>
            </a:r>
            <a:r>
              <a:rPr lang="en-US" sz="1400" dirty="0" err="1">
                <a:solidFill>
                  <a:srgbClr val="464646"/>
                </a:solidFill>
                <a:latin typeface="Inter Medium" pitchFamily="34" charset="0"/>
                <a:ea typeface="Inter Medium" pitchFamily="34" charset="-122"/>
                <a:cs typeface="Inter Medium" pitchFamily="34" charset="-120"/>
              </a:rPr>
              <a:t>εριλ</a:t>
            </a:r>
            <a:r>
              <a:rPr lang="en-US" sz="1400" dirty="0">
                <a:solidFill>
                  <a:srgbClr val="464646"/>
                </a:solidFill>
                <a:latin typeface="Inter Medium" pitchFamily="34" charset="0"/>
                <a:ea typeface="Inter Medium" pitchFamily="34" charset="-122"/>
                <a:cs typeface="Inter Medium" pitchFamily="34" charset="-120"/>
              </a:rPr>
              <a:t>αμβάνει:</a:t>
            </a:r>
            <a:endParaRPr lang="el-GR" sz="1400" dirty="0">
              <a:solidFill>
                <a:srgbClr val="464646"/>
              </a:solidFill>
              <a:latin typeface="Inter Medium" pitchFamily="34" charset="0"/>
              <a:ea typeface="Inter Medium" pitchFamily="34" charset="-122"/>
              <a:cs typeface="Inter Medium" pitchFamily="34" charset="-120"/>
            </a:endParaRPr>
          </a:p>
          <a:p>
            <a:pPr algn="just"/>
            <a:endParaRPr lang="el-GR" dirty="0">
              <a:solidFill>
                <a:srgbClr val="464646"/>
              </a:solidFill>
              <a:latin typeface="Inter Medium" pitchFamily="34" charset="0"/>
              <a:ea typeface="Inter Medium" pitchFamily="34" charset="-122"/>
            </a:endParaRPr>
          </a:p>
          <a:p>
            <a:pPr algn="just"/>
            <a:r>
              <a:rPr lang="el-GR" b="1" dirty="0">
                <a:solidFill>
                  <a:srgbClr val="464646"/>
                </a:solidFill>
                <a:latin typeface="Inter Medium" pitchFamily="34" charset="0"/>
                <a:ea typeface="Inter Medium" pitchFamily="34" charset="-122"/>
              </a:rPr>
              <a:t>1. </a:t>
            </a:r>
            <a:r>
              <a:rPr lang="en-US" b="1" dirty="0" err="1">
                <a:solidFill>
                  <a:srgbClr val="464646"/>
                </a:solidFill>
                <a:latin typeface="DM Sans Semi Bold" pitchFamily="34" charset="0"/>
                <a:ea typeface="DM Sans Semi Bold" pitchFamily="34" charset="-122"/>
                <a:cs typeface="DM Sans Semi Bold" pitchFamily="34" charset="-120"/>
              </a:rPr>
              <a:t>Εισ</a:t>
            </a:r>
            <a:r>
              <a:rPr lang="en-US" b="1" dirty="0">
                <a:solidFill>
                  <a:srgbClr val="464646"/>
                </a:solidFill>
                <a:latin typeface="DM Sans Semi Bold" pitchFamily="34" charset="0"/>
                <a:ea typeface="DM Sans Semi Bold" pitchFamily="34" charset="-122"/>
                <a:cs typeface="DM Sans Semi Bold" pitchFamily="34" charset="-120"/>
              </a:rPr>
              <a:t>αγωγή &amp; Πεδίο Εφαρμογής</a:t>
            </a:r>
            <a:endParaRPr lang="en-US" b="1" dirty="0"/>
          </a:p>
          <a:p>
            <a:pPr algn="just"/>
            <a:endParaRPr lang="el-GR" dirty="0"/>
          </a:p>
          <a:p>
            <a:pPr algn="just"/>
            <a:r>
              <a:rPr lang="en-US" dirty="0" err="1">
                <a:solidFill>
                  <a:srgbClr val="464646"/>
                </a:solidFill>
                <a:latin typeface="Inter Medium" pitchFamily="34" charset="0"/>
                <a:ea typeface="Inter Medium" pitchFamily="34" charset="-122"/>
                <a:cs typeface="Inter Medium" pitchFamily="34" charset="-120"/>
              </a:rPr>
              <a:t>Ορισμός</a:t>
            </a:r>
            <a:r>
              <a:rPr lang="en-US" dirty="0">
                <a:solidFill>
                  <a:srgbClr val="464646"/>
                </a:solidFill>
                <a:latin typeface="Inter Medium" pitchFamily="34" charset="0"/>
                <a:ea typeface="Inter Medium" pitchFamily="34" charset="-122"/>
                <a:cs typeface="Inter Medium" pitchFamily="34" charset="-120"/>
              </a:rPr>
              <a:t> materiality assessment, π</a:t>
            </a:r>
            <a:r>
              <a:rPr lang="en-US" dirty="0" err="1">
                <a:solidFill>
                  <a:srgbClr val="464646"/>
                </a:solidFill>
                <a:latin typeface="Inter Medium" pitchFamily="34" charset="0"/>
                <a:ea typeface="Inter Medium" pitchFamily="34" charset="-122"/>
                <a:cs typeface="Inter Medium" pitchFamily="34" charset="-120"/>
              </a:rPr>
              <a:t>ροστιθέμενη</a:t>
            </a:r>
            <a:r>
              <a:rPr lang="en-US" dirty="0">
                <a:solidFill>
                  <a:srgbClr val="464646"/>
                </a:solidFill>
                <a:latin typeface="Inter Medium" pitchFamily="34" charset="0"/>
                <a:ea typeface="Inter Medium" pitchFamily="34" charset="-122"/>
                <a:cs typeface="Inter Medium" pitchFamily="34" charset="-120"/>
              </a:rPr>
              <a:t> α</a:t>
            </a:r>
            <a:r>
              <a:rPr lang="en-US" dirty="0" err="1">
                <a:solidFill>
                  <a:srgbClr val="464646"/>
                </a:solidFill>
                <a:latin typeface="Inter Medium" pitchFamily="34" charset="0"/>
                <a:ea typeface="Inter Medium" pitchFamily="34" charset="-122"/>
                <a:cs typeface="Inter Medium" pitchFamily="34" charset="-120"/>
              </a:rPr>
              <a:t>ξί</a:t>
            </a:r>
            <a:r>
              <a:rPr lang="en-US" dirty="0">
                <a:solidFill>
                  <a:srgbClr val="464646"/>
                </a:solidFill>
                <a:latin typeface="Inter Medium" pitchFamily="34" charset="0"/>
                <a:ea typeface="Inter Medium" pitchFamily="34" charset="-122"/>
                <a:cs typeface="Inter Medium" pitchFamily="34" charset="-120"/>
              </a:rPr>
              <a:t>α για το </a:t>
            </a:r>
            <a:r>
              <a:rPr lang="el-GR" dirty="0">
                <a:solidFill>
                  <a:srgbClr val="464646"/>
                </a:solidFill>
                <a:latin typeface="Inter Medium" pitchFamily="34" charset="0"/>
                <a:ea typeface="Inter Medium" pitchFamily="34" charset="-122"/>
                <a:cs typeface="Inter Medium" pitchFamily="34" charset="-120"/>
              </a:rPr>
              <a:t>Έργο</a:t>
            </a:r>
            <a:r>
              <a:rPr lang="en-US" dirty="0">
                <a:solidFill>
                  <a:srgbClr val="464646"/>
                </a:solidFill>
                <a:latin typeface="Inter Medium" pitchFamily="34" charset="0"/>
                <a:ea typeface="Inter Medium" pitchFamily="34" charset="-122"/>
                <a:cs typeface="Inter Medium" pitchFamily="34" charset="-120"/>
              </a:rPr>
              <a:t> και </a:t>
            </a:r>
            <a:r>
              <a:rPr lang="en-US" dirty="0" err="1">
                <a:solidFill>
                  <a:srgbClr val="464646"/>
                </a:solidFill>
                <a:latin typeface="Inter Medium" pitchFamily="34" charset="0"/>
                <a:ea typeface="Inter Medium" pitchFamily="34" charset="-122"/>
                <a:cs typeface="Inter Medium" pitchFamily="34" charset="-120"/>
              </a:rPr>
              <a:t>μεθοδολογί</a:t>
            </a:r>
            <a:r>
              <a:rPr lang="en-US" dirty="0">
                <a:solidFill>
                  <a:srgbClr val="464646"/>
                </a:solidFill>
                <a:latin typeface="Inter Medium" pitchFamily="34" charset="0"/>
                <a:ea typeface="Inter Medium" pitchFamily="34" charset="-122"/>
                <a:cs typeface="Inter Medium" pitchFamily="34" charset="-120"/>
              </a:rPr>
              <a:t>α.</a:t>
            </a:r>
            <a:endParaRPr lang="el-GR" dirty="0">
              <a:solidFill>
                <a:srgbClr val="464646"/>
              </a:solidFill>
              <a:latin typeface="Inter Medium" pitchFamily="34" charset="0"/>
              <a:ea typeface="Inter Medium" pitchFamily="34" charset="-122"/>
              <a:cs typeface="Inter Medium" pitchFamily="34" charset="-120"/>
            </a:endParaRPr>
          </a:p>
          <a:p>
            <a:pPr algn="just"/>
            <a:endParaRPr lang="el-GR" dirty="0">
              <a:solidFill>
                <a:srgbClr val="464646"/>
              </a:solidFill>
              <a:latin typeface="Inter Medium" pitchFamily="34" charset="0"/>
              <a:ea typeface="Inter Medium" pitchFamily="34" charset="-122"/>
            </a:endParaRPr>
          </a:p>
          <a:p>
            <a:pPr algn="just"/>
            <a:r>
              <a:rPr lang="el-GR" b="1" dirty="0">
                <a:solidFill>
                  <a:srgbClr val="464646"/>
                </a:solidFill>
                <a:latin typeface="Inter Medium" pitchFamily="34" charset="0"/>
                <a:ea typeface="Inter Medium" pitchFamily="34" charset="-122"/>
              </a:rPr>
              <a:t>2. </a:t>
            </a:r>
            <a:r>
              <a:rPr lang="en-US" b="1" dirty="0" err="1">
                <a:solidFill>
                  <a:srgbClr val="464646"/>
                </a:solidFill>
                <a:latin typeface="DM Sans Semi Bold" pitchFamily="34" charset="0"/>
                <a:ea typeface="DM Sans Semi Bold" pitchFamily="34" charset="-122"/>
                <a:cs typeface="DM Sans Semi Bold" pitchFamily="34" charset="-120"/>
              </a:rPr>
              <a:t>Εντο</a:t>
            </a:r>
            <a:r>
              <a:rPr lang="en-US" b="1" dirty="0">
                <a:solidFill>
                  <a:srgbClr val="464646"/>
                </a:solidFill>
                <a:latin typeface="DM Sans Semi Bold" pitchFamily="34" charset="0"/>
                <a:ea typeface="DM Sans Semi Bold" pitchFamily="34" charset="-122"/>
                <a:cs typeface="DM Sans Semi Bold" pitchFamily="34" charset="-120"/>
              </a:rPr>
              <a:t>πισμός ESG Θεμάτων του Έργου</a:t>
            </a:r>
            <a:endParaRPr lang="en-US" b="1" dirty="0"/>
          </a:p>
          <a:p>
            <a:pPr algn="just"/>
            <a:endParaRPr lang="el-GR" dirty="0"/>
          </a:p>
          <a:p>
            <a:pPr algn="just"/>
            <a:r>
              <a:rPr lang="en-US" dirty="0">
                <a:solidFill>
                  <a:srgbClr val="464646"/>
                </a:solidFill>
                <a:latin typeface="Inter Medium" pitchFamily="34" charset="0"/>
                <a:ea typeface="Inter Medium" pitchFamily="34" charset="-122"/>
                <a:cs typeface="Inter Medium" pitchFamily="34" charset="-120"/>
              </a:rPr>
              <a:t>Κα</a:t>
            </a:r>
            <a:r>
              <a:rPr lang="en-US" dirty="0" err="1">
                <a:solidFill>
                  <a:srgbClr val="464646"/>
                </a:solidFill>
                <a:latin typeface="Inter Medium" pitchFamily="34" charset="0"/>
                <a:ea typeface="Inter Medium" pitchFamily="34" charset="-122"/>
                <a:cs typeface="Inter Medium" pitchFamily="34" charset="-120"/>
              </a:rPr>
              <a:t>τηγοριο</a:t>
            </a:r>
            <a:r>
              <a:rPr lang="en-US" dirty="0">
                <a:solidFill>
                  <a:srgbClr val="464646"/>
                </a:solidFill>
                <a:latin typeface="Inter Medium" pitchFamily="34" charset="0"/>
                <a:ea typeface="Inter Medium" pitchFamily="34" charset="-122"/>
                <a:cs typeface="Inter Medium" pitchFamily="34" charset="-120"/>
              </a:rPr>
              <a:t>ποίηση σε Περιβαλλοντικά, Κοινωνικά και Θέματα Διακυβέρνησης.</a:t>
            </a:r>
            <a:endParaRPr lang="en-US" dirty="0"/>
          </a:p>
          <a:p>
            <a:pPr algn="just"/>
            <a:endParaRPr lang="el-GR" b="1" dirty="0"/>
          </a:p>
          <a:p>
            <a:pPr algn="just"/>
            <a:r>
              <a:rPr lang="el-GR" b="1" dirty="0">
                <a:solidFill>
                  <a:srgbClr val="464646"/>
                </a:solidFill>
                <a:latin typeface="DM Sans Semi Bold" pitchFamily="34" charset="0"/>
                <a:ea typeface="DM Sans Semi Bold" pitchFamily="34" charset="-122"/>
                <a:cs typeface="DM Sans Semi Bold" pitchFamily="34" charset="-120"/>
              </a:rPr>
              <a:t>3. </a:t>
            </a:r>
            <a:r>
              <a:rPr lang="en-US" b="1" dirty="0">
                <a:solidFill>
                  <a:srgbClr val="464646"/>
                </a:solidFill>
                <a:latin typeface="DM Sans Semi Bold" pitchFamily="34" charset="0"/>
                <a:ea typeface="DM Sans Semi Bold" pitchFamily="34" charset="-122"/>
                <a:cs typeface="DM Sans Semi Bold" pitchFamily="34" charset="-120"/>
              </a:rPr>
              <a:t>Stakeholder Engagement</a:t>
            </a:r>
            <a:endParaRPr lang="el-GR" b="1" dirty="0">
              <a:solidFill>
                <a:srgbClr val="464646"/>
              </a:solidFill>
              <a:latin typeface="DM Sans Semi Bold" pitchFamily="34" charset="0"/>
              <a:ea typeface="DM Sans Semi Bold" pitchFamily="34" charset="-122"/>
              <a:cs typeface="DM Sans Semi Bold" pitchFamily="34" charset="-120"/>
            </a:endParaRPr>
          </a:p>
          <a:p>
            <a:pPr algn="just"/>
            <a:endParaRPr lang="el-GR" dirty="0">
              <a:solidFill>
                <a:srgbClr val="464646"/>
              </a:solidFill>
            </a:endParaRPr>
          </a:p>
          <a:p>
            <a:pPr algn="just"/>
            <a:r>
              <a:rPr lang="en-US" dirty="0">
                <a:solidFill>
                  <a:srgbClr val="464646"/>
                </a:solidFill>
                <a:latin typeface="Inter Medium" pitchFamily="34" charset="0"/>
                <a:ea typeface="Inter Medium" pitchFamily="34" charset="-122"/>
                <a:cs typeface="Inter Medium" pitchFamily="34" charset="-120"/>
              </a:rPr>
              <a:t>Χα</a:t>
            </a:r>
            <a:r>
              <a:rPr lang="en-US" dirty="0" err="1">
                <a:solidFill>
                  <a:srgbClr val="464646"/>
                </a:solidFill>
                <a:latin typeface="Inter Medium" pitchFamily="34" charset="0"/>
                <a:ea typeface="Inter Medium" pitchFamily="34" charset="-122"/>
                <a:cs typeface="Inter Medium" pitchFamily="34" charset="-120"/>
              </a:rPr>
              <a:t>ρτογράφηση</a:t>
            </a:r>
            <a:r>
              <a:rPr lang="en-US" dirty="0">
                <a:solidFill>
                  <a:srgbClr val="464646"/>
                </a:solidFill>
                <a:latin typeface="Inter Medium" pitchFamily="34" charset="0"/>
                <a:ea typeface="Inter Medium" pitchFamily="34" charset="-122"/>
                <a:cs typeface="Inter Medium" pitchFamily="34" charset="-120"/>
              </a:rPr>
              <a:t> </a:t>
            </a:r>
            <a:r>
              <a:rPr lang="en-US" dirty="0" err="1">
                <a:solidFill>
                  <a:srgbClr val="464646"/>
                </a:solidFill>
                <a:latin typeface="Inter Medium" pitchFamily="34" charset="0"/>
                <a:ea typeface="Inter Medium" pitchFamily="34" charset="-122"/>
                <a:cs typeface="Inter Medium" pitchFamily="34" charset="-120"/>
              </a:rPr>
              <a:t>ενδι</a:t>
            </a:r>
            <a:r>
              <a:rPr lang="en-US" dirty="0">
                <a:solidFill>
                  <a:srgbClr val="464646"/>
                </a:solidFill>
                <a:latin typeface="Inter Medium" pitchFamily="34" charset="0"/>
                <a:ea typeface="Inter Medium" pitchFamily="34" charset="-122"/>
                <a:cs typeface="Inter Medium" pitchFamily="34" charset="-120"/>
              </a:rPr>
              <a:t>αφερόμενων μερών,  σημασία και δομή συνεργατικού περιβάλλοντος.</a:t>
            </a:r>
            <a:endParaRPr lang="en-US" dirty="0"/>
          </a:p>
          <a:p>
            <a:pPr algn="just"/>
            <a:endParaRPr lang="el-GR" dirty="0"/>
          </a:p>
          <a:p>
            <a:pPr algn="just"/>
            <a:r>
              <a:rPr lang="el-GR" b="1" dirty="0">
                <a:solidFill>
                  <a:srgbClr val="464646"/>
                </a:solidFill>
                <a:latin typeface="DM Sans Semi Bold" pitchFamily="34" charset="0"/>
                <a:ea typeface="DM Sans Semi Bold" pitchFamily="34" charset="-122"/>
                <a:cs typeface="DM Sans Semi Bold" pitchFamily="34" charset="-120"/>
              </a:rPr>
              <a:t>4. </a:t>
            </a:r>
            <a:r>
              <a:rPr lang="en-US" b="1" dirty="0" err="1">
                <a:solidFill>
                  <a:srgbClr val="464646"/>
                </a:solidFill>
                <a:latin typeface="DM Sans Semi Bold" pitchFamily="34" charset="0"/>
                <a:ea typeface="DM Sans Semi Bold" pitchFamily="34" charset="-122"/>
                <a:cs typeface="DM Sans Semi Bold" pitchFamily="34" charset="-120"/>
              </a:rPr>
              <a:t>Μηχ</a:t>
            </a:r>
            <a:r>
              <a:rPr lang="en-US" b="1" dirty="0">
                <a:solidFill>
                  <a:srgbClr val="464646"/>
                </a:solidFill>
                <a:latin typeface="DM Sans Semi Bold" pitchFamily="34" charset="0"/>
                <a:ea typeface="DM Sans Semi Bold" pitchFamily="34" charset="-122"/>
                <a:cs typeface="DM Sans Semi Bold" pitchFamily="34" charset="-120"/>
              </a:rPr>
              <a:t>ανισμοί Αξιολόγησης Επιπτώσεων</a:t>
            </a:r>
            <a:endParaRPr lang="el-GR" b="1" dirty="0">
              <a:solidFill>
                <a:srgbClr val="464646"/>
              </a:solidFill>
              <a:latin typeface="DM Sans Semi Bold" pitchFamily="34" charset="0"/>
              <a:ea typeface="DM Sans Semi Bold" pitchFamily="34" charset="-122"/>
              <a:cs typeface="DM Sans Semi Bold" pitchFamily="34" charset="-120"/>
            </a:endParaRPr>
          </a:p>
          <a:p>
            <a:pPr algn="just"/>
            <a:endParaRPr lang="el-GR" dirty="0">
              <a:solidFill>
                <a:srgbClr val="464646"/>
              </a:solidFill>
            </a:endParaRPr>
          </a:p>
          <a:p>
            <a:pPr algn="just"/>
            <a:r>
              <a:rPr lang="en-US" dirty="0" err="1">
                <a:solidFill>
                  <a:srgbClr val="464646"/>
                </a:solidFill>
                <a:latin typeface="Inter Medium" pitchFamily="34" charset="0"/>
                <a:ea typeface="Inter Medium" pitchFamily="34" charset="-122"/>
                <a:cs typeface="Inter Medium" pitchFamily="34" charset="-120"/>
              </a:rPr>
              <a:t>Προτάσεις</a:t>
            </a:r>
            <a:r>
              <a:rPr lang="en-US" dirty="0">
                <a:solidFill>
                  <a:srgbClr val="464646"/>
                </a:solidFill>
                <a:latin typeface="Inter Medium" pitchFamily="34" charset="0"/>
                <a:ea typeface="Inter Medium" pitchFamily="34" charset="-122"/>
                <a:cs typeface="Inter Medium" pitchFamily="34" charset="-120"/>
              </a:rPr>
              <a:t> </a:t>
            </a:r>
            <a:r>
              <a:rPr lang="en-US" dirty="0" err="1">
                <a:solidFill>
                  <a:srgbClr val="464646"/>
                </a:solidFill>
                <a:latin typeface="Inter Medium" pitchFamily="34" charset="0"/>
                <a:ea typeface="Inter Medium" pitchFamily="34" charset="-122"/>
                <a:cs typeface="Inter Medium" pitchFamily="34" charset="-120"/>
              </a:rPr>
              <a:t>εφ</a:t>
            </a:r>
            <a:r>
              <a:rPr lang="en-US" dirty="0">
                <a:solidFill>
                  <a:srgbClr val="464646"/>
                </a:solidFill>
                <a:latin typeface="Inter Medium" pitchFamily="34" charset="0"/>
                <a:ea typeface="Inter Medium" pitchFamily="34" charset="-122"/>
                <a:cs typeface="Inter Medium" pitchFamily="34" charset="-120"/>
              </a:rPr>
              <a:t>αρμογής Impact Assessment και ανάλυση εργαλείων αξιολόγησης</a:t>
            </a:r>
            <a:r>
              <a:rPr lang="el-GR" dirty="0">
                <a:solidFill>
                  <a:srgbClr val="464646"/>
                </a:solidFill>
                <a:latin typeface="Inter Medium" pitchFamily="34" charset="0"/>
                <a:ea typeface="Inter Medium" pitchFamily="34" charset="-122"/>
                <a:cs typeface="Inter Medium" pitchFamily="34" charset="-120"/>
              </a:rPr>
              <a:t> αναφορικά με</a:t>
            </a:r>
            <a:r>
              <a:rPr lang="en-US" dirty="0">
                <a:solidFill>
                  <a:srgbClr val="464646"/>
                </a:solidFill>
                <a:latin typeface="Inter Medium" pitchFamily="34" charset="0"/>
                <a:ea typeface="Inter Medium" pitchFamily="34" charset="-122"/>
                <a:cs typeface="Inter Medium" pitchFamily="34" charset="-120"/>
              </a:rPr>
              <a:t>:</a:t>
            </a:r>
            <a:r>
              <a:rPr lang="el-GR" dirty="0">
                <a:solidFill>
                  <a:srgbClr val="464646"/>
                </a:solidFill>
                <a:latin typeface="Inter Medium" pitchFamily="34" charset="0"/>
                <a:ea typeface="Inter Medium" pitchFamily="34" charset="-122"/>
                <a:cs typeface="Inter Medium" pitchFamily="34" charset="-120"/>
              </a:rPr>
              <a:t> </a:t>
            </a:r>
          </a:p>
          <a:p>
            <a:pPr algn="just"/>
            <a:endParaRPr lang="el-GR" dirty="0">
              <a:solidFill>
                <a:srgbClr val="464646"/>
              </a:solidFill>
              <a:latin typeface="Inter Medium" pitchFamily="34" charset="0"/>
              <a:ea typeface="Inter Medium" pitchFamily="34" charset="-122"/>
            </a:endParaRPr>
          </a:p>
          <a:p>
            <a:pPr algn="just"/>
            <a:r>
              <a:rPr lang="el-GR" dirty="0">
                <a:solidFill>
                  <a:srgbClr val="3F3F3F"/>
                </a:solidFill>
              </a:rPr>
              <a:t>Πλαίσια, πρότυπα και πιστοποιήσεις αναφοράς βιωσιμότητας, Εργαλεία Εκτίμησης Περιβαλλοντικών Επιπτώσεων, Εργαλεία Αξιολόγησης Κοινωνικών και Διακυβερνητικών Θεμάτων, Πλατφόρμες Διαχείρισης Δεδομένων ESG, Εργαλεία Ανάλυσης Ουσιαστικότητας και Κινδύνων, Εργαλεία Αξιολόγησης Εφοδιαστικής Αλυσίδας &amp; Επιπτώσεων Scope 3, Τοπική ευθυγράμμιση και φήμη (reputation).</a:t>
            </a:r>
          </a:p>
          <a:p>
            <a:pPr algn="just"/>
            <a:endParaRPr lang="en-US" dirty="0"/>
          </a:p>
          <a:p>
            <a:pPr algn="just"/>
            <a:endParaRPr lang="en-US" dirty="0"/>
          </a:p>
          <a:p>
            <a:pPr algn="just"/>
            <a:endParaRPr lang="el-GR" dirty="0"/>
          </a:p>
        </p:txBody>
      </p:sp>
    </p:spTree>
    <p:extLst>
      <p:ext uri="{BB962C8B-B14F-4D97-AF65-F5344CB8AC3E}">
        <p14:creationId xmlns:p14="http://schemas.microsoft.com/office/powerpoint/2010/main" val="1731354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3BFB9-AC05-0CA6-6AB3-8F5019937ACE}"/>
            </a:ext>
          </a:extLst>
        </p:cNvPr>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01E15004-B6C1-B842-6C91-F4798FABACDE}"/>
              </a:ext>
            </a:extLst>
          </p:cNvPr>
          <p:cNvSpPr>
            <a:spLocks noGrp="1"/>
          </p:cNvSpPr>
          <p:nvPr>
            <p:ph type="body" idx="1"/>
          </p:nvPr>
        </p:nvSpPr>
        <p:spPr/>
        <p:txBody>
          <a:bodyPr/>
          <a:lstStyle/>
          <a:p>
            <a:r>
              <a:rPr lang="el-GR" dirty="0"/>
              <a:t>Παραδείγματα νομικών εκθέσεων βιωσιμότητας</a:t>
            </a:r>
          </a:p>
        </p:txBody>
      </p:sp>
      <p:sp>
        <p:nvSpPr>
          <p:cNvPr id="7" name="TextBox 6">
            <a:extLst>
              <a:ext uri="{FF2B5EF4-FFF2-40B4-BE49-F238E27FC236}">
                <a16:creationId xmlns:a16="http://schemas.microsoft.com/office/drawing/2014/main" id="{1E42B0F9-FC37-6D3E-3F11-B9A7F94D4C13}"/>
              </a:ext>
            </a:extLst>
          </p:cNvPr>
          <p:cNvSpPr txBox="1"/>
          <p:nvPr/>
        </p:nvSpPr>
        <p:spPr>
          <a:xfrm>
            <a:off x="330200" y="2267474"/>
            <a:ext cx="6094476" cy="2031325"/>
          </a:xfrm>
          <a:prstGeom prst="rect">
            <a:avLst/>
          </a:prstGeom>
          <a:noFill/>
        </p:spPr>
        <p:txBody>
          <a:bodyPr wrap="square">
            <a:spAutoFit/>
          </a:bodyPr>
          <a:lstStyle/>
          <a:p>
            <a:pPr algn="just"/>
            <a:r>
              <a:rPr lang="el-GR" dirty="0">
                <a:solidFill>
                  <a:schemeClr val="tx2">
                    <a:lumMod val="25000"/>
                  </a:schemeClr>
                </a:solidFill>
              </a:rPr>
              <a:t>1. Συμμόρφωση των πλέον ουσιαστικών θεμάτων με το νομικό πλαίσιο</a:t>
            </a:r>
          </a:p>
          <a:p>
            <a:pPr algn="just"/>
            <a:endParaRPr lang="el-GR" dirty="0">
              <a:solidFill>
                <a:schemeClr val="tx2">
                  <a:lumMod val="25000"/>
                </a:schemeClr>
              </a:solidFill>
            </a:endParaRPr>
          </a:p>
          <a:p>
            <a:pPr algn="just"/>
            <a:r>
              <a:rPr lang="el-GR" dirty="0">
                <a:solidFill>
                  <a:schemeClr val="tx2">
                    <a:lumMod val="25000"/>
                  </a:schemeClr>
                </a:solidFill>
              </a:rPr>
              <a:t>2. Εντοπισμός κενών – θέματα προς περαιτέρω βελτίωση</a:t>
            </a:r>
          </a:p>
          <a:p>
            <a:pPr algn="just"/>
            <a:endParaRPr lang="el-GR" dirty="0">
              <a:solidFill>
                <a:schemeClr val="tx2">
                  <a:lumMod val="25000"/>
                </a:schemeClr>
              </a:solidFill>
            </a:endParaRPr>
          </a:p>
          <a:p>
            <a:pPr algn="just"/>
            <a:r>
              <a:rPr lang="el-GR" dirty="0">
                <a:solidFill>
                  <a:schemeClr val="tx2">
                    <a:lumMod val="25000"/>
                  </a:schemeClr>
                </a:solidFill>
              </a:rPr>
              <a:t>3. </a:t>
            </a:r>
            <a:r>
              <a:rPr lang="en-US" dirty="0">
                <a:solidFill>
                  <a:schemeClr val="tx2">
                    <a:lumMod val="25000"/>
                  </a:schemeClr>
                </a:solidFill>
              </a:rPr>
              <a:t>Cross border </a:t>
            </a:r>
            <a:r>
              <a:rPr lang="el-GR" dirty="0">
                <a:solidFill>
                  <a:schemeClr val="tx2">
                    <a:lumMod val="25000"/>
                  </a:schemeClr>
                </a:solidFill>
              </a:rPr>
              <a:t>ευρωπαϊκή έρευνα σχετικά με βιώσιμες πρακτικές παρόμοιων έργων </a:t>
            </a:r>
          </a:p>
          <a:p>
            <a:pPr algn="just"/>
            <a:endParaRPr lang="el-GR" dirty="0">
              <a:solidFill>
                <a:schemeClr val="tx2">
                  <a:lumMod val="25000"/>
                </a:schemeClr>
              </a:solidFill>
            </a:endParaRPr>
          </a:p>
          <a:p>
            <a:pPr algn="just"/>
            <a:r>
              <a:rPr lang="el-GR" dirty="0">
                <a:solidFill>
                  <a:schemeClr val="tx2">
                    <a:lumMod val="25000"/>
                  </a:schemeClr>
                </a:solidFill>
              </a:rPr>
              <a:t>4. Αναδιάρθρωση του στρατηγικού πλαισίου – Προτάσεις – </a:t>
            </a:r>
            <a:r>
              <a:rPr lang="en-US" dirty="0">
                <a:solidFill>
                  <a:schemeClr val="tx2">
                    <a:lumMod val="25000"/>
                  </a:schemeClr>
                </a:solidFill>
              </a:rPr>
              <a:t>Sustainability concept plan </a:t>
            </a:r>
            <a:endParaRPr lang="el-GR" dirty="0">
              <a:solidFill>
                <a:schemeClr val="tx2">
                  <a:lumMod val="25000"/>
                </a:schemeClr>
              </a:solidFill>
            </a:endParaRPr>
          </a:p>
        </p:txBody>
      </p:sp>
      <p:pic>
        <p:nvPicPr>
          <p:cNvPr id="10" name="Εικόνα 9" descr="Εικόνα που περιέχει κείμενο,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D872C709-7EEB-8434-5736-BB81BC42A73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6943344" y="1453872"/>
            <a:ext cx="4233672" cy="4233672"/>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414C55E3-A25B-5AFB-93AE-A08C90A01081}"/>
              </a:ext>
            </a:extLst>
          </p:cNvPr>
          <p:cNvSpPr txBox="1"/>
          <p:nvPr/>
        </p:nvSpPr>
        <p:spPr>
          <a:xfrm>
            <a:off x="6858348" y="5643550"/>
            <a:ext cx="6094476" cy="215444"/>
          </a:xfrm>
          <a:prstGeom prst="rect">
            <a:avLst/>
          </a:prstGeom>
          <a:noFill/>
        </p:spPr>
        <p:txBody>
          <a:bodyPr wrap="square">
            <a:spAutoFit/>
          </a:bodyPr>
          <a:lstStyle/>
          <a:p>
            <a:r>
              <a:rPr lang="en-US" sz="800" dirty="0"/>
              <a:t>Image created with AI (generated by OpenAI’s GPT-5)</a:t>
            </a:r>
            <a:endParaRPr lang="el-GR" sz="800" dirty="0"/>
          </a:p>
        </p:txBody>
      </p:sp>
      <p:sp>
        <p:nvSpPr>
          <p:cNvPr id="5" name="TextBox 4">
            <a:extLst>
              <a:ext uri="{FF2B5EF4-FFF2-40B4-BE49-F238E27FC236}">
                <a16:creationId xmlns:a16="http://schemas.microsoft.com/office/drawing/2014/main" id="{21DEC124-AB4C-930F-7C2D-A332D702A8A2}"/>
              </a:ext>
            </a:extLst>
          </p:cNvPr>
          <p:cNvSpPr txBox="1"/>
          <p:nvPr/>
        </p:nvSpPr>
        <p:spPr>
          <a:xfrm>
            <a:off x="330200" y="1404505"/>
            <a:ext cx="6476260" cy="307777"/>
          </a:xfrm>
          <a:prstGeom prst="rect">
            <a:avLst/>
          </a:prstGeom>
          <a:noFill/>
        </p:spPr>
        <p:txBody>
          <a:bodyPr wrap="square">
            <a:spAutoFit/>
          </a:bodyPr>
          <a:lstStyle/>
          <a:p>
            <a:r>
              <a:rPr lang="en-US" b="1" dirty="0">
                <a:solidFill>
                  <a:srgbClr val="04B3E7"/>
                </a:solidFill>
              </a:rPr>
              <a:t>Gap Analysis</a:t>
            </a:r>
            <a:endParaRPr lang="el-GR" b="1" dirty="0">
              <a:solidFill>
                <a:srgbClr val="04B3E7"/>
              </a:solidFill>
            </a:endParaRPr>
          </a:p>
        </p:txBody>
      </p:sp>
    </p:spTree>
    <p:extLst>
      <p:ext uri="{BB962C8B-B14F-4D97-AF65-F5344CB8AC3E}">
        <p14:creationId xmlns:p14="http://schemas.microsoft.com/office/powerpoint/2010/main" val="1569108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0D249B8-D2B4-79DC-3BAE-67F1C76CCD38}"/>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26ACE97F-E8F6-590C-F27A-3F7A6D69399D}"/>
              </a:ext>
            </a:extLst>
          </p:cNvPr>
          <p:cNvSpPr txBox="1">
            <a:spLocks/>
          </p:cNvSpPr>
          <p:nvPr/>
        </p:nvSpPr>
        <p:spPr>
          <a:xfrm>
            <a:off x="324042" y="188500"/>
            <a:ext cx="7874100" cy="6572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indent="0">
              <a:buClr>
                <a:schemeClr val="lt1"/>
              </a:buClr>
              <a:buSzPts val="2400"/>
              <a:buNone/>
              <a:defRPr sz="2200" b="1">
                <a:solidFill>
                  <a:schemeClr val="lt1"/>
                </a:solidFill>
              </a:defRPr>
            </a:lvl1pPr>
            <a:lvl2pPr marL="914400" indent="-228600">
              <a:lnSpc>
                <a:spcPct val="90000"/>
              </a:lnSpc>
              <a:spcBef>
                <a:spcPts val="500"/>
              </a:spcBef>
              <a:buClr>
                <a:schemeClr val="dk1"/>
              </a:buClr>
              <a:buSzPts val="2400"/>
              <a:buNone/>
              <a:defRPr sz="2400">
                <a:solidFill>
                  <a:schemeClr val="dk1"/>
                </a:solidFill>
                <a:latin typeface="Calibri"/>
                <a:ea typeface="Calibri"/>
                <a:cs typeface="Calibri"/>
                <a:sym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sym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9pPr>
          </a:lstStyle>
          <a:p>
            <a:r>
              <a:rPr lang="el-GR" dirty="0"/>
              <a:t>Γενικά για τα ESG Κριτήρια</a:t>
            </a:r>
          </a:p>
        </p:txBody>
      </p:sp>
      <p:sp>
        <p:nvSpPr>
          <p:cNvPr id="2" name="Google Shape;316;g3025d2b38e7_0_376">
            <a:extLst>
              <a:ext uri="{FF2B5EF4-FFF2-40B4-BE49-F238E27FC236}">
                <a16:creationId xmlns:a16="http://schemas.microsoft.com/office/drawing/2014/main" id="{0398408C-2791-D6C5-F736-12EF20437E5E}"/>
              </a:ext>
            </a:extLst>
          </p:cNvPr>
          <p:cNvSpPr txBox="1"/>
          <p:nvPr/>
        </p:nvSpPr>
        <p:spPr>
          <a:xfrm>
            <a:off x="276321" y="1994302"/>
            <a:ext cx="10912379" cy="3662511"/>
          </a:xfrm>
          <a:prstGeom prst="rect">
            <a:avLst/>
          </a:prstGeom>
          <a:noFill/>
          <a:ln>
            <a:noFill/>
          </a:ln>
        </p:spPr>
        <p:txBody>
          <a:bodyPr spcFirstLastPara="1" wrap="square" lIns="91425" tIns="91425" rIns="91425" bIns="91425" anchor="t" anchorCtr="0">
            <a:spAutoFit/>
          </a:bodyPr>
          <a:lstStyle/>
          <a:p>
            <a:pPr marL="360000" lvl="0" indent="-288000" algn="just" rtl="0">
              <a:spcBef>
                <a:spcPts val="600"/>
              </a:spcBef>
              <a:spcAft>
                <a:spcPts val="600"/>
              </a:spcAft>
              <a:buClr>
                <a:srgbClr val="3F3F3F"/>
              </a:buClr>
              <a:buSzPts val="1800"/>
              <a:buChar char="●"/>
            </a:pPr>
            <a:r>
              <a:rPr lang="el-GR" sz="1600" dirty="0">
                <a:solidFill>
                  <a:srgbClr val="3F3F3F"/>
                </a:solidFill>
              </a:rPr>
              <a:t>Μέσω των κριτηρίων ESG αποτυπώνεται η ικανότητα των επιχειρήσεων να διαμορφώνουν </a:t>
            </a:r>
            <a:r>
              <a:rPr lang="el-GR" sz="1600" b="1" dirty="0">
                <a:solidFill>
                  <a:srgbClr val="3F3F3F"/>
                </a:solidFill>
              </a:rPr>
              <a:t>αποτελεσματικές στρατηγικές με μακροπρόθεσμο ορίζοντα.</a:t>
            </a:r>
          </a:p>
          <a:p>
            <a:pPr marL="360000" lvl="0" indent="-288000" algn="just" rtl="0">
              <a:spcBef>
                <a:spcPts val="600"/>
              </a:spcBef>
              <a:spcAft>
                <a:spcPts val="600"/>
              </a:spcAft>
              <a:buClr>
                <a:srgbClr val="3F3F3F"/>
              </a:buClr>
              <a:buSzPts val="1800"/>
              <a:buChar char="●"/>
            </a:pPr>
            <a:r>
              <a:rPr lang="el-GR" sz="1600" dirty="0">
                <a:solidFill>
                  <a:srgbClr val="3F3F3F"/>
                </a:solidFill>
              </a:rPr>
              <a:t>Τα κριτήρια ESG αποτελούν </a:t>
            </a:r>
            <a:r>
              <a:rPr lang="el-GR" sz="1600" b="1" dirty="0">
                <a:solidFill>
                  <a:srgbClr val="3F3F3F"/>
                </a:solidFill>
              </a:rPr>
              <a:t>τρόπο αξιολόγησης από τους επενδυτές των επιχειρήσεων</a:t>
            </a:r>
            <a:r>
              <a:rPr lang="el-GR" sz="1600" dirty="0">
                <a:solidFill>
                  <a:srgbClr val="3F3F3F"/>
                </a:solidFill>
              </a:rPr>
              <a:t>, στις οποίες θέλουν να επενδύσουν. </a:t>
            </a:r>
          </a:p>
          <a:p>
            <a:pPr marL="360000" lvl="0" indent="-288000" algn="just" rtl="0">
              <a:spcBef>
                <a:spcPts val="600"/>
              </a:spcBef>
              <a:spcAft>
                <a:spcPts val="600"/>
              </a:spcAft>
              <a:buClr>
                <a:srgbClr val="3F3F3F"/>
              </a:buClr>
              <a:buSzPts val="1800"/>
              <a:buChar char="●"/>
            </a:pPr>
            <a:r>
              <a:rPr lang="el-GR" sz="1600" dirty="0">
                <a:solidFill>
                  <a:srgbClr val="3F3F3F"/>
                </a:solidFill>
              </a:rPr>
              <a:t>Βοηθούν τους επενδυτές να αποφεύγουν εταιρίες που ενδέχεται να δημιουργούν μεγαλύτερο οικονομικό κίνδυνο λόγω των περιβαλλοντικών ή άλλων πρακτικών τους.</a:t>
            </a:r>
          </a:p>
          <a:p>
            <a:pPr marL="360000" lvl="0" indent="-288000" algn="just" rtl="0">
              <a:spcBef>
                <a:spcPts val="600"/>
              </a:spcBef>
              <a:spcAft>
                <a:spcPts val="600"/>
              </a:spcAft>
              <a:buClr>
                <a:srgbClr val="3F3F3F"/>
              </a:buClr>
              <a:buSzPts val="1800"/>
              <a:buChar char="●"/>
            </a:pPr>
            <a:r>
              <a:rPr lang="el-GR" sz="1600" dirty="0">
                <a:solidFill>
                  <a:srgbClr val="3F3F3F"/>
                </a:solidFill>
              </a:rPr>
              <a:t>Μπορούν να αποτελέσουν </a:t>
            </a:r>
            <a:r>
              <a:rPr lang="el-GR" sz="1600" b="1" dirty="0">
                <a:solidFill>
                  <a:srgbClr val="3F3F3F"/>
                </a:solidFill>
              </a:rPr>
              <a:t>μοχλό ανάπτυξης των επιχειρήσεων</a:t>
            </a:r>
            <a:r>
              <a:rPr lang="el-GR" sz="1600" dirty="0">
                <a:solidFill>
                  <a:srgbClr val="3F3F3F"/>
                </a:solidFill>
              </a:rPr>
              <a:t>. Οι επενδυτές και χρηματοδοτικοί φορείς αναμένεται να ελέγχουν τους συγκεκριμένους δείκτες, προσπαθώντας να αξιολογήσουν τη μακροπρόθεσμη στρατηγική κάθε εταιρίας.</a:t>
            </a:r>
          </a:p>
          <a:p>
            <a:pPr marL="360000" lvl="0" indent="-288000" algn="just" rtl="0">
              <a:spcBef>
                <a:spcPts val="600"/>
              </a:spcBef>
              <a:spcAft>
                <a:spcPts val="600"/>
              </a:spcAft>
              <a:buClr>
                <a:srgbClr val="3F3F3F"/>
              </a:buClr>
              <a:buSzPts val="1800"/>
              <a:buChar char="●"/>
            </a:pPr>
            <a:r>
              <a:rPr lang="el-GR" sz="1600" dirty="0">
                <a:solidFill>
                  <a:srgbClr val="3F3F3F"/>
                </a:solidFill>
              </a:rPr>
              <a:t>Οι επιχειρήσεις που θα αξιοποιήσουν αυτό το εργαλείο θα αποκτήσουν </a:t>
            </a:r>
            <a:r>
              <a:rPr lang="el-GR" sz="1600" b="1" dirty="0">
                <a:solidFill>
                  <a:srgbClr val="3F3F3F"/>
                </a:solidFill>
              </a:rPr>
              <a:t>ανταγωνιστικό πλεονέκτημα </a:t>
            </a:r>
            <a:r>
              <a:rPr lang="el-GR" sz="1600" dirty="0">
                <a:solidFill>
                  <a:srgbClr val="3F3F3F"/>
                </a:solidFill>
              </a:rPr>
              <a:t>έναντι των υπολοίπων. </a:t>
            </a:r>
          </a:p>
        </p:txBody>
      </p:sp>
    </p:spTree>
    <p:extLst>
      <p:ext uri="{BB962C8B-B14F-4D97-AF65-F5344CB8AC3E}">
        <p14:creationId xmlns:p14="http://schemas.microsoft.com/office/powerpoint/2010/main" val="1563895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061C14F-1AB8-AC50-F6B3-26765061BC97}"/>
            </a:ext>
          </a:extLst>
        </p:cNvPr>
        <p:cNvGrpSpPr/>
        <p:nvPr/>
      </p:nvGrpSpPr>
      <p:grpSpPr>
        <a:xfrm>
          <a:off x="0" y="0"/>
          <a:ext cx="0" cy="0"/>
          <a:chOff x="0" y="0"/>
          <a:chExt cx="0" cy="0"/>
        </a:xfrm>
      </p:grpSpPr>
      <p:sp>
        <p:nvSpPr>
          <p:cNvPr id="3" name="Google Shape;175;p7">
            <a:extLst>
              <a:ext uri="{FF2B5EF4-FFF2-40B4-BE49-F238E27FC236}">
                <a16:creationId xmlns:a16="http://schemas.microsoft.com/office/drawing/2014/main" id="{82529E3C-BC24-A666-A36A-24495A916FE0}"/>
              </a:ext>
            </a:extLst>
          </p:cNvPr>
          <p:cNvSpPr txBox="1">
            <a:spLocks/>
          </p:cNvSpPr>
          <p:nvPr/>
        </p:nvSpPr>
        <p:spPr>
          <a:xfrm>
            <a:off x="298642" y="188500"/>
            <a:ext cx="7874100" cy="6572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0" indent="0">
              <a:buClr>
                <a:schemeClr val="lt1"/>
              </a:buClr>
              <a:buSzPts val="2400"/>
              <a:buNone/>
              <a:defRPr sz="2200" b="1">
                <a:solidFill>
                  <a:schemeClr val="lt1"/>
                </a:solidFill>
              </a:defRPr>
            </a:lvl1pPr>
            <a:lvl2pPr marL="914400" indent="-228600">
              <a:lnSpc>
                <a:spcPct val="90000"/>
              </a:lnSpc>
              <a:spcBef>
                <a:spcPts val="500"/>
              </a:spcBef>
              <a:buClr>
                <a:schemeClr val="dk1"/>
              </a:buClr>
              <a:buSzPts val="2400"/>
              <a:buNone/>
              <a:defRPr sz="2400">
                <a:solidFill>
                  <a:schemeClr val="dk1"/>
                </a:solidFill>
                <a:latin typeface="Calibri"/>
                <a:ea typeface="Calibri"/>
                <a:cs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l-GR" dirty="0"/>
              <a:t>Συμπερασματικά - Σκοπός των κριτηρίων ESG</a:t>
            </a:r>
          </a:p>
        </p:txBody>
      </p:sp>
      <p:sp>
        <p:nvSpPr>
          <p:cNvPr id="2" name="Google Shape;316;g3025d2b38e7_0_376">
            <a:extLst>
              <a:ext uri="{FF2B5EF4-FFF2-40B4-BE49-F238E27FC236}">
                <a16:creationId xmlns:a16="http://schemas.microsoft.com/office/drawing/2014/main" id="{B59AC2F9-A23E-ACDE-7B6C-A4A4A2866479}"/>
              </a:ext>
            </a:extLst>
          </p:cNvPr>
          <p:cNvSpPr txBox="1"/>
          <p:nvPr/>
        </p:nvSpPr>
        <p:spPr>
          <a:xfrm>
            <a:off x="273242" y="2175942"/>
            <a:ext cx="6432358" cy="3385512"/>
          </a:xfrm>
          <a:prstGeom prst="rect">
            <a:avLst/>
          </a:prstGeom>
          <a:noFill/>
          <a:ln>
            <a:noFill/>
          </a:ln>
        </p:spPr>
        <p:txBody>
          <a:bodyPr spcFirstLastPara="1" wrap="square" lIns="91425" tIns="91425" rIns="91425" bIns="91425" anchor="t" anchorCtr="0">
            <a:spAutoFit/>
          </a:bodyPr>
          <a:lstStyle/>
          <a:p>
            <a:pPr marL="288000" lvl="0" indent="-288000" rtl="0">
              <a:lnSpc>
                <a:spcPct val="150000"/>
              </a:lnSpc>
              <a:spcBef>
                <a:spcPts val="600"/>
              </a:spcBef>
              <a:spcAft>
                <a:spcPts val="600"/>
              </a:spcAft>
              <a:buClr>
                <a:srgbClr val="04B3E7"/>
              </a:buClr>
              <a:buSzPts val="1800"/>
              <a:buFont typeface="Arial" panose="020B0604020202020204" pitchFamily="34" charset="0"/>
              <a:buChar char="●"/>
            </a:pPr>
            <a:r>
              <a:rPr lang="el-GR" sz="1600" dirty="0">
                <a:solidFill>
                  <a:srgbClr val="3F3F3F"/>
                </a:solidFill>
              </a:rPr>
              <a:t>Προσανατολισμός των κεφαλαίων σε αειφόρες επενδύσεις.</a:t>
            </a:r>
          </a:p>
          <a:p>
            <a:pPr marL="288000" lvl="0" indent="-288000" rtl="0">
              <a:lnSpc>
                <a:spcPct val="150000"/>
              </a:lnSpc>
              <a:spcBef>
                <a:spcPts val="600"/>
              </a:spcBef>
              <a:spcAft>
                <a:spcPts val="600"/>
              </a:spcAft>
              <a:buClr>
                <a:srgbClr val="04B3E7"/>
              </a:buClr>
              <a:buSzPts val="1800"/>
              <a:buFont typeface="Arial" panose="020B0604020202020204" pitchFamily="34" charset="0"/>
              <a:buChar char="●"/>
            </a:pPr>
            <a:r>
              <a:rPr lang="el-GR" sz="1600" dirty="0">
                <a:solidFill>
                  <a:srgbClr val="3F3F3F"/>
                </a:solidFill>
              </a:rPr>
              <a:t>Διαχείριση των χρηματοοικονομικών κινδύνων που προκύπτουν από την κλιματική αλλαγή και κοινωνικά ζητήματα.</a:t>
            </a:r>
          </a:p>
          <a:p>
            <a:pPr marL="288000" lvl="0" indent="-288000" rtl="0">
              <a:lnSpc>
                <a:spcPct val="150000"/>
              </a:lnSpc>
              <a:spcBef>
                <a:spcPts val="600"/>
              </a:spcBef>
              <a:spcAft>
                <a:spcPts val="600"/>
              </a:spcAft>
              <a:buClr>
                <a:srgbClr val="04B3E7"/>
              </a:buClr>
              <a:buSzPts val="1800"/>
              <a:buFont typeface="Arial" panose="020B0604020202020204" pitchFamily="34" charset="0"/>
              <a:buChar char="●"/>
            </a:pPr>
            <a:r>
              <a:rPr lang="el-GR" sz="1600" dirty="0">
                <a:solidFill>
                  <a:srgbClr val="3F3F3F"/>
                </a:solidFill>
              </a:rPr>
              <a:t>Ενίσχυση της διαφάνειας και του μακρόπνοου χαρακτήρα των οικονομικών δραστηριοτήτων.</a:t>
            </a:r>
          </a:p>
          <a:p>
            <a:pPr marL="288000" lvl="0" indent="-288000" rtl="0">
              <a:lnSpc>
                <a:spcPct val="150000"/>
              </a:lnSpc>
              <a:spcBef>
                <a:spcPts val="600"/>
              </a:spcBef>
              <a:spcAft>
                <a:spcPts val="600"/>
              </a:spcAft>
              <a:buClr>
                <a:srgbClr val="04B3E7"/>
              </a:buClr>
              <a:buSzPts val="1800"/>
              <a:buFont typeface="Arial" panose="020B0604020202020204" pitchFamily="34" charset="0"/>
              <a:buChar char="●"/>
            </a:pPr>
            <a:r>
              <a:rPr lang="el-GR" sz="1600" b="1" dirty="0">
                <a:solidFill>
                  <a:srgbClr val="3F3F3F"/>
                </a:solidFill>
              </a:rPr>
              <a:t>Τα κριτήρια ESG υιοθετούν την ολιστική άποψη περί βιωσιμότητας.</a:t>
            </a:r>
          </a:p>
        </p:txBody>
      </p:sp>
      <p:pic>
        <p:nvPicPr>
          <p:cNvPr id="4" name="Google Shape;214;p11" descr="Globe and two hands">
            <a:extLst>
              <a:ext uri="{FF2B5EF4-FFF2-40B4-BE49-F238E27FC236}">
                <a16:creationId xmlns:a16="http://schemas.microsoft.com/office/drawing/2014/main" id="{443A93D2-9CDF-6344-B610-EF74C1E041E0}"/>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7480300" y="1858291"/>
            <a:ext cx="3714264" cy="3703163"/>
          </a:xfrm>
          <a:prstGeom prst="ellipse">
            <a:avLst/>
          </a:prstGeom>
          <a:noFill/>
          <a:ln w="57150" cap="flat" cmpd="sng">
            <a:solidFill>
              <a:srgbClr val="04B5EA"/>
            </a:solidFill>
            <a:prstDash val="solid"/>
            <a:round/>
            <a:headEnd type="none" w="sm" len="sm"/>
            <a:tailEnd type="none" w="sm" len="sm"/>
          </a:ln>
        </p:spPr>
      </p:pic>
    </p:spTree>
    <p:extLst>
      <p:ext uri="{BB962C8B-B14F-4D97-AF65-F5344CB8AC3E}">
        <p14:creationId xmlns:p14="http://schemas.microsoft.com/office/powerpoint/2010/main" val="25460534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pic>
        <p:nvPicPr>
          <p:cNvPr id="1235" name="Google Shape;1235;p38" descr="Aerial view of forest roa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a:noFill/>
          <a:ln>
            <a:noFill/>
          </a:ln>
        </p:spPr>
      </p:pic>
      <p:sp>
        <p:nvSpPr>
          <p:cNvPr id="1236" name="Google Shape;1236;p38"/>
          <p:cNvSpPr/>
          <p:nvPr/>
        </p:nvSpPr>
        <p:spPr>
          <a:xfrm>
            <a:off x="-5821953" y="977074"/>
            <a:ext cx="12162972" cy="11742084"/>
          </a:xfrm>
          <a:prstGeom prst="pie">
            <a:avLst>
              <a:gd name="adj1" fmla="val 16184577"/>
              <a:gd name="adj2" fmla="val 3774"/>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7" name="Google Shape;1237;p38"/>
          <p:cNvSpPr/>
          <p:nvPr/>
        </p:nvSpPr>
        <p:spPr>
          <a:xfrm>
            <a:off x="-6081487" y="1008698"/>
            <a:ext cx="12162972" cy="11742084"/>
          </a:xfrm>
          <a:prstGeom prst="pie">
            <a:avLst>
              <a:gd name="adj1" fmla="val 16184577"/>
              <a:gd name="adj2" fmla="val 377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8" name="Google Shape;1238;p38"/>
          <p:cNvSpPr txBox="1"/>
          <p:nvPr/>
        </p:nvSpPr>
        <p:spPr>
          <a:xfrm>
            <a:off x="10783223" y="5925717"/>
            <a:ext cx="1149244"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100">
                <a:solidFill>
                  <a:srgbClr val="444F69"/>
                </a:solidFill>
                <a:latin typeface="Calibri"/>
                <a:ea typeface="Calibri"/>
                <a:cs typeface="Calibri"/>
                <a:sym typeface="Calibri"/>
              </a:rPr>
              <a:t>Ιούνιος 2024</a:t>
            </a:r>
            <a:endParaRPr sz="1100">
              <a:solidFill>
                <a:srgbClr val="444F69"/>
              </a:solidFill>
              <a:latin typeface="Calibri"/>
              <a:ea typeface="Calibri"/>
              <a:cs typeface="Calibri"/>
              <a:sym typeface="Calibri"/>
            </a:endParaRPr>
          </a:p>
        </p:txBody>
      </p:sp>
      <p:sp>
        <p:nvSpPr>
          <p:cNvPr id="2" name="TextBox 1">
            <a:extLst>
              <a:ext uri="{FF2B5EF4-FFF2-40B4-BE49-F238E27FC236}">
                <a16:creationId xmlns:a16="http://schemas.microsoft.com/office/drawing/2014/main" id="{7C777120-8987-E104-877F-8B1CF7484096}"/>
              </a:ext>
            </a:extLst>
          </p:cNvPr>
          <p:cNvSpPr txBox="1"/>
          <p:nvPr/>
        </p:nvSpPr>
        <p:spPr>
          <a:xfrm>
            <a:off x="349406" y="3643367"/>
            <a:ext cx="4541068" cy="584775"/>
          </a:xfrm>
          <a:prstGeom prst="rect">
            <a:avLst/>
          </a:prstGeom>
          <a:noFill/>
        </p:spPr>
        <p:txBody>
          <a:bodyPr wrap="square" rtlCol="0">
            <a:spAutoFit/>
          </a:bodyPr>
          <a:lstStyle/>
          <a:p>
            <a:r>
              <a:rPr lang="el-GR" sz="3200" b="1" dirty="0">
                <a:solidFill>
                  <a:srgbClr val="04B5EA"/>
                </a:solidFill>
                <a:latin typeface="Aptos" panose="020B0004020202020204" pitchFamily="34" charset="0"/>
              </a:rPr>
              <a:t>Σας ευχαριστούμε!</a:t>
            </a:r>
          </a:p>
        </p:txBody>
      </p:sp>
      <p:sp>
        <p:nvSpPr>
          <p:cNvPr id="3" name="TextBox 2">
            <a:extLst>
              <a:ext uri="{FF2B5EF4-FFF2-40B4-BE49-F238E27FC236}">
                <a16:creationId xmlns:a16="http://schemas.microsoft.com/office/drawing/2014/main" id="{D1CF85B7-5B97-292F-C5F0-BB68DB59A41A}"/>
              </a:ext>
            </a:extLst>
          </p:cNvPr>
          <p:cNvSpPr txBox="1"/>
          <p:nvPr/>
        </p:nvSpPr>
        <p:spPr>
          <a:xfrm>
            <a:off x="349406" y="5191444"/>
            <a:ext cx="5167625" cy="1812484"/>
          </a:xfrm>
          <a:prstGeom prst="rect">
            <a:avLst/>
          </a:prstGeom>
          <a:noFill/>
        </p:spPr>
        <p:txBody>
          <a:bodyPr wrap="square">
            <a:spAutoFit/>
          </a:bodyPr>
          <a:lstStyle>
            <a:defPPr marR="0" lvl="0" algn="l" rtl="0">
              <a:lnSpc>
                <a:spcPct val="100000"/>
              </a:lnSpc>
              <a:spcBef>
                <a:spcPts val="0"/>
              </a:spcBef>
              <a:spcAft>
                <a:spcPts val="0"/>
              </a:spcAft>
            </a:defPPr>
            <a:lvl1pPr marL="432000" indent="-432000">
              <a:spcBef>
                <a:spcPts val="600"/>
              </a:spcBef>
              <a:spcAft>
                <a:spcPts val="1000"/>
              </a:spcAft>
              <a:buClr>
                <a:srgbClr val="3F3F3F"/>
              </a:buClr>
              <a:buFont typeface="+mj-lt"/>
              <a:buAutoNum type="arabicPeriod"/>
              <a:defRPr sz="1500">
                <a:solidFill>
                  <a:srgbClr val="3F3F3F"/>
                </a:solidFill>
                <a:latin typeface="+mj-lt"/>
                <a:ea typeface="Calibri" panose="020F0502020204030204" pitchFamily="34" charset="0"/>
              </a:defRPr>
            </a:lvl1pPr>
          </a:lstStyle>
          <a:p>
            <a:pPr marL="0" indent="0">
              <a:spcBef>
                <a:spcPts val="0"/>
              </a:spcBef>
              <a:spcAft>
                <a:spcPts val="0"/>
              </a:spcAft>
              <a:buNone/>
            </a:pPr>
            <a:r>
              <a:rPr lang="el-GR" sz="1200" dirty="0">
                <a:sym typeface="Calibri"/>
              </a:rPr>
              <a:t>Ομάδα Έργου </a:t>
            </a:r>
          </a:p>
          <a:p>
            <a:pPr marL="0" indent="0">
              <a:spcBef>
                <a:spcPts val="0"/>
              </a:spcBef>
              <a:spcAft>
                <a:spcPts val="0"/>
              </a:spcAft>
              <a:buNone/>
            </a:pPr>
            <a:endParaRPr lang="el-GR" sz="1200" dirty="0">
              <a:sym typeface="Calibri"/>
            </a:endParaRPr>
          </a:p>
          <a:p>
            <a:pPr marL="0" indent="0">
              <a:lnSpc>
                <a:spcPct val="150000"/>
              </a:lnSpc>
              <a:spcBef>
                <a:spcPts val="0"/>
              </a:spcBef>
              <a:spcAft>
                <a:spcPts val="0"/>
              </a:spcAft>
              <a:buNone/>
            </a:pPr>
            <a:r>
              <a:rPr lang="el-GR" sz="1200">
                <a:sym typeface="Calibri"/>
              </a:rPr>
              <a:t>Δρ. Κωνσταντίνος </a:t>
            </a:r>
            <a:r>
              <a:rPr lang="el-GR" sz="1200" dirty="0" err="1">
                <a:sym typeface="Calibri"/>
              </a:rPr>
              <a:t>Καρατσώλης</a:t>
            </a:r>
            <a:r>
              <a:rPr lang="el-GR" sz="1200" dirty="0">
                <a:sym typeface="Calibri"/>
              </a:rPr>
              <a:t>, Δικηγόρος</a:t>
            </a:r>
            <a:endParaRPr lang="en-US" sz="1200" dirty="0">
              <a:sym typeface="Calibri"/>
            </a:endParaRPr>
          </a:p>
          <a:p>
            <a:pPr marL="0" indent="0">
              <a:lnSpc>
                <a:spcPct val="150000"/>
              </a:lnSpc>
              <a:spcBef>
                <a:spcPts val="0"/>
              </a:spcBef>
              <a:spcAft>
                <a:spcPts val="0"/>
              </a:spcAft>
              <a:buNone/>
            </a:pPr>
            <a:r>
              <a:rPr lang="el-GR" sz="1200" dirty="0">
                <a:sym typeface="Calibri"/>
              </a:rPr>
              <a:t>Ελευθερία Βολάκη, Δικηγόρος, ΜΔΕ Δίκαιο Περιβάλλοντος, ESG </a:t>
            </a:r>
            <a:r>
              <a:rPr lang="el-GR" sz="1200" dirty="0" err="1">
                <a:sym typeface="Calibri"/>
              </a:rPr>
              <a:t>Officer</a:t>
            </a:r>
            <a:endParaRPr lang="el-GR" sz="1200" dirty="0">
              <a:sym typeface="Calibri"/>
            </a:endParaRPr>
          </a:p>
          <a:p>
            <a:pPr marL="0" indent="0">
              <a:lnSpc>
                <a:spcPct val="150000"/>
              </a:lnSpc>
              <a:spcBef>
                <a:spcPts val="0"/>
              </a:spcBef>
              <a:spcAft>
                <a:spcPts val="0"/>
              </a:spcAft>
              <a:buNone/>
            </a:pPr>
            <a:r>
              <a:rPr lang="el-GR" sz="1200" dirty="0">
                <a:sym typeface="Calibri"/>
              </a:rPr>
              <a:t>Ιωάννα Βασιλοπούλου, Δικηγόρος, ΜΔΕ Δίκαιο Περιβάλλοντος</a:t>
            </a:r>
          </a:p>
          <a:p>
            <a:pPr marL="0" indent="0">
              <a:lnSpc>
                <a:spcPct val="150000"/>
              </a:lnSpc>
              <a:spcBef>
                <a:spcPts val="0"/>
              </a:spcBef>
              <a:spcAft>
                <a:spcPts val="0"/>
              </a:spcAft>
              <a:buNone/>
            </a:pPr>
            <a:r>
              <a:rPr lang="el-GR" sz="1200" dirty="0">
                <a:sym typeface="Calibri"/>
              </a:rPr>
              <a:t>Εύα Κολοβέντζου, Δικηγόρος, </a:t>
            </a:r>
            <a:r>
              <a:rPr lang="en-US" sz="1200" dirty="0">
                <a:sym typeface="Calibri"/>
              </a:rPr>
              <a:t>LLM Law &amp; Sustainability</a:t>
            </a:r>
            <a:endParaRPr lang="el-GR" sz="1200" dirty="0">
              <a:sym typeface="Calibri"/>
            </a:endParaRPr>
          </a:p>
          <a:p>
            <a:pPr marL="0" indent="0">
              <a:lnSpc>
                <a:spcPct val="150000"/>
              </a:lnSpc>
              <a:spcBef>
                <a:spcPts val="0"/>
              </a:spcBef>
              <a:spcAft>
                <a:spcPts val="0"/>
              </a:spcAft>
              <a:buNone/>
            </a:pPr>
            <a:endParaRPr lang="el-GR" sz="1200" dirty="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3BEA5-352F-EC28-3658-688395385186}"/>
            </a:ext>
          </a:extLst>
        </p:cNvPr>
        <p:cNvGrpSpPr/>
        <p:nvPr/>
      </p:nvGrpSpPr>
      <p:grpSpPr>
        <a:xfrm>
          <a:off x="0" y="0"/>
          <a:ext cx="0" cy="0"/>
          <a:chOff x="0" y="0"/>
          <a:chExt cx="0" cy="0"/>
        </a:xfrm>
      </p:grpSpPr>
      <p:sp>
        <p:nvSpPr>
          <p:cNvPr id="16" name="Google Shape;150;p5">
            <a:extLst>
              <a:ext uri="{FF2B5EF4-FFF2-40B4-BE49-F238E27FC236}">
                <a16:creationId xmlns:a16="http://schemas.microsoft.com/office/drawing/2014/main" id="{F4463D84-E89A-7421-D2C3-3958E3C7AF3C}"/>
              </a:ext>
            </a:extLst>
          </p:cNvPr>
          <p:cNvSpPr txBox="1">
            <a:spLocks/>
          </p:cNvSpPr>
          <p:nvPr/>
        </p:nvSpPr>
        <p:spPr>
          <a:xfrm>
            <a:off x="250825" y="207963"/>
            <a:ext cx="6543265" cy="6573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sz="2200" dirty="0"/>
              <a:t>Που απευθύνονται οι πληροφορίες βιωσιμότητας;</a:t>
            </a:r>
          </a:p>
        </p:txBody>
      </p:sp>
      <p:sp>
        <p:nvSpPr>
          <p:cNvPr id="6" name="Rectangle: Rounded Corners 5">
            <a:extLst>
              <a:ext uri="{FF2B5EF4-FFF2-40B4-BE49-F238E27FC236}">
                <a16:creationId xmlns:a16="http://schemas.microsoft.com/office/drawing/2014/main" id="{824577CD-63DA-DB09-C113-B6AD14D0C618}"/>
              </a:ext>
            </a:extLst>
          </p:cNvPr>
          <p:cNvSpPr/>
          <p:nvPr/>
        </p:nvSpPr>
        <p:spPr>
          <a:xfrm>
            <a:off x="1222397" y="1826085"/>
            <a:ext cx="8996310" cy="1667682"/>
          </a:xfrm>
          <a:prstGeom prst="roundRect">
            <a:avLst>
              <a:gd name="adj" fmla="val 16071"/>
            </a:avLst>
          </a:prstGeom>
          <a:solidFill>
            <a:schemeClr val="bg1">
              <a:lumMod val="95000"/>
              <a:alpha val="50196"/>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1439407A-0816-080A-558C-BD938117608F}"/>
              </a:ext>
            </a:extLst>
          </p:cNvPr>
          <p:cNvSpPr txBox="1"/>
          <p:nvPr/>
        </p:nvSpPr>
        <p:spPr>
          <a:xfrm>
            <a:off x="2633267" y="1934551"/>
            <a:ext cx="2420326" cy="307777"/>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buNone/>
            </a:pPr>
            <a:r>
              <a:rPr lang="el-GR" b="1" dirty="0">
                <a:latin typeface="+mj-lt"/>
              </a:rPr>
              <a:t>Σε επενδυτές</a:t>
            </a:r>
          </a:p>
        </p:txBody>
      </p:sp>
      <p:sp>
        <p:nvSpPr>
          <p:cNvPr id="7" name="TextBox 6">
            <a:extLst>
              <a:ext uri="{FF2B5EF4-FFF2-40B4-BE49-F238E27FC236}">
                <a16:creationId xmlns:a16="http://schemas.microsoft.com/office/drawing/2014/main" id="{BB1C719A-C301-8567-2DCE-F8D07634062F}"/>
              </a:ext>
            </a:extLst>
          </p:cNvPr>
          <p:cNvSpPr txBox="1"/>
          <p:nvPr/>
        </p:nvSpPr>
        <p:spPr>
          <a:xfrm>
            <a:off x="2633267" y="2244372"/>
            <a:ext cx="7242540" cy="1107996"/>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buClr>
                <a:srgbClr val="3F3F3F"/>
              </a:buClr>
              <a:buNone/>
            </a:pPr>
            <a:r>
              <a:rPr lang="el-GR" dirty="0">
                <a:latin typeface="+mj-lt"/>
              </a:rPr>
              <a:t>συμπεριλαμβανομένων και των διαχειριστών περιουσιακών στοιχείων:</a:t>
            </a:r>
          </a:p>
          <a:p>
            <a:pPr marL="285750" indent="-285750">
              <a:buClr>
                <a:srgbClr val="3F3F3F"/>
              </a:buClr>
              <a:buFont typeface="Calibri" panose="020F0502020204030204" pitchFamily="34" charset="0"/>
              <a:buChar char="●"/>
            </a:pPr>
            <a:r>
              <a:rPr lang="el-GR" dirty="0">
                <a:latin typeface="+mj-lt"/>
              </a:rPr>
              <a:t>κατανοούν καλύτερα τους κινδύνους και τις ευκαιρίες που θέτουν τα ζητήματα βιωσιμότητας</a:t>
            </a:r>
            <a:r>
              <a:rPr lang="en-US" dirty="0">
                <a:latin typeface="+mj-lt"/>
              </a:rPr>
              <a:t> </a:t>
            </a:r>
            <a:r>
              <a:rPr lang="el-GR" dirty="0">
                <a:latin typeface="+mj-lt"/>
              </a:rPr>
              <a:t>για τις επενδύσεις τους - Διασφάλιση προστασίας τους </a:t>
            </a:r>
          </a:p>
          <a:p>
            <a:pPr marL="285750" indent="-285750">
              <a:buClr>
                <a:srgbClr val="3F3F3F"/>
              </a:buClr>
              <a:buFont typeface="Calibri" panose="020F0502020204030204" pitchFamily="34" charset="0"/>
              <a:buChar char="●"/>
            </a:pPr>
            <a:r>
              <a:rPr lang="el-GR" dirty="0">
                <a:latin typeface="+mj-lt"/>
              </a:rPr>
              <a:t>κατανοούν τις επιπτώσεις των επενδύσεων τους στους ανθρώπους και το περιβάλλον</a:t>
            </a:r>
          </a:p>
        </p:txBody>
      </p:sp>
      <p:pic>
        <p:nvPicPr>
          <p:cNvPr id="8" name="Picture 7" descr="Two people shaking hands">
            <a:extLst>
              <a:ext uri="{FF2B5EF4-FFF2-40B4-BE49-F238E27FC236}">
                <a16:creationId xmlns:a16="http://schemas.microsoft.com/office/drawing/2014/main" id="{F710C383-0C77-078C-6A52-F5CA712625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0800" y="1794100"/>
            <a:ext cx="1800000" cy="1800000"/>
          </a:xfrm>
          <a:prstGeom prst="ellipse">
            <a:avLst/>
          </a:prstGeom>
          <a:effectLst>
            <a:outerShdw blurRad="50800" dist="38100" dir="5400000" algn="t" rotWithShape="0">
              <a:prstClr val="black">
                <a:alpha val="40000"/>
              </a:prstClr>
            </a:outerShdw>
          </a:effectLst>
        </p:spPr>
      </p:pic>
      <p:sp>
        <p:nvSpPr>
          <p:cNvPr id="3" name="Block Arc 2">
            <a:extLst>
              <a:ext uri="{FF2B5EF4-FFF2-40B4-BE49-F238E27FC236}">
                <a16:creationId xmlns:a16="http://schemas.microsoft.com/office/drawing/2014/main" id="{2B9E1649-A730-238D-417B-8A591D18D269}"/>
              </a:ext>
            </a:extLst>
          </p:cNvPr>
          <p:cNvSpPr/>
          <p:nvPr/>
        </p:nvSpPr>
        <p:spPr>
          <a:xfrm rot="4500000">
            <a:off x="476646" y="1681115"/>
            <a:ext cx="2009588" cy="200958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Rectangle: Rounded Corners 3">
            <a:extLst>
              <a:ext uri="{FF2B5EF4-FFF2-40B4-BE49-F238E27FC236}">
                <a16:creationId xmlns:a16="http://schemas.microsoft.com/office/drawing/2014/main" id="{DFECB24F-2D81-801D-F7F9-AC8C66B6C9EC}"/>
              </a:ext>
            </a:extLst>
          </p:cNvPr>
          <p:cNvSpPr/>
          <p:nvPr/>
        </p:nvSpPr>
        <p:spPr>
          <a:xfrm>
            <a:off x="1222397" y="4073359"/>
            <a:ext cx="8996310" cy="1667682"/>
          </a:xfrm>
          <a:prstGeom prst="roundRect">
            <a:avLst>
              <a:gd name="adj" fmla="val 16071"/>
            </a:avLst>
          </a:prstGeom>
          <a:solidFill>
            <a:schemeClr val="bg1">
              <a:lumMod val="95000"/>
              <a:alpha val="50196"/>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4D468ECC-78AF-74E0-A74C-07F1D682E005}"/>
              </a:ext>
            </a:extLst>
          </p:cNvPr>
          <p:cNvSpPr txBox="1"/>
          <p:nvPr/>
        </p:nvSpPr>
        <p:spPr>
          <a:xfrm>
            <a:off x="2633267" y="4258782"/>
            <a:ext cx="3970734" cy="307777"/>
          </a:xfrm>
          <a:prstGeom prst="rect">
            <a:avLst/>
          </a:prstGeom>
          <a:noFill/>
        </p:spPr>
        <p:txBody>
          <a:bodyPr wrap="square">
            <a:sp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buNone/>
            </a:pPr>
            <a:r>
              <a:rPr lang="el-GR" b="1" dirty="0">
                <a:latin typeface="+mj-lt"/>
              </a:rPr>
              <a:t>Σε παράγοντες της κοινωνίας των πολιτών</a:t>
            </a:r>
          </a:p>
        </p:txBody>
      </p:sp>
      <p:sp>
        <p:nvSpPr>
          <p:cNvPr id="12" name="TextBox 11">
            <a:extLst>
              <a:ext uri="{FF2B5EF4-FFF2-40B4-BE49-F238E27FC236}">
                <a16:creationId xmlns:a16="http://schemas.microsoft.com/office/drawing/2014/main" id="{622C1DBB-C0C3-3640-D65B-9F23A64A855D}"/>
              </a:ext>
            </a:extLst>
          </p:cNvPr>
          <p:cNvSpPr txBox="1"/>
          <p:nvPr/>
        </p:nvSpPr>
        <p:spPr>
          <a:xfrm>
            <a:off x="2633267" y="4598543"/>
            <a:ext cx="5951933" cy="849757"/>
          </a:xfrm>
          <a:prstGeom prst="rect">
            <a:avLst/>
          </a:prstGeom>
          <a:noFill/>
        </p:spPr>
        <p:txBody>
          <a:bodyPr wrap="square" anchor="ctr">
            <a:noAutofit/>
          </a:bodyPr>
          <a:lstStyle>
            <a:defPPr>
              <a:defRPr lang="en-US"/>
            </a:defPPr>
            <a:lvl1pPr marL="288000" indent="-288000">
              <a:spcAft>
                <a:spcPts val="600"/>
              </a:spcAft>
              <a:buFont typeface="+mj-lt"/>
              <a:buAutoNum type="arabicPeriod"/>
              <a:defRPr sz="1400">
                <a:solidFill>
                  <a:schemeClr val="tx1">
                    <a:lumMod val="75000"/>
                    <a:lumOff val="25000"/>
                  </a:schemeClr>
                </a:solidFill>
                <a:latin typeface="Aptos" panose="020B0004020202020204" pitchFamily="34" charset="0"/>
                <a:ea typeface="Calibri" panose="020F0502020204030204" pitchFamily="34" charset="0"/>
              </a:defRPr>
            </a:lvl1pPr>
          </a:lstStyle>
          <a:p>
            <a:pPr marL="0" indent="0">
              <a:spcBef>
                <a:spcPts val="1200"/>
              </a:spcBef>
              <a:spcAft>
                <a:spcPts val="1200"/>
              </a:spcAft>
              <a:buClr>
                <a:srgbClr val="3F3F3F"/>
              </a:buClr>
              <a:buNone/>
            </a:pPr>
            <a:r>
              <a:rPr lang="el-GR" dirty="0">
                <a:latin typeface="+mj-lt"/>
              </a:rPr>
              <a:t>συμπεριλαμβανομένων ΜΚΟ, οι οποίοι επιθυμούν</a:t>
            </a:r>
            <a:r>
              <a:rPr lang="en-US" dirty="0">
                <a:latin typeface="+mj-lt"/>
              </a:rPr>
              <a:t> </a:t>
            </a:r>
            <a:r>
              <a:rPr lang="el-GR" dirty="0">
                <a:latin typeface="+mj-lt"/>
              </a:rPr>
              <a:t>μεγαλύτερη</a:t>
            </a:r>
            <a:r>
              <a:rPr lang="en-US" dirty="0">
                <a:latin typeface="+mj-lt"/>
              </a:rPr>
              <a:t> </a:t>
            </a:r>
            <a:r>
              <a:rPr lang="el-GR" dirty="0">
                <a:latin typeface="+mj-lt"/>
              </a:rPr>
              <a:t>λογοδοσία των επιχειρήσεων αναφορικά με τις επιπτώσεις τους στους</a:t>
            </a:r>
            <a:r>
              <a:rPr lang="en-US" dirty="0">
                <a:latin typeface="+mj-lt"/>
              </a:rPr>
              <a:t> </a:t>
            </a:r>
            <a:r>
              <a:rPr lang="el-GR" dirty="0">
                <a:latin typeface="+mj-lt"/>
              </a:rPr>
              <a:t>ανθρώπους και το περιβάλλον - Δυνατός ο έλεγχος των επιχειρήσεων</a:t>
            </a:r>
          </a:p>
        </p:txBody>
      </p:sp>
      <p:pic>
        <p:nvPicPr>
          <p:cNvPr id="17" name="Picture 16" descr="Aerial view of people walking">
            <a:extLst>
              <a:ext uri="{FF2B5EF4-FFF2-40B4-BE49-F238E27FC236}">
                <a16:creationId xmlns:a16="http://schemas.microsoft.com/office/drawing/2014/main" id="{3E8BDA9D-7A55-ACEE-087B-6C7E281401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0800" y="4041374"/>
            <a:ext cx="1800000" cy="1800000"/>
          </a:xfrm>
          <a:prstGeom prst="ellipse">
            <a:avLst/>
          </a:prstGeom>
          <a:effectLst>
            <a:outerShdw blurRad="50800" dist="38100" dir="5400000" algn="t" rotWithShape="0">
              <a:prstClr val="black">
                <a:alpha val="40000"/>
              </a:prstClr>
            </a:outerShdw>
          </a:effectLst>
        </p:spPr>
      </p:pic>
      <p:sp>
        <p:nvSpPr>
          <p:cNvPr id="18" name="Block Arc 17">
            <a:extLst>
              <a:ext uri="{FF2B5EF4-FFF2-40B4-BE49-F238E27FC236}">
                <a16:creationId xmlns:a16="http://schemas.microsoft.com/office/drawing/2014/main" id="{F447726E-7A8E-9190-8C06-40DF06BD1A85}"/>
              </a:ext>
            </a:extLst>
          </p:cNvPr>
          <p:cNvSpPr/>
          <p:nvPr/>
        </p:nvSpPr>
        <p:spPr>
          <a:xfrm rot="4500000">
            <a:off x="476646" y="3928389"/>
            <a:ext cx="2009588" cy="2009586"/>
          </a:xfrm>
          <a:prstGeom prst="blockArc">
            <a:avLst>
              <a:gd name="adj1" fmla="val 6081097"/>
              <a:gd name="adj2" fmla="val 17281842"/>
              <a:gd name="adj3" fmla="val 1868"/>
            </a:avLst>
          </a:prstGeom>
          <a:solidFill>
            <a:srgbClr val="04B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967693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8D88746-268F-082A-9736-0C60258E2244}"/>
            </a:ext>
          </a:extLst>
        </p:cNvPr>
        <p:cNvGrpSpPr/>
        <p:nvPr/>
      </p:nvGrpSpPr>
      <p:grpSpPr>
        <a:xfrm>
          <a:off x="0" y="0"/>
          <a:ext cx="0" cy="0"/>
          <a:chOff x="0" y="0"/>
          <a:chExt cx="0" cy="0"/>
        </a:xfrm>
      </p:grpSpPr>
      <p:sp>
        <p:nvSpPr>
          <p:cNvPr id="96" name="Google Shape;96;p1">
            <a:extLst>
              <a:ext uri="{FF2B5EF4-FFF2-40B4-BE49-F238E27FC236}">
                <a16:creationId xmlns:a16="http://schemas.microsoft.com/office/drawing/2014/main" id="{C145AE25-07C7-9FD8-7CC1-8FA728B80C6D}"/>
              </a:ext>
            </a:extLst>
          </p:cNvPr>
          <p:cNvSpPr/>
          <p:nvPr/>
        </p:nvSpPr>
        <p:spPr>
          <a:xfrm>
            <a:off x="-6101338" y="943897"/>
            <a:ext cx="12231704" cy="11808438"/>
          </a:xfrm>
          <a:prstGeom prst="pie">
            <a:avLst>
              <a:gd name="adj1" fmla="val 16184577"/>
              <a:gd name="adj2" fmla="val 3774"/>
            </a:avLst>
          </a:prstGeom>
          <a:solidFill>
            <a:srgbClr val="04B5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
            <a:extLst>
              <a:ext uri="{FF2B5EF4-FFF2-40B4-BE49-F238E27FC236}">
                <a16:creationId xmlns:a16="http://schemas.microsoft.com/office/drawing/2014/main" id="{36B75D73-AFFE-3CFA-2260-4E0C1BC4CCC0}"/>
              </a:ext>
            </a:extLst>
          </p:cNvPr>
          <p:cNvSpPr/>
          <p:nvPr/>
        </p:nvSpPr>
        <p:spPr>
          <a:xfrm>
            <a:off x="-5907190" y="953625"/>
            <a:ext cx="11808438" cy="11808438"/>
          </a:xfrm>
          <a:prstGeom prst="pie">
            <a:avLst>
              <a:gd name="adj1" fmla="val 16194202"/>
              <a:gd name="adj2" fmla="val 21599999"/>
            </a:avLst>
          </a:prstGeom>
          <a: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03B08DC-5956-737B-5F0D-8C4DA1FEB052}"/>
              </a:ext>
            </a:extLst>
          </p:cNvPr>
          <p:cNvSpPr txBox="1"/>
          <p:nvPr/>
        </p:nvSpPr>
        <p:spPr>
          <a:xfrm>
            <a:off x="6130366" y="3429000"/>
            <a:ext cx="5607954" cy="1200329"/>
          </a:xfrm>
          <a:prstGeom prst="rect">
            <a:avLst/>
          </a:prstGeom>
          <a:noFill/>
        </p:spPr>
        <p:txBody>
          <a:bodyPr wrap="square" rtlCol="0">
            <a:spAutoFit/>
          </a:bodyPr>
          <a:lstStyle/>
          <a:p>
            <a:pPr algn="r"/>
            <a:r>
              <a:rPr lang="el-GR" sz="2400" b="1" dirty="0">
                <a:solidFill>
                  <a:srgbClr val="04B5EA"/>
                </a:solidFill>
                <a:latin typeface="Aptos" panose="020B0004020202020204" pitchFamily="34" charset="0"/>
              </a:rPr>
              <a:t>ΚΑΝΟΝΙΣΤΙΚΟ &amp; ΡΥΘΜΙΣΤΙΚΟ ΠΛΑΙΣΙΟ</a:t>
            </a:r>
          </a:p>
          <a:p>
            <a:pPr algn="r"/>
            <a:r>
              <a:rPr lang="el-GR" sz="2400" b="1" dirty="0">
                <a:solidFill>
                  <a:srgbClr val="04B5EA"/>
                </a:solidFill>
                <a:latin typeface="Aptos" panose="020B0004020202020204" pitchFamily="34" charset="0"/>
              </a:rPr>
              <a:t> ΣΕ ΔΙΕΘΝΕΣ, ΕΥΡΩΠΑΪΚΟ ΚΑΙ ΕΘΝΙΚΟ ΕΠΙΠΕΔΟ </a:t>
            </a:r>
          </a:p>
        </p:txBody>
      </p:sp>
    </p:spTree>
    <p:extLst>
      <p:ext uri="{BB962C8B-B14F-4D97-AF65-F5344CB8AC3E}">
        <p14:creationId xmlns:p14="http://schemas.microsoft.com/office/powerpoint/2010/main" val="3560550698"/>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6626</TotalTime>
  <Words>9089</Words>
  <Application>Microsoft Office PowerPoint</Application>
  <PresentationFormat>Ευρεία οθόνη</PresentationFormat>
  <Paragraphs>639</Paragraphs>
  <Slides>75</Slides>
  <Notes>57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75</vt:i4>
      </vt:variant>
    </vt:vector>
  </HeadingPairs>
  <TitlesOfParts>
    <vt:vector size="84" baseType="lpstr">
      <vt:lpstr>Aptos</vt:lpstr>
      <vt:lpstr>Arial</vt:lpstr>
      <vt:lpstr>Calibri</vt:lpstr>
      <vt:lpstr>Cera Pro</vt:lpstr>
      <vt:lpstr>Courier New</vt:lpstr>
      <vt:lpstr>DM Sans Semi Bold</vt:lpstr>
      <vt:lpstr>Helvetica</vt:lpstr>
      <vt:lpstr>Inter Medium</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askoumenos</dc:creator>
  <cp:lastModifiedBy>aithousatee aithousatee</cp:lastModifiedBy>
  <cp:revision>243</cp:revision>
  <cp:lastPrinted>2026-04-28T10:02:50Z</cp:lastPrinted>
  <dcterms:created xsi:type="dcterms:W3CDTF">2024-03-27T09:42:48Z</dcterms:created>
  <dcterms:modified xsi:type="dcterms:W3CDTF">2026-04-28T17:19:12Z</dcterms:modified>
</cp:coreProperties>
</file>