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1" r:id="rId4"/>
    <p:sldId id="277" r:id="rId5"/>
    <p:sldId id="261" r:id="rId6"/>
    <p:sldId id="262" r:id="rId7"/>
    <p:sldId id="263" r:id="rId8"/>
    <p:sldId id="265" r:id="rId9"/>
    <p:sldId id="283" r:id="rId10"/>
    <p:sldId id="284" r:id="rId11"/>
    <p:sldId id="264" r:id="rId12"/>
    <p:sldId id="274" r:id="rId13"/>
    <p:sldId id="276" r:id="rId14"/>
    <p:sldId id="275" r:id="rId15"/>
    <p:sldId id="278" r:id="rId16"/>
    <p:sldId id="267" r:id="rId17"/>
    <p:sldId id="268" r:id="rId18"/>
    <p:sldId id="269" r:id="rId19"/>
    <p:sldId id="270" r:id="rId20"/>
    <p:sldId id="273" r:id="rId21"/>
    <p:sldId id="280" r:id="rId22"/>
    <p:sldId id="271" r:id="rId23"/>
    <p:sldId id="272" r:id="rId24"/>
    <p:sldId id="279" r:id="rId25"/>
    <p:sldId id="289" r:id="rId26"/>
    <p:sldId id="282" r:id="rId27"/>
    <p:sldId id="285" r:id="rId28"/>
    <p:sldId id="286" r:id="rId29"/>
    <p:sldId id="287" r:id="rId30"/>
    <p:sldId id="288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42" autoAdjust="0"/>
  </p:normalViewPr>
  <p:slideViewPr>
    <p:cSldViewPr>
      <p:cViewPr>
        <p:scale>
          <a:sx n="118" d="100"/>
          <a:sy n="118" d="100"/>
        </p:scale>
        <p:origin x="-27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118A704-FDDE-4908-9FC7-4B7FD7A3AD20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746E6D-79C9-451C-8BF9-99F2AB9DA5B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0B5E24-6A56-4B73-9086-A007A815C0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31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91D405-664C-4D4F-B47A-AEEC933C92C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7" descr="A red and white logo&#10;&#10;Description automatically generated"/>
          <p:cNvPicPr/>
          <p:nvPr/>
        </p:nvPicPr>
        <p:blipFill>
          <a:blip r:embed="rId2">
            <a:alphaModFix amt="14000"/>
          </a:blip>
          <a:srcRect l="8940" t="21778" r="60200" b="22028"/>
          <a:stretch/>
        </p:blipFill>
        <p:spPr>
          <a:xfrm>
            <a:off x="8465760" y="36360"/>
            <a:ext cx="3725640" cy="678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7" name="Picture 12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97920" y="752760"/>
            <a:ext cx="601920" cy="1096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6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21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22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23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05B6A1-3BD9-432F-9018-71F3FD0A319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7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73" name="PlaceHolder 1"/>
          <p:cNvSpPr>
            <a:spLocks noGrp="1"/>
          </p:cNvSpPr>
          <p:nvPr>
            <p:ph type="dt" idx="24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5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26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7BF975-22DA-4D50-868A-D455E8290C2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8600" y="781560"/>
            <a:ext cx="4092840" cy="122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8320" y="2315520"/>
            <a:ext cx="4092840" cy="35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3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4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5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8D7115-6051-4BC2-A409-E1F446D490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17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3280" y="1066680"/>
            <a:ext cx="4102560" cy="131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1066680"/>
            <a:ext cx="6171480" cy="47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3280" y="2552760"/>
            <a:ext cx="4102560" cy="3315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6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7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8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2CAD78-6555-4C95-84D2-54920CA168B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25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9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0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6820E4-72F5-43C3-B817-0BE75AAE1A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242280" y="997920"/>
            <a:ext cx="23482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997920"/>
            <a:ext cx="84034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DD5D7-CDCC-402B-94A9-22A4F970DE3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5320" y="1709640"/>
            <a:ext cx="1063152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15320" y="4589640"/>
            <a:ext cx="1063152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3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18640" y="1126440"/>
            <a:ext cx="9988920" cy="149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45" name="Picture 8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112680" y="1066680"/>
            <a:ext cx="601920" cy="109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Πατήστε για επεξεργασία της μορφής κειμένου διάρθρωσης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864000" lvl="1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Δεύτερο επίπεδο διάρθρωσης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296000" lvl="2" indent="-288000" defTabSz="9144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Τρίτο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728000" lvl="3" indent="-216000" defTabSz="9144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Τέταρτο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160000" lvl="4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Πέμπτο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592000" lvl="5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Έκτο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3024000" lvl="6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Έβδομο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8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12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15320" y="2128680"/>
            <a:ext cx="53035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72200" y="2128680"/>
            <a:ext cx="52189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15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16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17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72571C-39A8-447C-9D73-C4686FCF7BC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5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929160"/>
            <a:ext cx="10639440" cy="76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15320" y="1681200"/>
            <a:ext cx="5281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320" y="2505240"/>
            <a:ext cx="5281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18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ftr" idx="19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8"/>
          <p:cNvSpPr>
            <a:spLocks noGrp="1"/>
          </p:cNvSpPr>
          <p:nvPr>
            <p:ph type="sldNum" idx="20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FE68DD-4210-42CE-8086-B70F0C9C65BC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Μέρος </a:t>
            </a:r>
            <a:r>
              <a:rPr lang="en-US" sz="3200" b="1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lang="el-GR" sz="3200" b="1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Ι: </a:t>
            </a: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Κλιματική αλλαγή στην Ελλάδα</a:t>
            </a: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97600" y="5512200"/>
            <a:ext cx="3386880" cy="96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70000" lnSpcReduction="20000"/>
          </a:bodyPr>
          <a:lstStyle/>
          <a:p>
            <a:pPr indent="0" algn="ctr">
              <a:buNone/>
            </a:pPr>
            <a:r>
              <a:rPr lang="el-GR" sz="2800" b="0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Κ. Λαγουβάρδος Διευθυντής Ερευνών Εθνικού Αστεροσκοπείου Αθηνών</a:t>
            </a:r>
            <a:endParaRPr lang="el-GR" sz="28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Connector 1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86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7103160" y="1933560"/>
            <a:ext cx="4294800" cy="2326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 Βροχοπτώσεις</a:t>
            </a:r>
            <a:r>
              <a:rPr lang="en-US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Κρήτη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10</a:t>
            </a:fld>
            <a:endParaRPr/>
          </a:p>
        </p:txBody>
      </p:sp>
      <p:pic>
        <p:nvPicPr>
          <p:cNvPr id="6" name="Εικόνα 5" descr="C:\Users\KOSTAS~1\AppData\Local\Temp\Rar$DIa22008.45126\tp_1991_2020_trend_ERA5land_cret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799"/>
            <a:ext cx="5800090" cy="3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0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</a:t>
            </a:r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Μέσος αριθμός ημερών </a:t>
            </a:r>
            <a:r>
              <a:rPr lang="el-GR" sz="2400" kern="0" spc="-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χιονοκάλυψης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11</a:t>
            </a:fld>
            <a:endParaRPr/>
          </a:p>
        </p:txBody>
      </p:sp>
      <p:pic>
        <p:nvPicPr>
          <p:cNvPr id="6" name="Picture 2" descr="C:\Users\Kostas Lagouvardos\AppData\Local\Microsoft\Windows\INetCache\Content.Outlook\WARHV26C\snowcover_days_1991_2020_gr_c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335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(1991-2020)-Τάσεις </a:t>
            </a:r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ημερών</a:t>
            </a:r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kern="0" spc="-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χιονοκάλυψης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12</a:t>
            </a:fld>
            <a:endParaRPr/>
          </a:p>
        </p:txBody>
      </p:sp>
      <p:pic>
        <p:nvPicPr>
          <p:cNvPr id="7" name="Picture 2" descr="C:\Users\Kostas Lagouvardos\AppData\Local\Microsoft\Windows\INetCache\Content.Outlook\WARHV26C\snowcover_days_trend_1991_2020_gr_cerr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67600" cy="4953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958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(1991-2020)-Ύψος χιονιού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13</a:t>
            </a:fld>
            <a:endParaRPr/>
          </a:p>
        </p:txBody>
      </p:sp>
      <p:pic>
        <p:nvPicPr>
          <p:cNvPr id="6" name="Picture 2" descr="C:\Users\Kostas Lagouvardos\AppData\Local\Microsoft\Windows\INetCache\Content.Outlook\WARHV26C\snowdepth_1991_2020_gr_c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335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(1991-2020)-Τάσεις ύψους χιονιού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14</a:t>
            </a:fld>
            <a:endParaRPr/>
          </a:p>
        </p:txBody>
      </p:sp>
      <p:pic>
        <p:nvPicPr>
          <p:cNvPr id="6" name="Picture 2" descr="C:\Users\Kostas Lagouvardos\AppData\Local\Microsoft\Windows\INetCache\Content.Outlook\WARHV26C\snowdepth_days_trend_1991_2020_gr_c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3359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7696200" y="3112274"/>
            <a:ext cx="2981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Calibri"/>
              </a:rPr>
              <a:t>Η παρατηρούμενη μείωση φθάνει τοπικά στη ΒΔ Ελλάδα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.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5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cm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ανά έτος. 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6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3016800" y="2819400"/>
            <a:ext cx="563880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el-GR" sz="2800" spc="-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</a:t>
            </a:r>
            <a:r>
              <a:rPr lang="el-GR" sz="2800" kern="0" spc="-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ντονα</a:t>
            </a:r>
            <a:r>
              <a:rPr lang="el-GR" sz="28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/ακραία καιρικά φαινόμενα</a:t>
            </a:r>
            <a:endParaRPr lang="en-US" sz="28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1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Έντονα καιρικά γεγονότα με επιπτώσεις στην Ελλάδα (2000-2024)</a:t>
            </a:r>
            <a:endParaRPr lang="en-US" sz="2400" kern="0" spc="-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16</a:t>
            </a:fld>
            <a:endParaRPr/>
          </a:p>
        </p:txBody>
      </p:sp>
      <p:pic>
        <p:nvPicPr>
          <p:cNvPr id="7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30A03EB-3B26-80F2-89EE-E36C0AC9E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4"/>
          <a:stretch/>
        </p:blipFill>
        <p:spPr>
          <a:xfrm>
            <a:off x="764640" y="1600200"/>
            <a:ext cx="5945420" cy="46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Έντονα καιρικά επεισόδια με επιπτώσεις στην Ελλάδα (2000-2024)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17</a:t>
            </a:fld>
            <a:endParaRPr/>
          </a:p>
        </p:txBody>
      </p:sp>
      <p:pic>
        <p:nvPicPr>
          <p:cNvPr id="7" name="Picture 2" descr="C:\Users\Kostas Lagouvardos\AppData\Local\Microsoft\Windows\INetCache\Content.Outlook\WARHV26C\weather_events_greece_2000_2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30" y="1295400"/>
            <a:ext cx="7837989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- TextBox">
            <a:extLst>
              <a:ext uri="{FF2B5EF4-FFF2-40B4-BE49-F238E27FC236}">
                <a16:creationId xmlns:a16="http://schemas.microsoft.com/office/drawing/2014/main" xmlns="" id="{9A924AD5-B71E-A14F-B195-80BF522C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30" y="5562600"/>
            <a:ext cx="5702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2000-2009: </a:t>
            </a:r>
            <a:r>
              <a:rPr lang="en-US" sz="2000" b="1" dirty="0">
                <a:solidFill>
                  <a:srgbClr val="C00000"/>
                </a:solidFill>
              </a:rPr>
              <a:t>167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έντονα καιρικά επεισόδια</a:t>
            </a:r>
          </a:p>
          <a:p>
            <a:pPr>
              <a:spcBef>
                <a:spcPct val="0"/>
              </a:spcBef>
              <a:buNone/>
            </a:pPr>
            <a:r>
              <a:rPr lang="el-GR" altLang="el-GR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2010-2019:  </a:t>
            </a:r>
            <a:r>
              <a:rPr lang="el-GR" altLang="el-GR" sz="2000" b="1" dirty="0">
                <a:solidFill>
                  <a:srgbClr val="C00000"/>
                </a:solidFill>
                <a:cs typeface="Arial" panose="020B0604020202020204" pitchFamily="34" charset="0"/>
              </a:rPr>
              <a:t>295</a:t>
            </a:r>
            <a:r>
              <a:rPr lang="el-GR" altLang="el-GR" sz="2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έντονα καιρικά επεισόδια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xmlns="" id="{9A924AD5-B71E-A14F-B195-80BF522C6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097" y="5486400"/>
            <a:ext cx="57026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sz="2000" b="1" dirty="0">
                <a:solidFill>
                  <a:srgbClr val="C00000"/>
                </a:solidFill>
              </a:rPr>
              <a:t>ΓΕΓΟΝΟΤΑ ΜΕ ΤΙΣ ΜΕΓΑΛΥΤΕΡΕΣ ΕΠΙΠΤΩΣΕΙΣ</a:t>
            </a:r>
          </a:p>
          <a:p>
            <a:pPr>
              <a:spcBef>
                <a:spcPct val="0"/>
              </a:spcBef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2000-2009: </a:t>
            </a:r>
            <a:r>
              <a:rPr lang="el-GR" sz="2000" b="1" dirty="0">
                <a:solidFill>
                  <a:srgbClr val="C00000"/>
                </a:solidFill>
              </a:rPr>
              <a:t>60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καιρικά επεισόδια</a:t>
            </a:r>
          </a:p>
          <a:p>
            <a:pPr>
              <a:spcBef>
                <a:spcPct val="0"/>
              </a:spcBef>
              <a:buNone/>
            </a:pPr>
            <a:r>
              <a:rPr lang="el-GR" altLang="el-GR" sz="20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2010-2019: </a:t>
            </a:r>
            <a:r>
              <a:rPr lang="el-GR" altLang="el-GR" sz="2000" b="1" dirty="0">
                <a:solidFill>
                  <a:srgbClr val="C00000"/>
                </a:solidFill>
                <a:cs typeface="Arial" panose="020B0604020202020204" pitchFamily="34" charset="0"/>
              </a:rPr>
              <a:t>90</a:t>
            </a:r>
            <a:r>
              <a:rPr lang="el-GR" altLang="el-GR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accent2">
                    <a:lumMod val="50000"/>
                  </a:schemeClr>
                </a:solidFill>
              </a:rPr>
              <a:t>καιρικά επεισόδια</a:t>
            </a:r>
            <a:endParaRPr lang="el-GR" altLang="el-GR" sz="20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Έντονα καιρικά φαινόμενα με επιπτώσεις στην Ελλάδα-πλήθος επεισοδίων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18</a:t>
            </a:fld>
            <a:endParaRPr/>
          </a:p>
        </p:txBody>
      </p:sp>
      <p:pic>
        <p:nvPicPr>
          <p:cNvPr id="6" name="Picture 9" descr="A map of greece with different colors of the country&#10;&#10;Description automatically generated">
            <a:extLst>
              <a:ext uri="{FF2B5EF4-FFF2-40B4-BE49-F238E27FC236}">
                <a16:creationId xmlns:a16="http://schemas.microsoft.com/office/drawing/2014/main" xmlns="" id="{DF220D2F-2CC2-7770-53C8-EADF96004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7026810" cy="49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Έντονα καιρικά φαινόμενα με επιπτώσεις στην Ελλάδα-πλήθος επεισοδίων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19</a:t>
            </a:fld>
            <a:endParaRPr/>
          </a:p>
        </p:txBody>
      </p:sp>
      <p:pic>
        <p:nvPicPr>
          <p:cNvPr id="7" name="Picture 2" descr="A map of countries/regions with red and grey colors&#10;&#10;Description automatically generated">
            <a:extLst>
              <a:ext uri="{FF2B5EF4-FFF2-40B4-BE49-F238E27FC236}">
                <a16:creationId xmlns:a16="http://schemas.microsoft.com/office/drawing/2014/main" xmlns="" id="{D3991FA6-F0A8-1818-BBFE-F508AAB20B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42656" cy="5207846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F647F283-EF66-9142-B0F2-B8FEA389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433848"/>
            <a:ext cx="236975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 smtClean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2000-202</a:t>
            </a:r>
            <a:r>
              <a:rPr lang="el-GR" altLang="el-GR" sz="2800" b="1" dirty="0" smtClean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4</a:t>
            </a:r>
            <a:endParaRPr lang="el-GR" altLang="el-GR" sz="2800" b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sz="2000" b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2</a:t>
            </a: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94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l-GR" sz="2000" b="1" dirty="0">
                <a:cs typeface="Calibri" panose="020F0502020204030204" pitchFamily="34" charset="0"/>
              </a:rPr>
              <a:t>θύματα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 smtClean="0">
                <a:solidFill>
                  <a:schemeClr val="accent4">
                    <a:lumMod val="75000"/>
                  </a:schemeClr>
                </a:solidFill>
                <a:cs typeface="Calibri" panose="020F0502020204030204" pitchFamily="34" charset="0"/>
              </a:rPr>
              <a:t>166 </a:t>
            </a:r>
            <a:r>
              <a:rPr lang="el-GR" altLang="el-GR" sz="2000" b="1" dirty="0">
                <a:cs typeface="Calibri" panose="020F0502020204030204" pitchFamily="34" charset="0"/>
              </a:rPr>
              <a:t>από πλημμύρες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000" b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000" b="1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Εισαγωγικά σχόλια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</a:t>
            </a:fld>
            <a:endParaRPr/>
          </a:p>
        </p:txBody>
      </p:sp>
      <p:sp>
        <p:nvSpPr>
          <p:cNvPr id="2" name="Ορθογώνιο 1"/>
          <p:cNvSpPr/>
          <p:nvPr/>
        </p:nvSpPr>
        <p:spPr>
          <a:xfrm>
            <a:off x="914400" y="1447800"/>
            <a:ext cx="1043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itchFamily="34" charset="0"/>
                <a:cs typeface="Calibri" pitchFamily="34" charset="0"/>
              </a:rPr>
              <a:t>Η κλιματική αλλαγή αποτελεί ένα από τα σοβαρότερα προβλήματα της παγκόσμιας κοινωνίας, με πολύ σημαντικές επιπτώσεις σε πολλούς τομείς της οικονομίας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Ένα σημαντικό βήμα για την κατανόηση του προβλήματος, είναι η επισκόπηση των αλλαγών που έχουν συμβεί τα τελευταία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χρόνια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«παρόν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κλίμα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».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1) Αποτίμηση των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αλλαγών βασικών κλιματικών παραμέτρων (θερμοκρασία, βροχή),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στην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ελληνική επικράτεια συνολικά αλλά και ανά περιφέρεια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τη χρονική περίοδο 1991-2020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dirty="0">
              <a:latin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2) Αποτίμηση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των αλλαγών βασικών κλιματικών παραμέτρων (θερμοκρασία, βροχή) στο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μελλοντικό κλίμα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για στο σύνολο της ελληνικής επικράτειας και για δύο αντιπροσωπευτικά σενάρια συγκεντρώσεων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θερμοκηπικών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αερίων.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Θεσσαλία-τάσεις συχνότητας επεισοδίων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20</a:t>
            </a:fld>
            <a:endParaRPr/>
          </a:p>
        </p:txBody>
      </p:sp>
      <p:pic>
        <p:nvPicPr>
          <p:cNvPr id="7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8001"/>
            <a:ext cx="6038850" cy="2480945"/>
          </a:xfrm>
          <a:prstGeom prst="rect">
            <a:avLst/>
          </a:prstGeom>
          <a:noFill/>
        </p:spPr>
      </p:pic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55898"/>
              </p:ext>
            </p:extLst>
          </p:nvPr>
        </p:nvGraphicFramePr>
        <p:xfrm>
          <a:off x="3352800" y="4343400"/>
          <a:ext cx="6080760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110"/>
                <a:gridCol w="923290"/>
                <a:gridCol w="914400"/>
                <a:gridCol w="582930"/>
                <a:gridCol w="914400"/>
                <a:gridCol w="857250"/>
                <a:gridCol w="754380"/>
              </a:tblGrid>
              <a:tr h="365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2000 – </a:t>
                      </a:r>
                      <a:r>
                        <a:rPr lang="el-GR" sz="1000" dirty="0" smtClean="0">
                          <a:effectLst/>
                        </a:rPr>
                        <a:t>2024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Σύνολο</a:t>
                      </a:r>
                      <a:r>
                        <a:rPr lang="en-US" sz="1000" dirty="0">
                          <a:effectLst/>
                        </a:rPr>
                        <a:t> επ</a:t>
                      </a:r>
                      <a:r>
                        <a:rPr lang="en-US" sz="1000" dirty="0" err="1">
                          <a:effectLst/>
                        </a:rPr>
                        <a:t>εισοδίων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Πλημμύρ</a:t>
                      </a:r>
                      <a:r>
                        <a:rPr lang="en-US" sz="1000" dirty="0">
                          <a:effectLst/>
                        </a:rPr>
                        <a:t>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Ανεμοθύελλ</a:t>
                      </a:r>
                      <a:r>
                        <a:rPr lang="en-US" sz="1000" dirty="0">
                          <a:effectLst/>
                        </a:rPr>
                        <a:t>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Ανεμοστρό-βιλος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>
                          <a:effectLst/>
                        </a:rPr>
                        <a:t>Κεραυνός με </a:t>
                      </a:r>
                      <a:r>
                        <a:rPr lang="el-GR" sz="1000" dirty="0" smtClean="0">
                          <a:effectLst/>
                        </a:rPr>
                        <a:t>απώλεια</a:t>
                      </a:r>
                      <a:r>
                        <a:rPr lang="en-US" sz="1000" baseline="0" dirty="0" smtClean="0">
                          <a:effectLst/>
                        </a:rPr>
                        <a:t> </a:t>
                      </a:r>
                      <a:r>
                        <a:rPr lang="el-GR" sz="1000" dirty="0" smtClean="0">
                          <a:effectLst/>
                        </a:rPr>
                        <a:t>ζωής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Χιόνι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πα</a:t>
                      </a:r>
                      <a:r>
                        <a:rPr lang="en-US" sz="1000" dirty="0" err="1">
                          <a:effectLst/>
                        </a:rPr>
                        <a:t>γετός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Περιφέρει</a:t>
                      </a:r>
                      <a:r>
                        <a:rPr lang="en-US" sz="1000" dirty="0">
                          <a:effectLst/>
                        </a:rPr>
                        <a:t>α Θεσσαλίας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Λάρισ</a:t>
                      </a:r>
                      <a:r>
                        <a:rPr lang="en-US" sz="1000" dirty="0">
                          <a:effectLst/>
                        </a:rPr>
                        <a:t>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27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Μα</a:t>
                      </a:r>
                      <a:r>
                        <a:rPr lang="en-US" sz="1000" dirty="0" err="1">
                          <a:effectLst/>
                        </a:rPr>
                        <a:t>γνησί</a:t>
                      </a:r>
                      <a:r>
                        <a:rPr lang="en-US" sz="1000" dirty="0">
                          <a:effectLst/>
                        </a:rPr>
                        <a:t>α &amp; Σποράδες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Τρίκ</a:t>
                      </a:r>
                      <a:r>
                        <a:rPr lang="en-US" sz="1000" dirty="0">
                          <a:effectLst/>
                        </a:rPr>
                        <a:t>αλα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Κα</a:t>
                      </a:r>
                      <a:r>
                        <a:rPr lang="en-US" sz="1000" dirty="0" err="1">
                          <a:effectLst/>
                        </a:rPr>
                        <a:t>ρδίτσ</a:t>
                      </a:r>
                      <a:r>
                        <a:rPr lang="en-US" sz="1000" dirty="0">
                          <a:effectLst/>
                        </a:rPr>
                        <a:t>α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Δασικές πυρκαγιές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21</a:t>
            </a:fld>
            <a:endParaRPr/>
          </a:p>
        </p:txBody>
      </p:sp>
      <p:pic>
        <p:nvPicPr>
          <p:cNvPr id="1026" name="Picture 2" descr="C:\Users\KOSTAS~1\AppData\Local\Temp\Rar$DIa13572.11653\fires_effis_gr_2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0513"/>
            <a:ext cx="721894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Φθινόπωρο 2023-Κακοκαιρία </a:t>
            </a:r>
            <a:r>
              <a:rPr lang="en-US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Daniel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22</a:t>
            </a:fld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86261" cy="502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Καλοκαίρια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23</a:t>
            </a:fld>
            <a:endParaRPr/>
          </a:p>
        </p:txBody>
      </p:sp>
      <p:pic>
        <p:nvPicPr>
          <p:cNvPr id="7" name="Picture 2" descr="https://www.meteo.gr/UploadedFiles/articlePhotos/SEP25/summer_tmean_1960_2025_greece_noa_meteo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0" y="1219200"/>
            <a:ext cx="8450025" cy="55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Ταμιευτήρας Μόρνου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24</a:t>
            </a:fld>
            <a:endParaRPr/>
          </a:p>
        </p:txBody>
      </p:sp>
      <p:pic>
        <p:nvPicPr>
          <p:cNvPr id="6" name="Picture 2" descr="C:\Users\Kostas Lagouvardos\AppData\Local\Microsoft\Windows\INetCache\Content.Outlook\WARHV26C\mornos_sentinel2_extent_meteogr_no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98"/>
          <a:stretch/>
        </p:blipFill>
        <p:spPr bwMode="auto">
          <a:xfrm>
            <a:off x="869376" y="1322389"/>
            <a:ext cx="10662484" cy="34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ratus.meteo.noa.gr/data/metarmaps/mornos_observatory/plots/noa_meteogr_mornos_lake_perim.jpg?v=0.0562632347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13747"/>
            <a:ext cx="6146039" cy="41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25</a:t>
            </a:fld>
            <a:endParaRPr/>
          </a:p>
        </p:txBody>
      </p:sp>
      <p:sp>
        <p:nvSpPr>
          <p:cNvPr id="2" name="Θέση κειμένου 1"/>
          <p:cNvSpPr>
            <a:spLocks noGrp="1"/>
          </p:cNvSpPr>
          <p:nvPr>
            <p:ph type="body"/>
          </p:nvPr>
        </p:nvSpPr>
        <p:spPr>
          <a:xfrm>
            <a:off x="838200" y="1447800"/>
            <a:ext cx="10690560" cy="5105400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Η θερμοκρασία σε όλη τη χώρα έχει ανέβει μέσα στην τριακονταετία 1991-2020 κατά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περίπου 1.5 °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άνοδος αυτή είναι στατιστικώς σημαντική σε όλη την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επικράτεια.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Η άνοδος παρουσιάζει σημαντικές γεωγραφικές διαφοροποιήσεις. Η μεγαλύτερη τάση ανόδου της θερμοκρασίας εντοπίζεται στη Βορειοδυτική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Ελλάδα,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προσεγγίζοντας τοπικά τους 2.2 °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ενώ  στη νησιωτική χώρα και στην Κρήτη, η αύξηση είναι χαμηλότερη του εθνικού μέσου όρου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Το ύψος βροχής σε αρκετές περιοχές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παρουσιάζει αυξητική τάση</a:t>
            </a:r>
            <a:r>
              <a:rPr lang="el-GR" dirty="0">
                <a:latin typeface="Calibri" pitchFamily="34" charset="0"/>
                <a:cs typeface="Calibri" pitchFamily="34" charset="0"/>
              </a:rPr>
              <a:t>, αλλά στις περισσότερες περιοχές δεν είναι στατιστικώς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σημαντική. Η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Ήπειρος και τα νησιά του Βορείου Ιονίου παρουσιάζουν σημαντική τάξη αύξησης της βροχόπτωσης και μάλιστα η αύξηση αυτή είναι στατιστικώς σημαντική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πολλές περιοχές της χώρας εμφανίζεται τάση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αύξησης των ημερών με ισχυρές βροχοπτώσεις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(ημερήσιο ύψος βροχής μεγαλύτερο των 20 χιλιοστών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Μεγάλος αριθμός καιρικών επεισοδίων έχει καταγραφεί στη χώρα μας από το 2000. Σε όλες τις περιοχές της χώρας υπάρχει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αυξητική τάση εμφάνισης </a:t>
            </a:r>
            <a:r>
              <a:rPr lang="el-GR" dirty="0">
                <a:latin typeface="Calibri" pitchFamily="34" charset="0"/>
                <a:cs typeface="Calibri" pitchFamily="34" charset="0"/>
              </a:rPr>
              <a:t>αυτών των επεισοδίων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Παρόν κλίμα-κύρια συμπεράσματα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2995896" y="2819400"/>
            <a:ext cx="518160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8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Μελλοντικό κλίμα</a:t>
            </a:r>
            <a:endParaRPr lang="en-US" sz="48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8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27</a:t>
            </a:fld>
            <a:endParaRPr/>
          </a:p>
        </p:txBody>
      </p:sp>
      <p:sp>
        <p:nvSpPr>
          <p:cNvPr id="2" name="Θέση κειμένου 1"/>
          <p:cNvSpPr>
            <a:spLocks noGrp="1"/>
          </p:cNvSpPr>
          <p:nvPr>
            <p:ph type="body"/>
          </p:nvPr>
        </p:nvSpPr>
        <p:spPr>
          <a:xfrm>
            <a:off x="838200" y="1758600"/>
            <a:ext cx="10690560" cy="3635280"/>
          </a:xfrm>
        </p:spPr>
        <p:txBody>
          <a:bodyPr/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RCP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4.5: Σταθεροποίηση μέσω Μετριασμού των Εκπομπών.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Το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RCP</a:t>
            </a:r>
            <a:r>
              <a:rPr lang="el-GR" dirty="0">
                <a:latin typeface="Calibri" pitchFamily="34" charset="0"/>
                <a:cs typeface="Calibri" pitchFamily="34" charset="0"/>
              </a:rPr>
              <a:t>4.5 αναπαριστά ένα σενάριο συγκράτησης των εκπομπών μέσω της υιοθέτησης πολιτικών μετριασμού και τεχνολογικών εξελίξεων που περιορίζουν την περαιτέρω αύξηση των συγκεντρώσεων των αερίων του θερμοκηπίου.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endParaRPr lang="el-GR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RCP</a:t>
            </a:r>
            <a:r>
              <a:rPr lang="el-GR" b="1" dirty="0">
                <a:latin typeface="Calibri" pitchFamily="34" charset="0"/>
                <a:cs typeface="Calibri" pitchFamily="34" charset="0"/>
              </a:rPr>
              <a:t>8.5: Ανεξέλεγκτες Εκπομπές και Σοβαρές Κλιματικές Επιπτώσεις. </a:t>
            </a:r>
            <a:r>
              <a:rPr lang="el-GR" dirty="0">
                <a:latin typeface="Calibri" pitchFamily="34" charset="0"/>
                <a:cs typeface="Calibri" pitchFamily="34" charset="0"/>
              </a:rPr>
              <a:t>Το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RCP</a:t>
            </a:r>
            <a:r>
              <a:rPr lang="el-GR" dirty="0">
                <a:latin typeface="Calibri" pitchFamily="34" charset="0"/>
                <a:cs typeface="Calibri" pitchFamily="34" charset="0"/>
              </a:rPr>
              <a:t>8.5 αποτελεί ένα σενάριο χωρίς σημαντικές παγκόσμιες πολιτικές μετριασμού, οδηγώντας σε συνεχή και αυξανόμενη χρήση ορυκτών καυσίμων και αυξανόμενες εκπομπές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₂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Κλιματικά σενάρια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Θέση κειμένου 1"/>
          <p:cNvSpPr txBox="1">
            <a:spLocks/>
          </p:cNvSpPr>
          <p:nvPr/>
        </p:nvSpPr>
        <p:spPr>
          <a:xfrm>
            <a:off x="4343400" y="4419600"/>
            <a:ext cx="3124200" cy="533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b="1" dirty="0" smtClean="0">
                <a:latin typeface="Calibri" pitchFamily="34" charset="0"/>
                <a:cs typeface="Calibri" pitchFamily="34" charset="0"/>
              </a:rPr>
              <a:t>Περίοδος: 2031-2060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28</a:t>
            </a:fld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Κλιματικά σενάρια-θερμοκρασία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Εικόνα 6" descr="C:\Users\KOSTAS~1\AppData\Local\Temp\Rar$DIa23436.27640\3tasmean_diff_rcp45_2031_20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4996815" cy="347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 descr="C:\Users\KOSTAS~1\AppData\Local\Temp\Rar$DIa23436.32540\3tasmean_diff_rcp85_2031_20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31" y="2209800"/>
            <a:ext cx="4996815" cy="3475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29</a:t>
            </a:fld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563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Κλιματικά σενάρια-βροχόπτωση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Εικόνα 9" descr="C:\Users\Kostas Lagouvardos\AppData\Local\Microsoft\Windows\INetCache\Content.Outlook\WARHV26C\prdiv_rcp45_2031_206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5013325" cy="348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 descr="C:\Users\Kostas Lagouvardos\AppData\Local\Microsoft\Windows\INetCache\Content.Outlook\WARHV26C\prdiv_rcp85_2031_20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7081"/>
            <a:ext cx="5081905" cy="353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3429000" y="2590800"/>
            <a:ext cx="419100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8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Παρόν κλίμα</a:t>
            </a:r>
            <a:endParaRPr lang="en-US" sz="48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9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30</a:t>
            </a:fld>
            <a:endParaRPr/>
          </a:p>
        </p:txBody>
      </p:sp>
      <p:sp>
        <p:nvSpPr>
          <p:cNvPr id="2" name="Θέση κειμένου 1"/>
          <p:cNvSpPr>
            <a:spLocks noGrp="1"/>
          </p:cNvSpPr>
          <p:nvPr>
            <p:ph type="body"/>
          </p:nvPr>
        </p:nvSpPr>
        <p:spPr>
          <a:xfrm>
            <a:off x="838200" y="1447800"/>
            <a:ext cx="10690560" cy="3946080"/>
          </a:xfrm>
        </p:spPr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Αύξηση της μέσης θερμοκρασίας σε όλη τη χώρα την τριακονταετία 2031-2060. Στις παράκτιες και νησιωτικές περιοχές η αύξηση προσεγγίζει την τιμή του +1 °</a:t>
            </a:r>
            <a:r>
              <a:rPr lang="en-US" dirty="0">
                <a:latin typeface="Calibri" pitchFamily="34" charset="0"/>
                <a:cs typeface="Calibri" pitchFamily="34" charset="0"/>
              </a:rPr>
              <a:t>C</a:t>
            </a:r>
            <a:r>
              <a:rPr lang="el-GR" dirty="0">
                <a:latin typeface="Calibri" pitchFamily="34" charset="0"/>
                <a:cs typeface="Calibri" pitchFamily="34" charset="0"/>
              </a:rPr>
              <a:t> ενώ στα ηπειρωτικά και κυρίως στη Δυτική Μακεδονία η αύξηση της θερμοκρασίας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ξεπερνά τους +1.5 °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latin typeface="Calibri" pitchFamily="34" charset="0"/>
                <a:cs typeface="Calibri" pitchFamily="34" charset="0"/>
              </a:rPr>
              <a:t>(μετριοπαθές σενάριο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RCP</a:t>
            </a:r>
            <a:r>
              <a:rPr lang="el-GR" dirty="0">
                <a:latin typeface="Calibri" pitchFamily="34" charset="0"/>
                <a:cs typeface="Calibri" pitchFamily="34" charset="0"/>
              </a:rPr>
              <a:t>4.5).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Στο δυσμενέστερο σενάριο εκπομπών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RCP</a:t>
            </a:r>
            <a:r>
              <a:rPr lang="el-GR" dirty="0">
                <a:latin typeface="Calibri" pitchFamily="34" charset="0"/>
                <a:cs typeface="Calibri" pitchFamily="34" charset="0"/>
              </a:rPr>
              <a:t>8.5, η αύξηση της μέσης θερμοκρασίας την τριακονταετία 2031-2060 είναι ακόμα μεγαλύτερη. Τοπικά σε περιοχές της Δυτικής Μακεδονίας, της Ανατολικής Μακεδονίας-Θράκης καθώς και στη Νότια Πελοπόννησο,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η αύξηση πλησιάζει τους +2 °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Το μέσο ετήσιο ύψος βροχής μειώνεται στις περισσότερες περιοχές της χώρας, με μείωση η οποία φθάνει  τοπικά στο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5-10% στο μετριοπαθές σενάριο 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και στο </a:t>
            </a:r>
            <a:r>
              <a:rPr 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10-15% στο δυσμενές σενάριο</a:t>
            </a:r>
            <a:r>
              <a:rPr lang="el-GR" dirty="0">
                <a:latin typeface="Calibri" pitchFamily="34" charset="0"/>
                <a:cs typeface="Calibri" pitchFamily="34" charset="0"/>
              </a:rPr>
              <a:t>. Η μείωση αυτή αναμένεται να αυξήσει ακόμα περισσότερο την πίεση για τη διαθεσιμότητα γλυκού νερού στη χώρα μας. </a:t>
            </a: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Όσον αφορά στις ημέρες με ισχυρή βροχόπτωση, και στα 2 σενάρια παρουσιάζεται ένα μικτό «σήμα» τοπικής μείωσης και αύξησης των ημερών αυτών.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Κλιματικά </a:t>
            </a:r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σενάρια για το μέλλον-κύρια </a:t>
            </a:r>
            <a:r>
              <a:rPr lang="el-GR" sz="240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συμπεράσματα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15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u="none" strike="noStrike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entury Gothic"/>
              </a:rPr>
              <a:t>Ευχαριστώ για την προσοχή σας!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597600" y="4672440"/>
            <a:ext cx="3386880" cy="96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2500" lnSpcReduction="9999"/>
          </a:bodyPr>
          <a:lstStyle/>
          <a:p>
            <a:pPr indent="0" algn="ctr">
              <a:buNone/>
            </a:pPr>
            <a:endParaRPr lang="el-GR" sz="2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cxnSp>
        <p:nvCxnSpPr>
          <p:cNvPr id="102" name="Straight Connector 17">
            <a:extLst>
              <a:ext uri="{C183D7F6-B498-43B3-948B-1728B52AA6E4}">
                <adec:decorative xmlns:adec="http://schemas.microsoft.com/office/drawing/2017/decorative" xmlns:mc="http://schemas.openxmlformats.org/markup-compatibility/2006" xmlns:p15="http://schemas.microsoft.com/office/powerpoint/2012/main" xmlns:p14="http://schemas.microsoft.com/office/powerpoint/2010/main" xmlns="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103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8904240" y="4180320"/>
            <a:ext cx="2689560" cy="14569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(1991-2020)-Θερμοκρασία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4</a:t>
            </a:fld>
            <a:endParaRPr/>
          </a:p>
        </p:txBody>
      </p:sp>
      <p:pic>
        <p:nvPicPr>
          <p:cNvPr id="7" name="Picture 2" descr="C:\Users\Kostas Lagouvardos\AppData\Local\Microsoft\Windows\INetCache\Content.Outlook\WARHV26C\tmean_cumulative_trend_1991_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813079" cy="49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(1991-2020)-Θερμοκρασία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5</a:t>
            </a:fld>
            <a:endParaRPr/>
          </a:p>
        </p:txBody>
      </p:sp>
      <p:pic>
        <p:nvPicPr>
          <p:cNvPr id="8" name="Picture 2" descr="https://www.meteo.gr/UploadedFiles/articlePhotos/SEP24/tmean_trend_gr_1991_2020_cities_b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29061" cy="46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(1991-2020)-Δυτική Μακεδονία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6</a:t>
            </a:fld>
            <a:endParaRPr/>
          </a:p>
        </p:txBody>
      </p:sp>
      <p:pic>
        <p:nvPicPr>
          <p:cNvPr id="11" name="Εικόνα 10" descr="C:\Users\KOSTAS~1\AppData\Local\Temp\Rar$DIa22008.32298\tmean_1991_2020_trend_ERA5land_west_central_macedon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2995"/>
            <a:ext cx="5517515" cy="338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Επεισόδια Καύσωνα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7</a:t>
            </a:fld>
            <a:endParaRPr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E880F902-35EA-0DCB-B62B-3F67C3C74373}"/>
              </a:ext>
            </a:extLst>
          </p:cNvPr>
          <p:cNvSpPr/>
          <p:nvPr/>
        </p:nvSpPr>
        <p:spPr>
          <a:xfrm>
            <a:off x="4876800" y="1443406"/>
            <a:ext cx="4115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0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2800" b="1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Ιούλιος 202</a:t>
            </a:r>
            <a:r>
              <a:rPr lang="en-US" sz="2800" b="1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l-GR" sz="2800" b="1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Καύσωνας</a:t>
            </a:r>
          </a:p>
          <a:p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Διάρκεια </a:t>
            </a:r>
            <a:r>
              <a:rPr lang="el-GR" sz="2800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2800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ημερών, ο μεγαλύτερος σε διάρκεια στην Ελλάδα</a:t>
            </a:r>
          </a:p>
          <a:p>
            <a:endParaRPr lang="el-GR" sz="20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Τα τελευταία </a:t>
            </a:r>
            <a:r>
              <a:rPr lang="el-GR" sz="2800" b="1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</a:t>
            </a:r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χρόνια:</a:t>
            </a:r>
            <a:endParaRPr lang="x-none" sz="2000" kern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2800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US" sz="2800" kern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/1</a:t>
            </a:r>
            <a:r>
              <a:rPr lang="el-GR" sz="2800" kern="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καύσωνες μετά το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2010</a:t>
            </a:r>
            <a:endParaRPr lang="el-GR" sz="20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sz="2000" kern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x-none" sz="2000" kern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x-none" sz="20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x-none" sz="2000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2" descr="https://www.meteo.gr/UploadedFiles/articlePhotos/JUL24/heats_duration_1981_2024_greece_meteogr_n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872788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 Θερμοκρασία θάλασσας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8</a:t>
            </a:fld>
            <a:endParaRPr/>
          </a:p>
        </p:txBody>
      </p:sp>
      <p:pic>
        <p:nvPicPr>
          <p:cNvPr id="6" name="Picture 2" descr="C:\Users\Kostas Lagouvardos\AppData\Local\Microsoft\Windows\INetCache\Content.Outlook\WARHV26C\sst_cumulative_trend_1991_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155173" cy="45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STAS~1\AppData\Local\Temp\Rar$DIa28704.26669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34017"/>
            <a:ext cx="29525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2400" kern="0" spc="-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Παρακολούθηση των καιρικών συνθηκών στο παρόν κλίμα (1991-2020)- Βροχοπτώσεις</a:t>
            </a:r>
            <a:endParaRPr lang="en-US" sz="2400" kern="0" spc="-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9</a:t>
            </a:fld>
            <a:endParaRPr/>
          </a:p>
        </p:txBody>
      </p:sp>
      <p:pic>
        <p:nvPicPr>
          <p:cNvPr id="1026" name="Picture 2" descr="C:\Users\KOSTAS~1\AppData\Local\Temp\Rar$DIa28704.46329\total_prec_trend_1991_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4607"/>
            <a:ext cx="68738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6119</TotalTime>
  <Words>895</Words>
  <Application>Microsoft Office PowerPoint</Application>
  <PresentationFormat>Προσαρμογή</PresentationFormat>
  <Paragraphs>152</Paragraphs>
  <Slides>31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ChronicleVTI</vt:lpstr>
      <vt:lpstr>Μέρος IΙ: Κλιματική αλλαγή στην Ελλάδα</vt:lpstr>
      <vt:lpstr>Εισαγωγικά σχόλια</vt:lpstr>
      <vt:lpstr>Παρόν κλίμα</vt:lpstr>
      <vt:lpstr>Παρακολούθηση των καιρικών συνθηκών στο παρόν κλίμα (1991-2020)-Θερμοκρασία</vt:lpstr>
      <vt:lpstr>Παρακολούθηση των καιρικών συνθηκών στο παρόν κλίμα (1991-2020)-Θερμοκρασία</vt:lpstr>
      <vt:lpstr>Παρακολούθηση των καιρικών συνθηκών στο παρόν κλίμα (1991-2020)-Δυτική Μακεδονία</vt:lpstr>
      <vt:lpstr>Επεισόδια Καύσωνα</vt:lpstr>
      <vt:lpstr>Παρακολούθηση των καιρικών συνθηκών στο παρόν κλίμα (1991-2020)- Θερμοκρασία θάλασσας</vt:lpstr>
      <vt:lpstr>Παρακολούθηση των καιρικών συνθηκών στο παρόν κλίμα (1991-2020)- Βροχοπτώσεις</vt:lpstr>
      <vt:lpstr>Παρακολούθηση των καιρικών συνθηκών στο παρόν κλίμα (1991-2020)- Βροχοπτώσεις-Κρήτη</vt:lpstr>
      <vt:lpstr>Παρακολούθηση των καιρικών συνθηκών στο παρόν κλίμα (1991-2020)-Μέσος αριθμός ημερών χιονοκάλυψης</vt:lpstr>
      <vt:lpstr>Παρακολούθηση των καιρικών συνθηκών στο παρόν κλίμα (1991-2020)-Τάσεις ημερών χιονοκάλυψης</vt:lpstr>
      <vt:lpstr>Παρακολούθηση των καιρικών συνθηκών στο παρόν κλίμα (1991-2020)-Ύψος χιονιού</vt:lpstr>
      <vt:lpstr>Παρακολούθηση των καιρικών συνθηκών στο παρόν κλίμα (1991-2020)-Τάσεις ύψους χιονιού</vt:lpstr>
      <vt:lpstr>‘Εντονα/ακραία καιρικά φαινόμενα</vt:lpstr>
      <vt:lpstr>Έντονα καιρικά γεγονότα με επιπτώσεις στην Ελλάδα (2000-2024)</vt:lpstr>
      <vt:lpstr>Έντονα καιρικά επεισόδια με επιπτώσεις στην Ελλάδα (2000-2024)</vt:lpstr>
      <vt:lpstr>Έντονα καιρικά φαινόμενα με επιπτώσεις στην Ελλάδα-πλήθος επεισοδίων</vt:lpstr>
      <vt:lpstr>Έντονα καιρικά φαινόμενα με επιπτώσεις στην Ελλάδα-πλήθος επεισοδίων</vt:lpstr>
      <vt:lpstr>Θεσσαλία-τάσεις συχνότητας επεισοδίων</vt:lpstr>
      <vt:lpstr>Δασικές πυρκαγιές</vt:lpstr>
      <vt:lpstr>Φθινόπωρο 2023-Κακοκαιρία Daniel</vt:lpstr>
      <vt:lpstr>Καλοκαίρια</vt:lpstr>
      <vt:lpstr>Ταμιευτήρας Μόρνου</vt:lpstr>
      <vt:lpstr>Παρόν κλίμα-κύρια συμπεράσματα</vt:lpstr>
      <vt:lpstr>Μελλοντικό κλίμα</vt:lpstr>
      <vt:lpstr>Κλιματικά σενάρια</vt:lpstr>
      <vt:lpstr>Κλιματικά σενάρια-θερμοκρασία</vt:lpstr>
      <vt:lpstr>Κλιματικά σενάρια-βροχόπτωση</vt:lpstr>
      <vt:lpstr>Κλιματικά σενάρια για το μέλλον-κύρια συμπεράσματα</vt:lpstr>
      <vt:lpstr>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Skapoula</dc:creator>
  <cp:lastModifiedBy>Kostas Lagouvardos</cp:lastModifiedBy>
  <cp:revision>50</cp:revision>
  <dcterms:created xsi:type="dcterms:W3CDTF">2023-11-28T12:16:18Z</dcterms:created>
  <dcterms:modified xsi:type="dcterms:W3CDTF">2025-11-13T11:29:59Z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