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69" r:id="rId5"/>
    <p:sldId id="262" r:id="rId6"/>
    <p:sldId id="271" r:id="rId7"/>
    <p:sldId id="268" r:id="rId8"/>
    <p:sldId id="266" r:id="rId9"/>
    <p:sldId id="263" r:id="rId10"/>
    <p:sldId id="264" r:id="rId11"/>
    <p:sldId id="267" r:id="rId12"/>
    <p:sldId id="270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14" y="-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Πατήστε για μετακίνηση της διαφάνειας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Πατήστε για επεξεργασία της μορφής των σημειώσεων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&lt;κεφαλίδα&gt;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 idx="2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&lt;ημερομηνία/ώρα&gt;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 idx="2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 idx="2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7118A704-FDDE-4908-9FC7-4B7FD7A3AD20}" type="slidenum"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el-G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96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4746E6D-79C9-451C-8BF9-99F2AB9DA5B4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1</a:t>
            </a:fld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30B5E24-6A56-4B73-9086-A007A815C0AF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13</a:t>
            </a:fld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9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2" name="PlaceHolder 1"/>
          <p:cNvSpPr>
            <a:spLocks noGrp="1"/>
          </p:cNvSpPr>
          <p:nvPr>
            <p:ph type="body"/>
          </p:nvPr>
        </p:nvSpPr>
        <p:spPr>
          <a:xfrm>
            <a:off x="700560" y="2293200"/>
            <a:ext cx="10690560" cy="363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091D405-664C-4D4F-B47A-AEEC933C92CB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" name="Picture 7" descr="A red and white logo&#10;&#10;Description automatically generated"/>
          <p:cNvPicPr/>
          <p:nvPr/>
        </p:nvPicPr>
        <p:blipFill>
          <a:blip r:embed="rId2">
            <a:alphaModFix amt="14000"/>
          </a:blip>
          <a:srcRect l="8940" t="21778" r="60200" b="22028"/>
          <a:stretch/>
        </p:blipFill>
        <p:spPr>
          <a:xfrm>
            <a:off x="8465760" y="36360"/>
            <a:ext cx="3725640" cy="678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</a:p>
        </p:txBody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560" cy="1370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pic>
        <p:nvPicPr>
          <p:cNvPr id="7" name="Picture 12" descr="A red and white logo&#10;&#10;Description automatically generated"/>
          <p:cNvPicPr/>
          <p:nvPr/>
        </p:nvPicPr>
        <p:blipFill>
          <a:blip r:embed="rId2"/>
          <a:srcRect l="8940" t="21778" r="60200" b="22028"/>
          <a:stretch/>
        </p:blipFill>
        <p:spPr>
          <a:xfrm>
            <a:off x="97920" y="752760"/>
            <a:ext cx="601920" cy="10965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66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560" cy="1370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dt" idx="21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ftr" idx="22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sldNum" idx="23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505B6A1-3BD9-432F-9018-71F3FD0A3192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72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73" name="PlaceHolder 1"/>
          <p:cNvSpPr>
            <a:spLocks noGrp="1"/>
          </p:cNvSpPr>
          <p:nvPr>
            <p:ph type="dt" idx="24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ftr" idx="25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sldNum" idx="26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F7BF975-22DA-4D50-868A-D455E8290C2D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9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78600" y="781560"/>
            <a:ext cx="4092840" cy="1222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88320" y="2315520"/>
            <a:ext cx="4092840" cy="3552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dt" idx="3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ftr" idx="4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6"/>
          <p:cNvSpPr>
            <a:spLocks noGrp="1"/>
          </p:cNvSpPr>
          <p:nvPr>
            <p:ph type="sldNum" idx="5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E8D7115-6051-4BC2-A409-E1F446D49045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17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3280" y="1066680"/>
            <a:ext cx="4102560" cy="1316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183280" y="1066680"/>
            <a:ext cx="6171480" cy="4793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Click icon to add picture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83280" y="2552760"/>
            <a:ext cx="4102560" cy="3315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dt" idx="6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ftr" idx="7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sldNum" idx="8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A2CAD78-6555-4C95-84D2-54920CA168BF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25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560" cy="1370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00560" y="2293200"/>
            <a:ext cx="10690560" cy="36352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9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10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11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D6820E4-72F5-43C3-B817-0BE75AAE1A45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32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242280" y="997920"/>
            <a:ext cx="2348280" cy="498420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38080" y="997920"/>
            <a:ext cx="8403480" cy="498420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12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ftr" idx="13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sldNum" idx="14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39DD5D7-CDCC-402B-94A9-22A4F970DE33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39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715320" y="1709640"/>
            <a:ext cx="10631520" cy="2851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715320" y="4589640"/>
            <a:ext cx="10631520" cy="1499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43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18640" y="1126440"/>
            <a:ext cx="9988920" cy="1490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4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5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pic>
        <p:nvPicPr>
          <p:cNvPr id="45" name="Picture 8" descr="A red and white logo&#10;&#10;Description automatically generated"/>
          <p:cNvPicPr/>
          <p:nvPr/>
        </p:nvPicPr>
        <p:blipFill>
          <a:blip r:embed="rId2"/>
          <a:srcRect l="8940" t="21778" r="60200" b="22028"/>
          <a:stretch/>
        </p:blipFill>
        <p:spPr>
          <a:xfrm>
            <a:off x="112680" y="1066680"/>
            <a:ext cx="601920" cy="1096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Πατήστε για επεξεργασία της μορφής κειμένου διάρθρωσης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864000" lvl="1" indent="-324000" defTabSz="9144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Δεύτερο επίπεδο διάρθρωσης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296000" lvl="2" indent="-288000" defTabSz="914400">
              <a:lnSpc>
                <a:spcPct val="11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Τρίτο επίπεδο διάρθρωσης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728000" lvl="3" indent="-216000" defTabSz="914400">
              <a:lnSpc>
                <a:spcPct val="11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Τέταρτο επίπεδο διάρθρωσης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160000" lvl="4" indent="-216000" defTabSz="9144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Πέμπτο επίπεδο διάρθρωσης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592000" lvl="5" indent="-216000" defTabSz="9144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Έκτο επίπεδο διάρθρωσης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3024000" lvl="6" indent="-216000" defTabSz="9144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Έβδομο επίπεδο διάρθρωσης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48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560" cy="112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715320" y="2128680"/>
            <a:ext cx="5303520" cy="384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172200" y="2128680"/>
            <a:ext cx="5218920" cy="384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dt" idx="15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ftr" idx="16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sldNum" idx="17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272571C-39A8-447C-9D73-C4686FCF7BCF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56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929160"/>
            <a:ext cx="10639440" cy="760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715320" y="1681200"/>
            <a:ext cx="5281560" cy="656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marL="228600"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1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715320" y="2505240"/>
            <a:ext cx="5281560" cy="342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560" cy="656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marL="228600"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1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560" cy="342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 type="dt" idx="18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7"/>
          <p:cNvSpPr>
            <a:spLocks noGrp="1"/>
          </p:cNvSpPr>
          <p:nvPr>
            <p:ph type="ftr" idx="19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8"/>
          <p:cNvSpPr>
            <a:spLocks noGrp="1"/>
          </p:cNvSpPr>
          <p:nvPr>
            <p:ph type="sldNum" idx="20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DFE68DD-4210-42CE-8086-B70F0C9C65BC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15">
            <a:extLst>
              <a:ext uri="{C183D7F6-B498-43B3-948B-1728B52AA6E4}">
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</a:ext>
            </a:extLst>
          </p:cNvPr>
          <p:cNvSpPr/>
          <p:nvPr/>
        </p:nvSpPr>
        <p:spPr>
          <a:xfrm>
            <a:off x="360" y="0"/>
            <a:ext cx="1219140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69440" y="1468440"/>
            <a:ext cx="5839560" cy="3914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3200" b="1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Μέρος Ι</a:t>
            </a:r>
            <a:r>
              <a:rPr lang="en-US" sz="3200" b="1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II</a:t>
            </a:r>
            <a:r>
              <a:rPr lang="el-GR" sz="3200" b="1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: Ανάλυση κλιματικής διακινδύνευσης υποδομών</a:t>
            </a:r>
            <a:r>
              <a:rPr sz="3200" dirty="0">
                <a:latin typeface="Calibri" pitchFamily="34" charset="0"/>
                <a:cs typeface="Calibri" pitchFamily="34" charset="0"/>
              </a:rPr>
              <a:t/>
            </a:r>
            <a:br>
              <a:rPr sz="3200" dirty="0">
                <a:latin typeface="Calibri" pitchFamily="34" charset="0"/>
                <a:cs typeface="Calibri" pitchFamily="34" charset="0"/>
              </a:rPr>
            </a:br>
            <a:endParaRPr lang="en-US" sz="3200" b="0" u="none" strike="noStrike" dirty="0">
              <a:solidFill>
                <a:schemeClr val="dk1"/>
              </a:solidFill>
              <a:effectLst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597600" y="4902600"/>
            <a:ext cx="3386880" cy="96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70000" lnSpcReduction="20000"/>
          </a:bodyPr>
          <a:lstStyle/>
          <a:p>
            <a:pPr indent="0" algn="ctr">
              <a:buNone/>
            </a:pPr>
            <a:r>
              <a:rPr lang="el-GR" sz="2800" b="0" u="none" strike="noStrike" dirty="0" smtClean="0">
                <a:solidFill>
                  <a:schemeClr val="dk1"/>
                </a:solidFill>
                <a:effectLst/>
                <a:uFillTx/>
                <a:latin typeface="Calibri" pitchFamily="34" charset="0"/>
                <a:cs typeface="Calibri" pitchFamily="34" charset="0"/>
              </a:rPr>
              <a:t>Κ. Λαγουβάρδος Διευθυντής Ερευνών Εθνικού Αστεροσκοπείου Αθηνών</a:t>
            </a:r>
            <a:endParaRPr lang="el-GR" sz="2800" b="0" u="none" strike="noStrike" dirty="0">
              <a:solidFill>
                <a:schemeClr val="dk1"/>
              </a:solidFill>
              <a:effectLst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5" name="Straight Connector 17">
            <a:extLst>
              <a:ext uri="{C183D7F6-B498-43B3-948B-1728B52AA6E4}">
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</a:ext>
            </a:extLst>
          </p:cNvPr>
          <p:cNvCxnSpPr/>
          <p:nvPr/>
        </p:nvCxnSpPr>
        <p:spPr>
          <a:xfrm>
            <a:off x="799920" y="723600"/>
            <a:ext cx="137232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pic>
        <p:nvPicPr>
          <p:cNvPr id="86" name="Picture 2" descr="A black and red sign with red text&#10;&#10;AI-generated content may be incorrect."/>
          <p:cNvPicPr/>
          <p:nvPr/>
        </p:nvPicPr>
        <p:blipFill>
          <a:blip r:embed="rId3"/>
          <a:stretch/>
        </p:blipFill>
        <p:spPr>
          <a:xfrm>
            <a:off x="7103160" y="1933560"/>
            <a:ext cx="4294800" cy="2326320"/>
          </a:xfrm>
          <a:prstGeom prst="rect">
            <a:avLst/>
          </a:prstGeom>
          <a:noFill/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Υπολογισμός διακινδύνευσης-μελλοντικό</a:t>
            </a:r>
            <a:r>
              <a:rPr lang="en-US" sz="4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4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κλίμα</a:t>
            </a:r>
            <a:endParaRPr lang="el-GR" sz="40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10</a:t>
            </a:fld>
            <a:endParaRPr/>
          </a:p>
        </p:txBody>
      </p:sp>
      <p:pic>
        <p:nvPicPr>
          <p:cNvPr id="7" name="Picture 7" descr="A table with text and numbers&#10;&#10;Description automatically generated with medium confidence">
            <a:extLst>
              <a:ext uri="{FF2B5EF4-FFF2-40B4-BE49-F238E27FC236}">
                <a16:creationId xmlns="" xmlns:a16="http://schemas.microsoft.com/office/drawing/2014/main" id="{3AE7636C-6F46-DBB3-C7F4-B0F7FBEC8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80630"/>
            <a:ext cx="5830776" cy="38347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A3C0B1A-6821-9632-E192-DCDC7A95314A}"/>
              </a:ext>
            </a:extLst>
          </p:cNvPr>
          <p:cNvSpPr txBox="1"/>
          <p:nvPr/>
        </p:nvSpPr>
        <p:spPr>
          <a:xfrm>
            <a:off x="1219200" y="3766389"/>
            <a:ext cx="3237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Τα δεδομένα </a:t>
            </a:r>
            <a:r>
              <a:rPr lang="el-GR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αποτελούν τη 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βάση για την εκτίμηση της μελλοντικής μεταβολής στη συχνότητα των κλιματικών φαινομένων υψηλής </a:t>
            </a:r>
            <a:r>
              <a:rPr lang="el-GR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επικινδυνότητας</a:t>
            </a:r>
            <a:endParaRPr lang="x-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952A3A1-E0B7-5BD0-C105-696760650A46}"/>
              </a:ext>
            </a:extLst>
          </p:cNvPr>
          <p:cNvSpPr txBox="1"/>
          <p:nvPr/>
        </p:nvSpPr>
        <p:spPr>
          <a:xfrm>
            <a:off x="828671" y="1439888"/>
            <a:ext cx="4538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Περίοδος αναφοράς (1991–2020) και μελλοντική περίοδο </a:t>
            </a:r>
            <a:r>
              <a:rPr lang="el-GR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(2026-2045, 2031–2060). </a:t>
            </a:r>
            <a:endParaRPr lang="el-G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itchFamily="34" charset="0"/>
            </a:endParaRPr>
          </a:p>
          <a:p>
            <a:pPr marL="285750" indent="-285750">
              <a:buFontTx/>
              <a:buChar char="-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Οι προβολές βασίστηκαν σε δύο από τα βασικά </a:t>
            </a:r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σενάρια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RCP </a:t>
            </a:r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4.5, 8.5</a:t>
            </a:r>
          </a:p>
          <a:p>
            <a:pPr marL="285750" indent="-285750">
              <a:buFontTx/>
              <a:buChar char="-"/>
            </a:pP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Δ</a:t>
            </a:r>
            <a:r>
              <a:rPr lang="el-GR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εδομένα 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από </a:t>
            </a:r>
            <a:r>
              <a:rPr lang="el-GR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ικανό αριθμό </a:t>
            </a:r>
            <a:r>
              <a:rPr lang="el-GR" sz="1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περιοχικών</a:t>
            </a:r>
            <a:r>
              <a:rPr lang="el-GR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itchFamily="34" charset="0"/>
              </a:rPr>
              <a:t> κλιματικών μοντέλων </a:t>
            </a:r>
            <a:endParaRPr lang="el-G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itchFamily="34" charset="0"/>
            </a:endParaRPr>
          </a:p>
          <a:p>
            <a:pPr marL="285750" indent="-285750">
              <a:buFontTx/>
              <a:buChar char="-"/>
            </a:pPr>
            <a:endParaRPr lang="x-non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8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Υπολογισμός διακινδύνευσης-μελλοντικό κλίμα</a:t>
            </a:r>
            <a:endParaRPr lang="el-GR" sz="4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11</a:t>
            </a:fld>
            <a:endParaRPr/>
          </a:p>
        </p:txBody>
      </p:sp>
      <p:pic>
        <p:nvPicPr>
          <p:cNvPr id="6" name="Picture 6" descr="A map of greece with different colored spots&#10;&#10;Description automatically generated">
            <a:extLst>
              <a:ext uri="{FF2B5EF4-FFF2-40B4-BE49-F238E27FC236}">
                <a16:creationId xmlns="" xmlns:a16="http://schemas.microsoft.com/office/drawing/2014/main" id="{D94C305F-2BC4-B90E-FAA0-B8D58A487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93" y="2057400"/>
            <a:ext cx="4510931" cy="3978275"/>
          </a:xfrm>
          <a:prstGeom prst="rect">
            <a:avLst/>
          </a:prstGeom>
        </p:spPr>
      </p:pic>
      <p:pic>
        <p:nvPicPr>
          <p:cNvPr id="7" name="Picture 10" descr="A map of greece with different colored spots&#10;&#10;Description automatically generated">
            <a:extLst>
              <a:ext uri="{FF2B5EF4-FFF2-40B4-BE49-F238E27FC236}">
                <a16:creationId xmlns="" xmlns:a16="http://schemas.microsoft.com/office/drawing/2014/main" id="{5DCC1304-68AD-FE82-CA88-3060A4BAB1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" y="2159646"/>
            <a:ext cx="4675035" cy="39782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CE4338D-7382-8922-60A7-C9617855197B}"/>
              </a:ext>
            </a:extLst>
          </p:cNvPr>
          <p:cNvSpPr txBox="1"/>
          <p:nvPr/>
        </p:nvSpPr>
        <p:spPr>
          <a:xfrm>
            <a:off x="838200" y="1524000"/>
            <a:ext cx="4510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ΠΑΡΟΝ ΚΙΝΔΥΝΟΣ – ΥΨ. ΘΕΡΜΟΚΡΑΣΙΕΣ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EF97C10-0973-A6B5-A506-E47464737306}"/>
              </a:ext>
            </a:extLst>
          </p:cNvPr>
          <p:cNvSpPr txBox="1"/>
          <p:nvPr/>
        </p:nvSpPr>
        <p:spPr>
          <a:xfrm>
            <a:off x="5700859" y="1371600"/>
            <a:ext cx="5195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ΜΕΛΛΟΝΤΙΚΟΣ ΚΙΝΔΥΝΟΣ – ΥΨ. ΘΕΡΜΟΚΡΑΣΙΕΣ</a:t>
            </a:r>
          </a:p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RCP 4.5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8599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Συμπερασματικά…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12</a:t>
            </a:fld>
            <a:endParaRPr/>
          </a:p>
        </p:txBody>
      </p:sp>
      <p:sp>
        <p:nvSpPr>
          <p:cNvPr id="2" name="Ορθογώνιο 1"/>
          <p:cNvSpPr/>
          <p:nvPr/>
        </p:nvSpPr>
        <p:spPr>
          <a:xfrm>
            <a:off x="914400" y="1582341"/>
            <a:ext cx="1021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Calibri" pitchFamily="34" charset="0"/>
                <a:cs typeface="Calibri" pitchFamily="34" charset="0"/>
              </a:rPr>
              <a:t>Η μεθοδολογία καλύπτει και τα τέσσερα κρίσιμα επίπεδα που συγκροτούν τη διακινδύνευση: 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επίπεδο του κλιματικού </a:t>
            </a:r>
            <a:r>
              <a:rPr lang="el-G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κινδύνου (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hazard</a:t>
            </a:r>
            <a:r>
              <a:rPr lang="el-G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ανά φαινόμενο,  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επίπεδο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της </a:t>
            </a:r>
            <a:r>
              <a:rPr lang="el-G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ευαισθησίας </a:t>
            </a:r>
            <a:r>
              <a:rPr lang="el-G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sensitivity</a:t>
            </a:r>
            <a:r>
              <a:rPr lang="el-G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κάθε τύπου υποδομής ανά φαινόμενο, 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επίπεδο της </a:t>
            </a:r>
            <a:r>
              <a:rPr lang="el-G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τρωτότητας (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vulnerability</a:t>
            </a:r>
            <a:r>
              <a:rPr lang="el-GR" dirty="0">
                <a:latin typeface="Calibri" pitchFamily="34" charset="0"/>
                <a:cs typeface="Calibri" pitchFamily="34" charset="0"/>
              </a:rPr>
              <a:t>) ανά υποδομή και φαινόμενο, και 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επίπεδο της </a:t>
            </a:r>
            <a:r>
              <a:rPr lang="el-G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έκθεσης (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exposure</a:t>
            </a:r>
            <a:r>
              <a:rPr lang="el-G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με βάση τη γεωγραφική κατανομή του κάθε τύπου υποδομής. 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ΑΠΟΤΕΛΕΣΜΑ: εκτίμηση </a:t>
            </a:r>
            <a:r>
              <a:rPr lang="el-G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διακινδύνευσης (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risk)</a:t>
            </a:r>
            <a:endParaRPr lang="el-G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endParaRPr lang="el-GR" dirty="0">
              <a:latin typeface="Calibri" pitchFamily="34" charset="0"/>
              <a:cs typeface="Calibri" pitchFamily="34" charset="0"/>
            </a:endParaRP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Η </a:t>
            </a:r>
            <a:r>
              <a:rPr lang="el-GR" dirty="0">
                <a:latin typeface="Calibri" pitchFamily="34" charset="0"/>
                <a:cs typeface="Calibri" pitchFamily="34" charset="0"/>
              </a:rPr>
              <a:t>σύνθεση αυτών των επιμέρους συνιστωσών μας επιτρέπει να διαμορφώσουμε ένα αξιόπιστο εργαλείο υποστήριξης αποφάσεων για τον σχεδιασμό </a:t>
            </a:r>
            <a:r>
              <a:rPr lang="el-GR" dirty="0" err="1">
                <a:latin typeface="Calibri" pitchFamily="34" charset="0"/>
                <a:cs typeface="Calibri" pitchFamily="34" charset="0"/>
              </a:rPr>
              <a:t>στοχευμένων</a:t>
            </a:r>
            <a:r>
              <a:rPr lang="el-GR" dirty="0">
                <a:latin typeface="Calibri" pitchFamily="34" charset="0"/>
                <a:cs typeface="Calibri" pitchFamily="34" charset="0"/>
              </a:rPr>
              <a:t> και ρεαλιστικών δράσεων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προσαρμογής.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2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69440" y="1468440"/>
            <a:ext cx="5839560" cy="3914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3200" b="1" u="none" strike="noStrike" dirty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 pitchFamily="34" charset="0"/>
                <a:cs typeface="Calibri" pitchFamily="34" charset="0"/>
              </a:rPr>
              <a:t>Ευχαριστώ για την προσοχή </a:t>
            </a:r>
            <a:r>
              <a:rPr lang="el-GR" sz="3200" b="1" u="none" strike="noStrike" dirty="0" smtClean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 pitchFamily="34" charset="0"/>
                <a:cs typeface="Calibri" pitchFamily="34" charset="0"/>
              </a:rPr>
              <a:t>σας!</a:t>
            </a:r>
            <a:endParaRPr lang="en-US" sz="3200" b="0" u="none" strike="noStrike" dirty="0">
              <a:solidFill>
                <a:schemeClr val="dk1"/>
              </a:solidFill>
              <a:effectLst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2" name="Straight Connector 17">
            <a:extLst>
              <a:ext uri="{C183D7F6-B498-43B3-948B-1728B52AA6E4}">
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</a:ext>
            </a:extLst>
          </p:cNvPr>
          <p:cNvCxnSpPr/>
          <p:nvPr/>
        </p:nvCxnSpPr>
        <p:spPr>
          <a:xfrm>
            <a:off x="799920" y="723600"/>
            <a:ext cx="137232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pic>
        <p:nvPicPr>
          <p:cNvPr id="103" name="Picture 2" descr="A black and red sign with red text&#10;&#10;AI-generated content may be incorrect."/>
          <p:cNvPicPr/>
          <p:nvPr/>
        </p:nvPicPr>
        <p:blipFill>
          <a:blip r:embed="rId3"/>
          <a:stretch/>
        </p:blipFill>
        <p:spPr>
          <a:xfrm>
            <a:off x="8904240" y="4180320"/>
            <a:ext cx="2689560" cy="1456920"/>
          </a:xfrm>
          <a:prstGeom prst="rect">
            <a:avLst/>
          </a:prstGeom>
          <a:noFill/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Εισαγωγή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2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14400" y="1676400"/>
            <a:ext cx="9486721" cy="425372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l-GR" dirty="0"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Ανάπτυξη </a:t>
            </a:r>
            <a:r>
              <a:rPr lang="el-GR" b="1" dirty="0">
                <a:solidFill>
                  <a:srgbClr val="FF0000"/>
                </a:solidFill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δείκτη διακινδύνευσης (</a:t>
            </a:r>
            <a:r>
              <a:rPr lang="en-US" b="1" dirty="0">
                <a:solidFill>
                  <a:srgbClr val="FF0000"/>
                </a:solidFill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Risk) </a:t>
            </a:r>
            <a:r>
              <a:rPr lang="el-GR" dirty="0"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και τρωτότητας (</a:t>
            </a:r>
            <a:r>
              <a:rPr lang="en-US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V</a:t>
            </a:r>
            <a:r>
              <a:rPr lang="en-US" dirty="0"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ulnerability)</a:t>
            </a:r>
            <a:r>
              <a:rPr lang="x-none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l-GR" dirty="0">
                <a:effectLst/>
                <a:latin typeface="Calibri" pitchFamily="34" charset="0"/>
                <a:cs typeface="Calibri" pitchFamily="34" charset="0"/>
              </a:rPr>
              <a:t>για διάφορους κλιματικούς κινδύνους </a:t>
            </a:r>
            <a:r>
              <a:rPr lang="en-US" dirty="0">
                <a:effectLst/>
                <a:latin typeface="Calibri" pitchFamily="34" charset="0"/>
                <a:cs typeface="Calibri" pitchFamily="34" charset="0"/>
              </a:rPr>
              <a:t>(H</a:t>
            </a:r>
            <a:r>
              <a:rPr lang="en-US" dirty="0">
                <a:latin typeface="Calibri" pitchFamily="34" charset="0"/>
                <a:cs typeface="Calibri" pitchFamily="34" charset="0"/>
              </a:rPr>
              <a:t>azards) </a:t>
            </a:r>
            <a:r>
              <a:rPr lang="el-GR" dirty="0">
                <a:latin typeface="Calibri" pitchFamily="34" charset="0"/>
                <a:cs typeface="Calibri" pitchFamily="34" charset="0"/>
              </a:rPr>
              <a:t>στο </a:t>
            </a:r>
            <a:r>
              <a:rPr lang="el-GR" dirty="0" err="1">
                <a:latin typeface="Calibri" pitchFamily="34" charset="0"/>
                <a:cs typeface="Calibri" pitchFamily="34" charset="0"/>
              </a:rPr>
              <a:t>παρ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ό</a:t>
            </a:r>
            <a:r>
              <a:rPr lang="el-GR" dirty="0">
                <a:latin typeface="Calibri" pitchFamily="34" charset="0"/>
                <a:cs typeface="Calibri" pitchFamily="34" charset="0"/>
              </a:rPr>
              <a:t>ν και το μελλοντικό κλίμα</a:t>
            </a:r>
          </a:p>
          <a:p>
            <a:endParaRPr lang="el-GR" b="0" u="none" strike="noStrike" dirty="0">
              <a:solidFill>
                <a:srgbClr val="000000"/>
              </a:solidFill>
              <a:uFillTx/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  <a:p>
            <a:r>
              <a:rPr lang="el-GR" b="0" u="none" strike="noStrike" dirty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Κλιματικοί κίνδυνοι: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Πλημμύρα (ισχυρές βροχοπτώσεις)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b="0" u="none" strike="noStrike" dirty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Υψηλές θερμοκρασίες (&gt;37 </a:t>
            </a:r>
            <a:r>
              <a:rPr lang="el-GR" b="0" u="none" strike="noStrike" dirty="0" smtClean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°</a:t>
            </a:r>
            <a:r>
              <a:rPr lang="en-US" b="0" u="none" strike="noStrike" dirty="0" smtClean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C</a:t>
            </a:r>
            <a:r>
              <a:rPr lang="en-US" b="0" u="none" strike="noStrike" dirty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)</a:t>
            </a:r>
            <a:r>
              <a:rPr lang="el-GR" b="0" u="none" strike="noStrike" dirty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Χαμηλές </a:t>
            </a:r>
            <a:r>
              <a:rPr lang="el-GR" b="0" u="none" strike="noStrike" dirty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θερμοκρασίες</a:t>
            </a:r>
            <a:r>
              <a:rPr lang="en-US" b="0" u="none" strike="noStrike" dirty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 (&lt;0</a:t>
            </a:r>
            <a:r>
              <a:rPr lang="el-GR" b="0" u="none" strike="noStrike" dirty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 </a:t>
            </a:r>
            <a:r>
              <a:rPr lang="el-GR" b="0" u="none" strike="noStrike" dirty="0" smtClean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°</a:t>
            </a:r>
            <a:r>
              <a:rPr lang="en-US" b="0" u="none" strike="noStrike" dirty="0" smtClean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C</a:t>
            </a:r>
            <a:r>
              <a:rPr lang="en-US" b="0" u="none" strike="noStrike" dirty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b="0" u="none" strike="noStrike" dirty="0" err="1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Ισχυρο</a:t>
            </a:r>
            <a:r>
              <a:rPr lang="en-US" b="0" u="none" strike="noStrike" dirty="0" err="1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ί</a:t>
            </a:r>
            <a:r>
              <a:rPr lang="el-GR" b="0" u="none" strike="noStrike" dirty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 άνεμοι</a:t>
            </a:r>
            <a:r>
              <a:rPr lang="en-US" b="0" u="none" strike="noStrike" dirty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 (</a:t>
            </a:r>
            <a:r>
              <a:rPr lang="el-GR" b="0" u="none" strike="noStrike" dirty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&gt;</a:t>
            </a:r>
            <a:r>
              <a:rPr lang="en-US" b="0" u="none" strike="noStrike" dirty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17 m/s)</a:t>
            </a:r>
            <a:endParaRPr lang="el-GR" b="0" u="none" strike="noStrike" dirty="0">
              <a:solidFill>
                <a:srgbClr val="000000"/>
              </a:solidFill>
              <a:uFillTx/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Κεραυνοί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 </a:t>
            </a:r>
            <a:endParaRPr lang="el-GR" dirty="0">
              <a:solidFill>
                <a:srgbClr val="000000"/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Δασικές πυρκαγιές</a:t>
            </a:r>
          </a:p>
          <a:p>
            <a:endParaRPr lang="el-GR" dirty="0">
              <a:solidFill>
                <a:srgbClr val="000000"/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  <a:p>
            <a:r>
              <a:rPr lang="el-GR" dirty="0" smtClean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Χωρική ανάλυση: </a:t>
            </a:r>
            <a:r>
              <a:rPr lang="el-GR" b="0" u="none" strike="noStrike" dirty="0" smtClean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5</a:t>
            </a:r>
            <a:r>
              <a:rPr lang="en-US" b="0" u="none" strike="noStrike" dirty="0" smtClean="0">
                <a:solidFill>
                  <a:srgbClr val="000000"/>
                </a:solidFill>
                <a:uFillTx/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km x 5km</a:t>
            </a:r>
          </a:p>
          <a:p>
            <a:endParaRPr lang="el-GR" b="0" u="none" strike="noStrike" dirty="0">
              <a:solidFill>
                <a:srgbClr val="000000"/>
              </a:solidFill>
              <a:uFillTx/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  <a:p>
            <a:endParaRPr lang="el-GR" dirty="0">
              <a:solidFill>
                <a:srgbClr val="000000"/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  <a:p>
            <a:endParaRPr lang="el-GR" b="0" u="none" strike="noStrike" dirty="0">
              <a:solidFill>
                <a:srgbClr val="000000"/>
              </a:solidFill>
              <a:uFillTx/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  <a:p>
            <a:endParaRPr lang="el-GR" b="0" u="none" strike="noStrike" dirty="0">
              <a:solidFill>
                <a:srgbClr val="000000"/>
              </a:solidFill>
              <a:uFillTx/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  <a:p>
            <a:endParaRPr lang="el-GR" b="0" u="none" strike="noStrike" dirty="0">
              <a:solidFill>
                <a:srgbClr val="000000"/>
              </a:solidFill>
              <a:uFillTx/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Κλιματική διακινδύνευση</a:t>
            </a:r>
            <a:endParaRPr lang="el-GR" sz="4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3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7454D2-DA54-8BCA-2870-2C128B1B7233}"/>
              </a:ext>
            </a:extLst>
          </p:cNvPr>
          <p:cNvSpPr txBox="1"/>
          <p:nvPr/>
        </p:nvSpPr>
        <p:spPr>
          <a:xfrm>
            <a:off x="802740" y="1940760"/>
            <a:ext cx="97726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Η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κλιματική </a:t>
            </a:r>
            <a:r>
              <a:rPr lang="el-GR" b="1" i="0" u="none" strike="noStrike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διακινδύνευση </a:t>
            </a:r>
            <a:r>
              <a:rPr lang="el-GR" b="1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(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climate risk)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ορίζεται ως συνάρτηση τριών βασικών παραγόντων:</a:t>
            </a:r>
          </a:p>
          <a:p>
            <a:pPr algn="l"/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Risk = f(Hazard,  Vulnerability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Exposure)</a:t>
            </a:r>
            <a:endParaRPr lang="el-GR" b="0" i="0" u="none" strike="noStrike" dirty="0"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endParaRPr lang="el-GR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όπου: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Hazard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: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το φυσικό κλιματικό φαινόμενο που περιλαμβάνει </a:t>
            </a:r>
            <a:r>
              <a:rPr lang="el-GR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πιθανότητα εμφάνισης και </a:t>
            </a:r>
            <a:r>
              <a:rPr lang="el-GR" i="0" u="none" strike="noStrike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έντασης</a:t>
            </a:r>
            <a:endParaRPr lang="el-GR" i="0" u="none" strike="noStrike" dirty="0"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Vulnerability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: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η </a:t>
            </a:r>
            <a:r>
              <a:rPr lang="el-GR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προδιάθεση ενός συστήματος να υποστεί βλάβη 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από τον κίνδυνο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Exposure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: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η </a:t>
            </a:r>
            <a:r>
              <a:rPr lang="el-GR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ποσοτική παρουσία 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στοιχείων που μπορεί να επηρεαστούν (υποδομές, πληθυσμός, περιουσιακά στοιχεία) σε περιοχές που εκτίθενται σε έναν κίνδυνο.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l-GR" b="0" i="0" u="none" strike="noStrike" dirty="0"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endParaRPr lang="x-non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Ευρωπαϊκή Οδηγία</a:t>
            </a:r>
            <a:endParaRPr lang="el-GR" sz="4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4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7454D2-DA54-8BCA-2870-2C128B1B7233}"/>
              </a:ext>
            </a:extLst>
          </p:cNvPr>
          <p:cNvSpPr txBox="1"/>
          <p:nvPr/>
        </p:nvSpPr>
        <p:spPr>
          <a:xfrm>
            <a:off x="815440" y="1600200"/>
            <a:ext cx="977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libri" pitchFamily="34" charset="0"/>
                <a:cs typeface="Calibri" pitchFamily="34" charset="0"/>
              </a:rPr>
              <a:t>Τεχνικές </a:t>
            </a:r>
            <a:r>
              <a:rPr lang="el-GR" b="1" dirty="0">
                <a:latin typeface="Calibri" pitchFamily="34" charset="0"/>
                <a:cs typeface="Calibri" pitchFamily="34" charset="0"/>
              </a:rPr>
              <a:t>κατευθυντήριες οδηγίες σχετικά με την ενίσχυση της ανθεκτικότητας των υποδομών στην κλιματική αλλαγή κατά την περίοδο 2021-2027 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>
                <a:latin typeface="Calibri" pitchFamily="34" charset="0"/>
                <a:cs typeface="Calibri" pitchFamily="34" charset="0"/>
              </a:rPr>
              <a:t>2021/C 373/01) </a:t>
            </a:r>
            <a:endParaRPr lang="x-non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9" y="2246530"/>
            <a:ext cx="4964403" cy="377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59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77340" y="775725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Μεθοδολογία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5</a:t>
            </a:fld>
            <a:endParaRPr/>
          </a:p>
        </p:txBody>
      </p:sp>
      <p:pic>
        <p:nvPicPr>
          <p:cNvPr id="7" name="Picture 6" descr="HSVER_ (2)">
            <a:extLst>
              <a:ext uri="{FF2B5EF4-FFF2-40B4-BE49-F238E27FC236}">
                <a16:creationId xmlns="" xmlns:a16="http://schemas.microsoft.com/office/drawing/2014/main" id="{8D5E1910-2A46-95BE-0AB3-54FCEC493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1" t="7776" r="25291" b="22812"/>
          <a:stretch/>
        </p:blipFill>
        <p:spPr>
          <a:xfrm>
            <a:off x="842670" y="1683741"/>
            <a:ext cx="7158330" cy="418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77340" y="775725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Κίνδυνος (</a:t>
            </a:r>
            <a:r>
              <a:rPr lang="en-US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hazard)- </a:t>
            </a:r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ισχυροί άνεμοι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6</a:t>
            </a:fld>
            <a:endParaRPr/>
          </a:p>
        </p:txBody>
      </p:sp>
      <p:pic>
        <p:nvPicPr>
          <p:cNvPr id="6" name="Picture 7" descr="gust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47434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3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Υπολογισμός κινδύνου-πλημμύρα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7</a:t>
            </a:fld>
            <a:endParaRPr/>
          </a:p>
        </p:txBody>
      </p:sp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2D6576AE-6863-477F-035F-68F710EEB9D2}"/>
              </a:ext>
            </a:extLst>
          </p:cNvPr>
          <p:cNvSpPr/>
          <p:nvPr/>
        </p:nvSpPr>
        <p:spPr>
          <a:xfrm>
            <a:off x="870016" y="1784000"/>
            <a:ext cx="1676400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Hazard</a:t>
            </a:r>
            <a:endParaRPr lang="x-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A6CE4A8-6AEF-0099-AEC9-02B1363CC2D2}"/>
              </a:ext>
            </a:extLst>
          </p:cNvPr>
          <p:cNvSpPr txBox="1"/>
          <p:nvPr/>
        </p:nvSpPr>
        <p:spPr>
          <a:xfrm>
            <a:off x="3003617" y="1733338"/>
            <a:ext cx="7010400" cy="236896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TWI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Topographic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Wetness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Index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ικανότητα συσσώρευσης του νερού, με τις υψηλές τιμές να υποδεικνύουν μεγαλύτερη συσσώρευση λόγω μικρής κλίσης</a:t>
            </a:r>
            <a:r>
              <a:rPr lang="x-none" dirty="0">
                <a:effectLst/>
              </a:rPr>
              <a:t> </a:t>
            </a:r>
            <a:endParaRPr lang="el-GR" dirty="0"/>
          </a:p>
          <a:p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CN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Runoff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Curve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Number): αναπαριστά τη σχέση μεταξύ των Υδρολογικών Τύπων Εδάφους (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Hydrologic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Soil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Groups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HSG) και της Χρήσης/Κάλυψης Γης (Land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/Land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Cover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LULC) για μια συγκεκριμένη περιοχή.</a:t>
            </a:r>
            <a:r>
              <a:rPr lang="x-none" dirty="0">
                <a:effectLst/>
              </a:rPr>
              <a:t> </a:t>
            </a:r>
            <a:endParaRPr lang="el-GR" dirty="0">
              <a:effectLst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R20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ετήσιος αριθμός ημερών με βροχόπτωση &gt;20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mm</a:t>
            </a:r>
            <a:endParaRPr lang="el-GR" b="0" u="none" strike="noStrike" dirty="0">
              <a:solidFill>
                <a:srgbClr val="000000"/>
              </a:solidFill>
              <a:uFillTx/>
              <a:ea typeface="Tahoma" panose="020B0604030504040204" pitchFamily="34" charset="0"/>
              <a:cs typeface="Calibri" pitchFamily="34" charset="0"/>
            </a:endParaRPr>
          </a:p>
          <a:p>
            <a:endParaRPr lang="el-GR" b="0" u="none" strike="noStrike" dirty="0">
              <a:solidFill>
                <a:srgbClr val="000000"/>
              </a:solidFill>
              <a:uFillTx/>
              <a:ea typeface="Tahoma" panose="020B0604030504040204" pitchFamily="34" charset="0"/>
              <a:cs typeface="Calibri" pitchFamily="34" charset="0"/>
            </a:endParaRPr>
          </a:p>
          <a:p>
            <a:endParaRPr lang="el-GR" b="0" u="none" strike="noStrike" dirty="0">
              <a:solidFill>
                <a:srgbClr val="000000"/>
              </a:solidFill>
              <a:uFillTx/>
              <a:ea typeface="Tahoma" panose="020B0604030504040204" pitchFamily="34" charset="0"/>
              <a:cs typeface="Calibri" pitchFamily="34" charset="0"/>
            </a:endParaRPr>
          </a:p>
          <a:p>
            <a:endParaRPr lang="el-GR" dirty="0">
              <a:solidFill>
                <a:srgbClr val="000000"/>
              </a:solidFill>
              <a:ea typeface="Tahoma" panose="020B0604030504040204" pitchFamily="34" charset="0"/>
              <a:cs typeface="Calibri" pitchFamily="34" charset="0"/>
            </a:endParaRPr>
          </a:p>
          <a:p>
            <a:endParaRPr lang="el-GR" b="0" u="none" strike="noStrike" dirty="0">
              <a:solidFill>
                <a:srgbClr val="000000"/>
              </a:solidFill>
              <a:uFillTx/>
              <a:ea typeface="Tahoma" panose="020B0604030504040204" pitchFamily="34" charset="0"/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23C7BB5-67AE-A9AA-CE3D-B07C4FF5E8B7}"/>
              </a:ext>
            </a:extLst>
          </p:cNvPr>
          <p:cNvSpPr txBox="1"/>
          <p:nvPr/>
        </p:nvSpPr>
        <p:spPr>
          <a:xfrm>
            <a:off x="791390" y="4140875"/>
            <a:ext cx="61428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Οι παράμετροι κατανέμονται σε 5-βαθμια κλίμακα στη χώρα και συνδυάζονται με συντελεστές βαρών και μεθοδολογία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AHP (</a:t>
            </a:r>
            <a:r>
              <a:rPr lang="en-GB" dirty="0">
                <a:latin typeface="Calibri" pitchFamily="34" charset="0"/>
                <a:cs typeface="Calibri" pitchFamily="34" charset="0"/>
              </a:rPr>
              <a:t>Analytic Hierarchy Process):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μέθοδος λήψης αποφάσεων που χρησιμοποιείται για να καταταχθούν εναλλακτικές επιλογές με βάση συγκριτικές ζεύξεις (</a:t>
            </a:r>
            <a:r>
              <a:rPr lang="en-GB" dirty="0">
                <a:latin typeface="Calibri" pitchFamily="34" charset="0"/>
                <a:cs typeface="Calibri" pitchFamily="34" charset="0"/>
              </a:rPr>
              <a:t>pairwise comparisons)</a:t>
            </a:r>
            <a:endParaRPr lang="el-GR" dirty="0">
              <a:solidFill>
                <a:srgbClr val="000000"/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</p:txBody>
      </p:sp>
      <p:pic>
        <p:nvPicPr>
          <p:cNvPr id="13" name="Picture 9" descr="A map of the united states&#10;&#10;Description automatically generated">
            <a:extLst>
              <a:ext uri="{FF2B5EF4-FFF2-40B4-BE49-F238E27FC236}">
                <a16:creationId xmlns="" xmlns:a16="http://schemas.microsoft.com/office/drawing/2014/main" id="{CCFB0ECD-34C5-5D5D-F921-ABBA014A5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733338"/>
            <a:ext cx="4482452" cy="369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Υπολογισμός κινδύνου-πλημμύρα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8</a:t>
            </a:fld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D6576AE-6863-477F-035F-68F710EEB9D2}"/>
              </a:ext>
            </a:extLst>
          </p:cNvPr>
          <p:cNvSpPr/>
          <p:nvPr/>
        </p:nvSpPr>
        <p:spPr>
          <a:xfrm>
            <a:off x="914400" y="1600200"/>
            <a:ext cx="1676400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Hazard</a:t>
            </a:r>
            <a:endParaRPr lang="x-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063E764-F210-DEE1-5174-B8F650BE900B}"/>
              </a:ext>
            </a:extLst>
          </p:cNvPr>
          <p:cNvSpPr/>
          <p:nvPr/>
        </p:nvSpPr>
        <p:spPr>
          <a:xfrm>
            <a:off x="990600" y="4648200"/>
            <a:ext cx="1676400" cy="1295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Calibri" pitchFamily="34" charset="0"/>
                <a:cs typeface="Calibri" pitchFamily="34" charset="0"/>
              </a:rPr>
              <a:t>Asset Sensitivity</a:t>
            </a:r>
          </a:p>
        </p:txBody>
      </p:sp>
      <p:pic>
        <p:nvPicPr>
          <p:cNvPr id="11" name="Picture 11" descr="A map of the united states&#10;&#10;Description automatically generated">
            <a:extLst>
              <a:ext uri="{FF2B5EF4-FFF2-40B4-BE49-F238E27FC236}">
                <a16:creationId xmlns="" xmlns:a16="http://schemas.microsoft.com/office/drawing/2014/main" id="{B5B344F6-29A8-BE86-11F5-8E4500D9F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39186"/>
            <a:ext cx="3577729" cy="2950355"/>
          </a:xfrm>
          <a:prstGeom prst="rect">
            <a:avLst/>
          </a:prstGeom>
        </p:spPr>
      </p:pic>
      <p:pic>
        <p:nvPicPr>
          <p:cNvPr id="12" name="Picture 13" descr="A map of china with red and green squares&#10;&#10;Description automatically generated">
            <a:extLst>
              <a:ext uri="{FF2B5EF4-FFF2-40B4-BE49-F238E27FC236}">
                <a16:creationId xmlns="" xmlns:a16="http://schemas.microsoft.com/office/drawing/2014/main" id="{813DBD73-B007-AF18-D14A-D2AD5FC48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511" y="1620477"/>
            <a:ext cx="3543617" cy="2984939"/>
          </a:xfrm>
          <a:prstGeom prst="rect">
            <a:avLst/>
          </a:prstGeom>
        </p:spPr>
      </p:pic>
      <p:sp>
        <p:nvSpPr>
          <p:cNvPr id="13" name="Rectangle 16">
            <a:extLst>
              <a:ext uri="{FF2B5EF4-FFF2-40B4-BE49-F238E27FC236}">
                <a16:creationId xmlns="" xmlns:a16="http://schemas.microsoft.com/office/drawing/2014/main" id="{32090057-C8D5-62FC-5898-B204FA66FB3E}"/>
              </a:ext>
            </a:extLst>
          </p:cNvPr>
          <p:cNvSpPr/>
          <p:nvPr/>
        </p:nvSpPr>
        <p:spPr>
          <a:xfrm>
            <a:off x="5446363" y="3352800"/>
            <a:ext cx="1676400" cy="1295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Vulnerability</a:t>
            </a:r>
            <a:endParaRPr lang="x-non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7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Υπολογισμός διακινδύνευσης-πλημμύρα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9</a:t>
            </a:fld>
            <a:endParaRPr/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7201BFFC-54FF-6185-EE28-B2F5482DDC26}"/>
              </a:ext>
            </a:extLst>
          </p:cNvPr>
          <p:cNvSpPr/>
          <p:nvPr/>
        </p:nvSpPr>
        <p:spPr>
          <a:xfrm>
            <a:off x="914400" y="3153476"/>
            <a:ext cx="1676400" cy="1295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Calibri" pitchFamily="34" charset="0"/>
                <a:cs typeface="Calibri" pitchFamily="34" charset="0"/>
              </a:rPr>
              <a:t>Asset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Density/ Exposure</a:t>
            </a:r>
            <a:endParaRPr lang="x-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A32ED268-6405-1836-7C4E-3BACEA2325A8}"/>
              </a:ext>
            </a:extLst>
          </p:cNvPr>
          <p:cNvSpPr/>
          <p:nvPr/>
        </p:nvSpPr>
        <p:spPr>
          <a:xfrm>
            <a:off x="2971800" y="2035638"/>
            <a:ext cx="1676400" cy="1295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RISK</a:t>
            </a:r>
            <a:endParaRPr lang="x-none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Elbow Connector 9">
            <a:extLst>
              <a:ext uri="{FF2B5EF4-FFF2-40B4-BE49-F238E27FC236}">
                <a16:creationId xmlns="" xmlns:a16="http://schemas.microsoft.com/office/drawing/2014/main" id="{D96C4983-47C3-A10A-FCD9-CA50BE62D41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590800" y="1870363"/>
            <a:ext cx="381000" cy="812975"/>
          </a:xfrm>
          <a:prstGeom prst="bentConnector3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4">
            <a:extLst>
              <a:ext uri="{FF2B5EF4-FFF2-40B4-BE49-F238E27FC236}">
                <a16:creationId xmlns="" xmlns:a16="http://schemas.microsoft.com/office/drawing/2014/main" id="{DAD3C162-84CB-BE30-C402-6EBE4DDFBB41}"/>
              </a:ext>
            </a:extLst>
          </p:cNvPr>
          <p:cNvCxnSpPr>
            <a:stCxn id="8" idx="3"/>
            <a:endCxn id="9" idx="1"/>
          </p:cNvCxnSpPr>
          <p:nvPr/>
        </p:nvCxnSpPr>
        <p:spPr>
          <a:xfrm flipV="1">
            <a:off x="2590800" y="2683338"/>
            <a:ext cx="381000" cy="1117838"/>
          </a:xfrm>
          <a:prstGeom prst="bentConnector3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3BC6BD5-11C4-1F0E-B3DE-87DF125F5213}"/>
              </a:ext>
            </a:extLst>
          </p:cNvPr>
          <p:cNvSpPr txBox="1"/>
          <p:nvPr/>
        </p:nvSpPr>
        <p:spPr>
          <a:xfrm>
            <a:off x="990600" y="4963650"/>
            <a:ext cx="3200399" cy="105615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l-GR" dirty="0" err="1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Υπολογ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ί</a:t>
            </a:r>
            <a:r>
              <a:rPr lang="el-GR" dirty="0" err="1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ζεται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 για κάθε κατηγορία υποδομής</a:t>
            </a:r>
          </a:p>
          <a:p>
            <a:endParaRPr lang="el-GR" b="0" u="none" strike="noStrike" dirty="0">
              <a:solidFill>
                <a:srgbClr val="000000"/>
              </a:solidFill>
              <a:uFillTx/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  <a:p>
            <a:endParaRPr lang="el-GR" b="0" u="none" strike="noStrike" dirty="0">
              <a:solidFill>
                <a:srgbClr val="000000"/>
              </a:solidFill>
              <a:uFillTx/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  <a:p>
            <a:endParaRPr lang="el-GR" dirty="0">
              <a:solidFill>
                <a:srgbClr val="000000"/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  <a:p>
            <a:endParaRPr lang="el-GR" b="0" u="none" strike="noStrike" dirty="0">
              <a:solidFill>
                <a:srgbClr val="000000"/>
              </a:solidFill>
              <a:uFillTx/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="" xmlns:a16="http://schemas.microsoft.com/office/drawing/2014/main" id="{2B4D685B-E069-09B3-4188-85252929693A}"/>
              </a:ext>
            </a:extLst>
          </p:cNvPr>
          <p:cNvSpPr/>
          <p:nvPr/>
        </p:nvSpPr>
        <p:spPr>
          <a:xfrm>
            <a:off x="914399" y="1511773"/>
            <a:ext cx="1676400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Vulnerabilit</a:t>
            </a:r>
            <a:r>
              <a:rPr lang="en-US" dirty="0">
                <a:latin typeface="Calibri" pitchFamily="34" charset="0"/>
                <a:cs typeface="Calibri" pitchFamily="34" charset="0"/>
              </a:rPr>
              <a:t>y</a:t>
            </a:r>
            <a:endParaRPr lang="x-non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0" descr="A map of the united states&#10;&#10;Description automatically generated">
            <a:extLst>
              <a:ext uri="{FF2B5EF4-FFF2-40B4-BE49-F238E27FC236}">
                <a16:creationId xmlns="" xmlns:a16="http://schemas.microsoft.com/office/drawing/2014/main" id="{9176470B-A90E-C306-F55F-02DE443FD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11773"/>
            <a:ext cx="4088114" cy="3765898"/>
          </a:xfrm>
          <a:prstGeom prst="rect">
            <a:avLst/>
          </a:prstGeom>
        </p:spPr>
      </p:pic>
      <p:sp>
        <p:nvSpPr>
          <p:cNvPr id="15" name="Rectangle 7">
            <a:extLst>
              <a:ext uri="{FF2B5EF4-FFF2-40B4-BE49-F238E27FC236}">
                <a16:creationId xmlns="" xmlns:a16="http://schemas.microsoft.com/office/drawing/2014/main" id="{A32ED268-6405-1836-7C4E-3BACEA2325A8}"/>
              </a:ext>
            </a:extLst>
          </p:cNvPr>
          <p:cNvSpPr/>
          <p:nvPr/>
        </p:nvSpPr>
        <p:spPr>
          <a:xfrm>
            <a:off x="3276600" y="2159473"/>
            <a:ext cx="1676400" cy="1295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RISK</a:t>
            </a:r>
            <a:endParaRPr lang="x-none" dirty="0"/>
          </a:p>
        </p:txBody>
      </p:sp>
      <p:sp>
        <p:nvSpPr>
          <p:cNvPr id="16" name="Rectangle 6">
            <a:extLst>
              <a:ext uri="{FF2B5EF4-FFF2-40B4-BE49-F238E27FC236}">
                <a16:creationId xmlns="" xmlns:a16="http://schemas.microsoft.com/office/drawing/2014/main" id="{2D6576AE-6863-477F-035F-68F710EEB9D2}"/>
              </a:ext>
            </a:extLst>
          </p:cNvPr>
          <p:cNvSpPr/>
          <p:nvPr/>
        </p:nvSpPr>
        <p:spPr>
          <a:xfrm>
            <a:off x="3251200" y="2122920"/>
            <a:ext cx="1676400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Risk</a:t>
            </a:r>
            <a:endParaRPr lang="x-non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4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onicleVTI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F8F4F1"/>
      </a:lt2>
      <a:accent1>
        <a:srgbClr val="EA1923"/>
      </a:accent1>
      <a:accent2>
        <a:srgbClr val="D41A1F"/>
      </a:accent2>
      <a:accent3>
        <a:srgbClr val="D51921"/>
      </a:accent3>
      <a:accent4>
        <a:srgbClr val="000000"/>
      </a:accent4>
      <a:accent5>
        <a:srgbClr val="FFFFFE"/>
      </a:accent5>
      <a:accent6>
        <a:srgbClr val="FEFFFD"/>
      </a:accent6>
      <a:hlink>
        <a:srgbClr val="003498"/>
      </a:hlink>
      <a:folHlink>
        <a:srgbClr val="00349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6979</TotalTime>
  <Words>446</Words>
  <Application>Microsoft Office PowerPoint</Application>
  <PresentationFormat>Προσαρμογή</PresentationFormat>
  <Paragraphs>86</Paragraphs>
  <Slides>13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ChronicleVTI</vt:lpstr>
      <vt:lpstr>Μέρος ΙII: Ανάλυση κλιματικής διακινδύνευσης υποδομών </vt:lpstr>
      <vt:lpstr>Εισαγωγή</vt:lpstr>
      <vt:lpstr>Κλιματική διακινδύνευση</vt:lpstr>
      <vt:lpstr>Ευρωπαϊκή Οδηγία</vt:lpstr>
      <vt:lpstr>Μεθοδολογία</vt:lpstr>
      <vt:lpstr>Κίνδυνος (hazard)- ισχυροί άνεμοι</vt:lpstr>
      <vt:lpstr>Υπολογισμός κινδύνου-πλημμύρα</vt:lpstr>
      <vt:lpstr>Υπολογισμός κινδύνου-πλημμύρα</vt:lpstr>
      <vt:lpstr>Υπολογισμός διακινδύνευσης-πλημμύρα</vt:lpstr>
      <vt:lpstr>Υπολογισμός διακινδύνευσης-μελλοντικό κλίμα</vt:lpstr>
      <vt:lpstr>Υπολογισμός διακινδύνευσης-μελλοντικό κλίμα</vt:lpstr>
      <vt:lpstr>Συμπερασματικά…</vt:lpstr>
      <vt:lpstr>Ευχαριστώ για την προσοχή σας!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Anastasia Skapoula</dc:creator>
  <cp:lastModifiedBy>Kostas Lagouvardos</cp:lastModifiedBy>
  <cp:revision>40</cp:revision>
  <dcterms:created xsi:type="dcterms:W3CDTF">2023-11-28T12:16:18Z</dcterms:created>
  <dcterms:modified xsi:type="dcterms:W3CDTF">2026-03-05T10:56:30Z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Widescreen</vt:lpwstr>
  </property>
  <property fmtid="{D5CDD505-2E9C-101B-9397-08002B2CF9AE}" pid="4" name="Slides">
    <vt:i4>5</vt:i4>
  </property>
</Properties>
</file>