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1"/>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58000" cy="9144000"/>
  <p:embeddedFontLst>
    <p:embeddedFont>
      <p:font typeface="Century Gothic" panose="020B0502020202020204" pitchFamily="34" charset="0"/>
      <p:regular r:id="rId62"/>
      <p:bold r:id="rId63"/>
      <p:italic r:id="rId64"/>
      <p:boldItalic r:id="rId65"/>
    </p:embeddedFont>
    <p:embeddedFont>
      <p:font typeface="Open Sans" panose="020B0606030504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DC89A6-77B7-4590-AEF6-BFBB6EB8943E}">
  <a:tblStyle styleId="{79DC89A6-77B7-4590-AEF6-BFBB6EB894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0" y="812520"/>
            <a:ext cx="0" cy="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400"/>
              <a:buFont typeface="Times New Roman"/>
              <a:buNone/>
            </a:pPr>
            <a:fld id="{00000000-1234-1234-1234-123412341234}" type="slidenum">
              <a:rPr lang="el-GR"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369446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1:notes"/>
          <p:cNvSpPr txBox="1">
            <a:spLocks noGrp="1"/>
          </p:cNvSpPr>
          <p:nvPr>
            <p:ph type="body" idx="1"/>
          </p:nvPr>
        </p:nvSpPr>
        <p:spPr>
          <a:xfrm>
            <a:off x="685800" y="4400640"/>
            <a:ext cx="5486040" cy="360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800" b="0" u="none" strike="noStrike">
              <a:solidFill>
                <a:srgbClr val="000000"/>
              </a:solidFill>
              <a:latin typeface="Arial"/>
              <a:ea typeface="Arial"/>
              <a:cs typeface="Arial"/>
              <a:sym typeface="Arial"/>
            </a:endParaRPr>
          </a:p>
        </p:txBody>
      </p:sp>
      <p:sp>
        <p:nvSpPr>
          <p:cNvPr id="99" name="Google Shape;99;p1:notes"/>
          <p:cNvSpPr txBox="1">
            <a:spLocks noGrp="1"/>
          </p:cNvSpPr>
          <p:nvPr>
            <p:ph type="sldNum" idx="12"/>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l-GR"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8071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a90141757c_0_48: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a90141757c_0_48: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8" name="Google Shape;178;g3a90141757c_0_48: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10</a:t>
            </a:fld>
            <a:endParaRPr/>
          </a:p>
        </p:txBody>
      </p:sp>
    </p:spTree>
    <p:extLst>
      <p:ext uri="{BB962C8B-B14F-4D97-AF65-F5344CB8AC3E}">
        <p14:creationId xmlns:p14="http://schemas.microsoft.com/office/powerpoint/2010/main" val="106982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90141757c_0_6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a90141757c_0_6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4" name="Google Shape;184;g3a90141757c_0_6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11</a:t>
            </a:fld>
            <a:endParaRPr/>
          </a:p>
        </p:txBody>
      </p:sp>
    </p:spTree>
    <p:extLst>
      <p:ext uri="{BB962C8B-B14F-4D97-AF65-F5344CB8AC3E}">
        <p14:creationId xmlns:p14="http://schemas.microsoft.com/office/powerpoint/2010/main" val="293393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90141757c_0_7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a90141757c_0_7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1" name="Google Shape;191;g3a90141757c_0_7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12</a:t>
            </a:fld>
            <a:endParaRPr/>
          </a:p>
        </p:txBody>
      </p:sp>
    </p:spTree>
    <p:extLst>
      <p:ext uri="{BB962C8B-B14F-4D97-AF65-F5344CB8AC3E}">
        <p14:creationId xmlns:p14="http://schemas.microsoft.com/office/powerpoint/2010/main" val="237228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a90141757c_0_10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a90141757c_0_10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9" name="Google Shape;199;g3a90141757c_0_10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13</a:t>
            </a:fld>
            <a:endParaRPr/>
          </a:p>
        </p:txBody>
      </p:sp>
    </p:spTree>
    <p:extLst>
      <p:ext uri="{BB962C8B-B14F-4D97-AF65-F5344CB8AC3E}">
        <p14:creationId xmlns:p14="http://schemas.microsoft.com/office/powerpoint/2010/main" val="324957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90141757c_0_95: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90141757c_0_9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6" name="Google Shape;206;g3a90141757c_0_9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14</a:t>
            </a:fld>
            <a:endParaRPr/>
          </a:p>
        </p:txBody>
      </p:sp>
    </p:spTree>
    <p:extLst>
      <p:ext uri="{BB962C8B-B14F-4D97-AF65-F5344CB8AC3E}">
        <p14:creationId xmlns:p14="http://schemas.microsoft.com/office/powerpoint/2010/main" val="426956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90141757c_0_10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a90141757c_0_10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2" name="Google Shape;212;g3a90141757c_0_10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15</a:t>
            </a:fld>
            <a:endParaRPr/>
          </a:p>
        </p:txBody>
      </p:sp>
    </p:spTree>
    <p:extLst>
      <p:ext uri="{BB962C8B-B14F-4D97-AF65-F5344CB8AC3E}">
        <p14:creationId xmlns:p14="http://schemas.microsoft.com/office/powerpoint/2010/main" val="4194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a928150c2a_0_5: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a928150c2a_0_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0" name="Google Shape;220;g3a928150c2a_0_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16</a:t>
            </a:fld>
            <a:endParaRPr/>
          </a:p>
        </p:txBody>
      </p:sp>
    </p:spTree>
    <p:extLst>
      <p:ext uri="{BB962C8B-B14F-4D97-AF65-F5344CB8AC3E}">
        <p14:creationId xmlns:p14="http://schemas.microsoft.com/office/powerpoint/2010/main" val="343676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a90141757c_0_7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a90141757c_0_7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8" name="Google Shape;228;g3a90141757c_0_7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17</a:t>
            </a:fld>
            <a:endParaRPr/>
          </a:p>
        </p:txBody>
      </p:sp>
    </p:spTree>
    <p:extLst>
      <p:ext uri="{BB962C8B-B14F-4D97-AF65-F5344CB8AC3E}">
        <p14:creationId xmlns:p14="http://schemas.microsoft.com/office/powerpoint/2010/main" val="187415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a9dd2f6863_0_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a9dd2f6863_0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4" name="Google Shape;234;g3a9dd2f6863_0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18</a:t>
            </a:fld>
            <a:endParaRPr/>
          </a:p>
        </p:txBody>
      </p:sp>
    </p:spTree>
    <p:extLst>
      <p:ext uri="{BB962C8B-B14F-4D97-AF65-F5344CB8AC3E}">
        <p14:creationId xmlns:p14="http://schemas.microsoft.com/office/powerpoint/2010/main" val="301372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a9dd2f6863_0_5: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a9dd2f6863_0_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0" name="Google Shape;240;g3a9dd2f6863_0_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19</a:t>
            </a:fld>
            <a:endParaRPr/>
          </a:p>
        </p:txBody>
      </p:sp>
    </p:spTree>
    <p:extLst>
      <p:ext uri="{BB962C8B-B14F-4D97-AF65-F5344CB8AC3E}">
        <p14:creationId xmlns:p14="http://schemas.microsoft.com/office/powerpoint/2010/main" val="40106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308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a90141757c_0_8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a90141757c_0_8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7" name="Google Shape;247;g3a90141757c_0_8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20</a:t>
            </a:fld>
            <a:endParaRPr/>
          </a:p>
        </p:txBody>
      </p:sp>
    </p:spTree>
    <p:extLst>
      <p:ext uri="{BB962C8B-B14F-4D97-AF65-F5344CB8AC3E}">
        <p14:creationId xmlns:p14="http://schemas.microsoft.com/office/powerpoint/2010/main" val="143952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a90141757c_0_11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a90141757c_0_11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4" name="Google Shape;254;g3a90141757c_0_11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21</a:t>
            </a:fld>
            <a:endParaRPr/>
          </a:p>
        </p:txBody>
      </p:sp>
    </p:spTree>
    <p:extLst>
      <p:ext uri="{BB962C8B-B14F-4D97-AF65-F5344CB8AC3E}">
        <p14:creationId xmlns:p14="http://schemas.microsoft.com/office/powerpoint/2010/main" val="403280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a90141757c_0_125: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a90141757c_0_12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1" name="Google Shape;261;g3a90141757c_0_12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22</a:t>
            </a:fld>
            <a:endParaRPr/>
          </a:p>
        </p:txBody>
      </p:sp>
    </p:spTree>
    <p:extLst>
      <p:ext uri="{BB962C8B-B14F-4D97-AF65-F5344CB8AC3E}">
        <p14:creationId xmlns:p14="http://schemas.microsoft.com/office/powerpoint/2010/main" val="407079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a90141757c_0_131: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a90141757c_0_13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8" name="Google Shape;268;g3a90141757c_0_13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23</a:t>
            </a:fld>
            <a:endParaRPr/>
          </a:p>
        </p:txBody>
      </p:sp>
    </p:spTree>
    <p:extLst>
      <p:ext uri="{BB962C8B-B14F-4D97-AF65-F5344CB8AC3E}">
        <p14:creationId xmlns:p14="http://schemas.microsoft.com/office/powerpoint/2010/main" val="2522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a90141757c_0_138: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a90141757c_0_138: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4" name="Google Shape;274;g3a90141757c_0_138: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24</a:t>
            </a:fld>
            <a:endParaRPr/>
          </a:p>
        </p:txBody>
      </p:sp>
    </p:spTree>
    <p:extLst>
      <p:ext uri="{BB962C8B-B14F-4D97-AF65-F5344CB8AC3E}">
        <p14:creationId xmlns:p14="http://schemas.microsoft.com/office/powerpoint/2010/main" val="75412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90141757c_0_14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a90141757c_0_14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0" name="Google Shape;280;g3a90141757c_0_14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25</a:t>
            </a:fld>
            <a:endParaRPr/>
          </a:p>
        </p:txBody>
      </p:sp>
    </p:spTree>
    <p:extLst>
      <p:ext uri="{BB962C8B-B14F-4D97-AF65-F5344CB8AC3E}">
        <p14:creationId xmlns:p14="http://schemas.microsoft.com/office/powerpoint/2010/main" val="2282870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a90141757c_0_15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a90141757c_0_15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6" name="Google Shape;286;g3a90141757c_0_15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26</a:t>
            </a:fld>
            <a:endParaRPr/>
          </a:p>
        </p:txBody>
      </p:sp>
    </p:spTree>
    <p:extLst>
      <p:ext uri="{BB962C8B-B14F-4D97-AF65-F5344CB8AC3E}">
        <p14:creationId xmlns:p14="http://schemas.microsoft.com/office/powerpoint/2010/main" val="1856796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a90141757c_0_15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a90141757c_0_15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3" name="Google Shape;293;g3a90141757c_0_15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27</a:t>
            </a:fld>
            <a:endParaRPr/>
          </a:p>
        </p:txBody>
      </p:sp>
    </p:spTree>
    <p:extLst>
      <p:ext uri="{BB962C8B-B14F-4D97-AF65-F5344CB8AC3E}">
        <p14:creationId xmlns:p14="http://schemas.microsoft.com/office/powerpoint/2010/main" val="3093081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a90141757c_0_17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a90141757c_0_17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0" name="Google Shape;300;g3a90141757c_0_17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28</a:t>
            </a:fld>
            <a:endParaRPr/>
          </a:p>
        </p:txBody>
      </p:sp>
    </p:spTree>
    <p:extLst>
      <p:ext uri="{BB962C8B-B14F-4D97-AF65-F5344CB8AC3E}">
        <p14:creationId xmlns:p14="http://schemas.microsoft.com/office/powerpoint/2010/main" val="1249127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a90141757c_0_18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a90141757c_0_18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6" name="Google Shape;306;g3a90141757c_0_18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29</a:t>
            </a:fld>
            <a:endParaRPr/>
          </a:p>
        </p:txBody>
      </p:sp>
    </p:spTree>
    <p:extLst>
      <p:ext uri="{BB962C8B-B14F-4D97-AF65-F5344CB8AC3E}">
        <p14:creationId xmlns:p14="http://schemas.microsoft.com/office/powerpoint/2010/main" val="19708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30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a90141757c_0_18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a90141757c_0_18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2" name="Google Shape;312;g3a90141757c_0_18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30</a:t>
            </a:fld>
            <a:endParaRPr/>
          </a:p>
        </p:txBody>
      </p:sp>
    </p:spTree>
    <p:extLst>
      <p:ext uri="{BB962C8B-B14F-4D97-AF65-F5344CB8AC3E}">
        <p14:creationId xmlns:p14="http://schemas.microsoft.com/office/powerpoint/2010/main" val="419379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a928150c2a_0_2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a928150c2a_0_2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8" name="Google Shape;318;g3a928150c2a_0_2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31</a:t>
            </a:fld>
            <a:endParaRPr/>
          </a:p>
        </p:txBody>
      </p:sp>
    </p:spTree>
    <p:extLst>
      <p:ext uri="{BB962C8B-B14F-4D97-AF65-F5344CB8AC3E}">
        <p14:creationId xmlns:p14="http://schemas.microsoft.com/office/powerpoint/2010/main" val="388492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a928150c2a_0_1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a928150c2a_0_1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5" name="Google Shape;325;g3a928150c2a_0_1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32</a:t>
            </a:fld>
            <a:endParaRPr/>
          </a:p>
        </p:txBody>
      </p:sp>
    </p:spTree>
    <p:extLst>
      <p:ext uri="{BB962C8B-B14F-4D97-AF65-F5344CB8AC3E}">
        <p14:creationId xmlns:p14="http://schemas.microsoft.com/office/powerpoint/2010/main" val="1554727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a928150c2a_0_3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a928150c2a_0_3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3" name="Google Shape;333;g3a928150c2a_0_3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33</a:t>
            </a:fld>
            <a:endParaRPr/>
          </a:p>
        </p:txBody>
      </p:sp>
    </p:spTree>
    <p:extLst>
      <p:ext uri="{BB962C8B-B14F-4D97-AF65-F5344CB8AC3E}">
        <p14:creationId xmlns:p14="http://schemas.microsoft.com/office/powerpoint/2010/main" val="1870849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a928150c2a_0_4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a928150c2a_0_4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0" name="Google Shape;340;g3a928150c2a_0_4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34</a:t>
            </a:fld>
            <a:endParaRPr/>
          </a:p>
        </p:txBody>
      </p:sp>
    </p:spTree>
    <p:extLst>
      <p:ext uri="{BB962C8B-B14F-4D97-AF65-F5344CB8AC3E}">
        <p14:creationId xmlns:p14="http://schemas.microsoft.com/office/powerpoint/2010/main" val="1988475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a928150c2a_0_51: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a928150c2a_0_5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7" name="Google Shape;347;g3a928150c2a_0_5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35</a:t>
            </a:fld>
            <a:endParaRPr/>
          </a:p>
        </p:txBody>
      </p:sp>
    </p:spTree>
    <p:extLst>
      <p:ext uri="{BB962C8B-B14F-4D97-AF65-F5344CB8AC3E}">
        <p14:creationId xmlns:p14="http://schemas.microsoft.com/office/powerpoint/2010/main" val="2376304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a928150c2a_0_6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a928150c2a_0_6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5" name="Google Shape;355;g3a928150c2a_0_6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36</a:t>
            </a:fld>
            <a:endParaRPr/>
          </a:p>
        </p:txBody>
      </p:sp>
    </p:spTree>
    <p:extLst>
      <p:ext uri="{BB962C8B-B14F-4D97-AF65-F5344CB8AC3E}">
        <p14:creationId xmlns:p14="http://schemas.microsoft.com/office/powerpoint/2010/main" val="353275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a928150c2a_1_1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a928150c2a_1_1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3" name="Google Shape;363;g3a928150c2a_1_1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37</a:t>
            </a:fld>
            <a:endParaRPr/>
          </a:p>
        </p:txBody>
      </p:sp>
    </p:spTree>
    <p:extLst>
      <p:ext uri="{BB962C8B-B14F-4D97-AF65-F5344CB8AC3E}">
        <p14:creationId xmlns:p14="http://schemas.microsoft.com/office/powerpoint/2010/main" val="301751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a9a442f840_0_2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a9a442f840_0_2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1" name="Google Shape;371;g3a9a442f840_0_2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38</a:t>
            </a:fld>
            <a:endParaRPr/>
          </a:p>
        </p:txBody>
      </p:sp>
    </p:spTree>
    <p:extLst>
      <p:ext uri="{BB962C8B-B14F-4D97-AF65-F5344CB8AC3E}">
        <p14:creationId xmlns:p14="http://schemas.microsoft.com/office/powerpoint/2010/main" val="3749184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a93300b017_0_14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a93300b017_0_14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7" name="Google Shape;377;g3a93300b017_0_14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39</a:t>
            </a:fld>
            <a:endParaRPr/>
          </a:p>
        </p:txBody>
      </p:sp>
    </p:spTree>
    <p:extLst>
      <p:ext uri="{BB962C8B-B14F-4D97-AF65-F5344CB8AC3E}">
        <p14:creationId xmlns:p14="http://schemas.microsoft.com/office/powerpoint/2010/main" val="71398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817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a93300b017_0_15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a93300b017_0_15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4" name="Google Shape;384;g3a93300b017_0_15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40</a:t>
            </a:fld>
            <a:endParaRPr/>
          </a:p>
        </p:txBody>
      </p:sp>
    </p:spTree>
    <p:extLst>
      <p:ext uri="{BB962C8B-B14F-4D97-AF65-F5344CB8AC3E}">
        <p14:creationId xmlns:p14="http://schemas.microsoft.com/office/powerpoint/2010/main" val="517465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a928150c2a_1_1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a928150c2a_1_1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1" name="Google Shape;391;g3a928150c2a_1_1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41</a:t>
            </a:fld>
            <a:endParaRPr/>
          </a:p>
        </p:txBody>
      </p:sp>
    </p:spTree>
    <p:extLst>
      <p:ext uri="{BB962C8B-B14F-4D97-AF65-F5344CB8AC3E}">
        <p14:creationId xmlns:p14="http://schemas.microsoft.com/office/powerpoint/2010/main" val="2470487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a928150c2a_0_77: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a928150c2a_0_77: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7" name="Google Shape;397;g3a928150c2a_0_77: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42</a:t>
            </a:fld>
            <a:endParaRPr/>
          </a:p>
        </p:txBody>
      </p:sp>
    </p:spTree>
    <p:extLst>
      <p:ext uri="{BB962C8B-B14F-4D97-AF65-F5344CB8AC3E}">
        <p14:creationId xmlns:p14="http://schemas.microsoft.com/office/powerpoint/2010/main" val="2824353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a928150c2a_1_3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a928150c2a_1_3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4" name="Google Shape;404;g3a928150c2a_1_3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43</a:t>
            </a:fld>
            <a:endParaRPr/>
          </a:p>
        </p:txBody>
      </p:sp>
    </p:spTree>
    <p:extLst>
      <p:ext uri="{BB962C8B-B14F-4D97-AF65-F5344CB8AC3E}">
        <p14:creationId xmlns:p14="http://schemas.microsoft.com/office/powerpoint/2010/main" val="3180314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a928150c2a_1_4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a928150c2a_1_4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4" name="Google Shape;414;g3a928150c2a_1_4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44</a:t>
            </a:fld>
            <a:endParaRPr/>
          </a:p>
        </p:txBody>
      </p:sp>
    </p:spTree>
    <p:extLst>
      <p:ext uri="{BB962C8B-B14F-4D97-AF65-F5344CB8AC3E}">
        <p14:creationId xmlns:p14="http://schemas.microsoft.com/office/powerpoint/2010/main" val="3721678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a93300b017_0_17: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a93300b017_0_17: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4" name="Google Shape;424;g3a93300b017_0_17: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45</a:t>
            </a:fld>
            <a:endParaRPr/>
          </a:p>
        </p:txBody>
      </p:sp>
    </p:spTree>
    <p:extLst>
      <p:ext uri="{BB962C8B-B14F-4D97-AF65-F5344CB8AC3E}">
        <p14:creationId xmlns:p14="http://schemas.microsoft.com/office/powerpoint/2010/main" val="2029035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a928150c2a_1_5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a928150c2a_1_5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0" name="Google Shape;430;g3a928150c2a_1_5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46</a:t>
            </a:fld>
            <a:endParaRPr/>
          </a:p>
        </p:txBody>
      </p:sp>
    </p:spTree>
    <p:extLst>
      <p:ext uri="{BB962C8B-B14F-4D97-AF65-F5344CB8AC3E}">
        <p14:creationId xmlns:p14="http://schemas.microsoft.com/office/powerpoint/2010/main" val="2153040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a928150c2a_1_61: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a928150c2a_1_6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7" name="Google Shape;437;g3a928150c2a_1_6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47</a:t>
            </a:fld>
            <a:endParaRPr/>
          </a:p>
        </p:txBody>
      </p:sp>
    </p:spTree>
    <p:extLst>
      <p:ext uri="{BB962C8B-B14F-4D97-AF65-F5344CB8AC3E}">
        <p14:creationId xmlns:p14="http://schemas.microsoft.com/office/powerpoint/2010/main" val="1283063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a93300b017_0_4: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a93300b017_0_4: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4" name="Google Shape;444;g3a93300b017_0_4: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48</a:t>
            </a:fld>
            <a:endParaRPr/>
          </a:p>
        </p:txBody>
      </p:sp>
    </p:spTree>
    <p:extLst>
      <p:ext uri="{BB962C8B-B14F-4D97-AF65-F5344CB8AC3E}">
        <p14:creationId xmlns:p14="http://schemas.microsoft.com/office/powerpoint/2010/main" val="2132844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a93300b017_0_2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a93300b017_0_2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0" name="Google Shape;450;g3a93300b017_0_2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49</a:t>
            </a:fld>
            <a:endParaRPr/>
          </a:p>
        </p:txBody>
      </p:sp>
    </p:spTree>
    <p:extLst>
      <p:ext uri="{BB962C8B-B14F-4D97-AF65-F5344CB8AC3E}">
        <p14:creationId xmlns:p14="http://schemas.microsoft.com/office/powerpoint/2010/main" val="212856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90141757c_0_13: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a90141757c_0_13: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4" name="Google Shape;134;g3a90141757c_0_13: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a:t>
            </a:fld>
            <a:endParaRPr/>
          </a:p>
        </p:txBody>
      </p:sp>
    </p:spTree>
    <p:extLst>
      <p:ext uri="{BB962C8B-B14F-4D97-AF65-F5344CB8AC3E}">
        <p14:creationId xmlns:p14="http://schemas.microsoft.com/office/powerpoint/2010/main" val="940757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a93300b017_0_3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a93300b017_0_3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6" name="Google Shape;456;g3a93300b017_0_3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50</a:t>
            </a:fld>
            <a:endParaRPr/>
          </a:p>
        </p:txBody>
      </p:sp>
    </p:spTree>
    <p:extLst>
      <p:ext uri="{BB962C8B-B14F-4D97-AF65-F5344CB8AC3E}">
        <p14:creationId xmlns:p14="http://schemas.microsoft.com/office/powerpoint/2010/main" val="300997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a9a442f840_0_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a9a442f840_0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3" name="Google Shape;463;g3a9a442f840_0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51</a:t>
            </a:fld>
            <a:endParaRPr/>
          </a:p>
        </p:txBody>
      </p:sp>
    </p:spTree>
    <p:extLst>
      <p:ext uri="{BB962C8B-B14F-4D97-AF65-F5344CB8AC3E}">
        <p14:creationId xmlns:p14="http://schemas.microsoft.com/office/powerpoint/2010/main" val="2450377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a93300b017_0_45: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a93300b017_0_45: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l-GR"/>
              <a:t>However, an increasing</a:t>
            </a:r>
            <a:endParaRPr/>
          </a:p>
          <a:p>
            <a:pPr marL="0" lvl="0" indent="0" algn="l" rtl="0">
              <a:lnSpc>
                <a:spcPct val="115000"/>
              </a:lnSpc>
              <a:spcBef>
                <a:spcPts val="1200"/>
              </a:spcBef>
              <a:spcAft>
                <a:spcPts val="0"/>
              </a:spcAft>
              <a:buClr>
                <a:schemeClr val="dk1"/>
              </a:buClr>
              <a:buSzPts val="1100"/>
              <a:buFont typeface="Arial"/>
              <a:buNone/>
            </a:pPr>
            <a:r>
              <a:rPr lang="el-GR"/>
              <a:t>number of studies reveal some causal relationships between green infrastructure</a:t>
            </a:r>
            <a:endParaRPr/>
          </a:p>
          <a:p>
            <a:pPr marL="0" lvl="0" indent="0" algn="l" rtl="0">
              <a:lnSpc>
                <a:spcPct val="115000"/>
              </a:lnSpc>
              <a:spcBef>
                <a:spcPts val="1200"/>
              </a:spcBef>
              <a:spcAft>
                <a:spcPts val="0"/>
              </a:spcAft>
              <a:buClr>
                <a:schemeClr val="dk1"/>
              </a:buClr>
              <a:buSzPts val="1100"/>
              <a:buFont typeface="Arial"/>
              <a:buNone/>
            </a:pPr>
            <a:r>
              <a:rPr lang="el-GR"/>
              <a:t>and increasing property values. One study of 28 cities across North America and</a:t>
            </a:r>
            <a:endParaRPr/>
          </a:p>
          <a:p>
            <a:pPr marL="0" lvl="0" indent="0" algn="l" rtl="0">
              <a:lnSpc>
                <a:spcPct val="115000"/>
              </a:lnSpc>
              <a:spcBef>
                <a:spcPts val="1200"/>
              </a:spcBef>
              <a:spcAft>
                <a:spcPts val="0"/>
              </a:spcAft>
              <a:buClr>
                <a:schemeClr val="dk1"/>
              </a:buClr>
              <a:buSzPts val="1100"/>
              <a:buFont typeface="Arial"/>
              <a:buNone/>
            </a:pPr>
            <a:r>
              <a:rPr lang="el-GR"/>
              <a:t>Europe discovered a strong correlation between urban greening efforts from 1990 to</a:t>
            </a:r>
            <a:endParaRPr/>
          </a:p>
          <a:p>
            <a:pPr marL="0" lvl="0" indent="0" algn="l" rtl="0">
              <a:lnSpc>
                <a:spcPct val="115000"/>
              </a:lnSpc>
              <a:spcBef>
                <a:spcPts val="1200"/>
              </a:spcBef>
              <a:spcAft>
                <a:spcPts val="0"/>
              </a:spcAft>
              <a:buClr>
                <a:schemeClr val="dk1"/>
              </a:buClr>
              <a:buSzPts val="1100"/>
              <a:buFont typeface="Arial"/>
              <a:buNone/>
            </a:pPr>
            <a:r>
              <a:rPr lang="el-GR"/>
              <a:t>2000 and subsequent gentrification trends from 2000 to 2016 in 17 of those cities</a:t>
            </a:r>
            <a:endParaRPr/>
          </a:p>
          <a:p>
            <a:pPr marL="0" lvl="0" indent="0" algn="l" rtl="0">
              <a:lnSpc>
                <a:spcPct val="115000"/>
              </a:lnSpc>
              <a:spcBef>
                <a:spcPts val="1200"/>
              </a:spcBef>
              <a:spcAft>
                <a:spcPts val="0"/>
              </a:spcAft>
              <a:buClr>
                <a:schemeClr val="dk1"/>
              </a:buClr>
              <a:buSzPts val="1100"/>
              <a:buFont typeface="Arial"/>
              <a:buNone/>
            </a:pPr>
            <a:r>
              <a:rPr lang="el-GR"/>
              <a:t>(Anguelovski et al., 2022).</a:t>
            </a:r>
            <a:endParaRPr/>
          </a:p>
          <a:p>
            <a:pPr marL="0" lvl="0" indent="0" algn="l" rtl="0">
              <a:spcBef>
                <a:spcPts val="1200"/>
              </a:spcBef>
              <a:spcAft>
                <a:spcPts val="0"/>
              </a:spcAft>
              <a:buNone/>
            </a:pPr>
            <a:endParaRPr/>
          </a:p>
        </p:txBody>
      </p:sp>
      <p:sp>
        <p:nvSpPr>
          <p:cNvPr id="469" name="Google Shape;469;g3a93300b017_0_45: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52</a:t>
            </a:fld>
            <a:endParaRPr/>
          </a:p>
        </p:txBody>
      </p:sp>
    </p:spTree>
    <p:extLst>
      <p:ext uri="{BB962C8B-B14F-4D97-AF65-F5344CB8AC3E}">
        <p14:creationId xmlns:p14="http://schemas.microsoft.com/office/powerpoint/2010/main" val="2219709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a9a442f840_0_1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a9a442f840_0_1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75" name="Google Shape;475;g3a9a442f840_0_1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53</a:t>
            </a:fld>
            <a:endParaRPr/>
          </a:p>
        </p:txBody>
      </p:sp>
    </p:spTree>
    <p:extLst>
      <p:ext uri="{BB962C8B-B14F-4D97-AF65-F5344CB8AC3E}">
        <p14:creationId xmlns:p14="http://schemas.microsoft.com/office/powerpoint/2010/main" val="2904223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a994fd2071_0_1: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a994fd2071_0_1: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82" name="Google Shape;482;g3a994fd2071_0_1: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54</a:t>
            </a:fld>
            <a:endParaRPr/>
          </a:p>
        </p:txBody>
      </p:sp>
    </p:spTree>
    <p:extLst>
      <p:ext uri="{BB962C8B-B14F-4D97-AF65-F5344CB8AC3E}">
        <p14:creationId xmlns:p14="http://schemas.microsoft.com/office/powerpoint/2010/main" val="1298155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a994fd2071_0_1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a994fd2071_0_1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89" name="Google Shape;489;g3a994fd2071_0_1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55</a:t>
            </a:fld>
            <a:endParaRPr/>
          </a:p>
        </p:txBody>
      </p:sp>
    </p:spTree>
    <p:extLst>
      <p:ext uri="{BB962C8B-B14F-4D97-AF65-F5344CB8AC3E}">
        <p14:creationId xmlns:p14="http://schemas.microsoft.com/office/powerpoint/2010/main" val="2283000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a994fd2071_0_18: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a994fd2071_0_18: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8" name="Google Shape;498;g3a994fd2071_0_18: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56</a:t>
            </a:fld>
            <a:endParaRPr/>
          </a:p>
        </p:txBody>
      </p:sp>
    </p:spTree>
    <p:extLst>
      <p:ext uri="{BB962C8B-B14F-4D97-AF65-F5344CB8AC3E}">
        <p14:creationId xmlns:p14="http://schemas.microsoft.com/office/powerpoint/2010/main" val="1032923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a93300b017_0_52: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a93300b017_0_52: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4" name="Google Shape;504;g3a93300b017_0_52: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57</a:t>
            </a:fld>
            <a:endParaRPr/>
          </a:p>
        </p:txBody>
      </p:sp>
    </p:spTree>
    <p:extLst>
      <p:ext uri="{BB962C8B-B14F-4D97-AF65-F5344CB8AC3E}">
        <p14:creationId xmlns:p14="http://schemas.microsoft.com/office/powerpoint/2010/main" val="335522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a93300b017_0_66: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a93300b017_0_66: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10" name="Google Shape;510;g3a93300b017_0_66: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58</a:t>
            </a:fld>
            <a:endParaRPr/>
          </a:p>
        </p:txBody>
      </p:sp>
    </p:spTree>
    <p:extLst>
      <p:ext uri="{BB962C8B-B14F-4D97-AF65-F5344CB8AC3E}">
        <p14:creationId xmlns:p14="http://schemas.microsoft.com/office/powerpoint/2010/main" val="2530523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5:notes"/>
          <p:cNvSpPr txBox="1">
            <a:spLocks noGrp="1"/>
          </p:cNvSpPr>
          <p:nvPr>
            <p:ph type="body" idx="1"/>
          </p:nvPr>
        </p:nvSpPr>
        <p:spPr>
          <a:xfrm>
            <a:off x="685800" y="4400640"/>
            <a:ext cx="5486040" cy="360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800" b="0" u="none" strike="noStrike">
              <a:solidFill>
                <a:srgbClr val="000000"/>
              </a:solidFill>
              <a:latin typeface="Arial"/>
              <a:ea typeface="Arial"/>
              <a:cs typeface="Arial"/>
              <a:sym typeface="Arial"/>
            </a:endParaRPr>
          </a:p>
        </p:txBody>
      </p:sp>
      <p:sp>
        <p:nvSpPr>
          <p:cNvPr id="516" name="Google Shape;516;p5:notes"/>
          <p:cNvSpPr txBox="1">
            <a:spLocks noGrp="1"/>
          </p:cNvSpPr>
          <p:nvPr>
            <p:ph type="sldNum" idx="12"/>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l-GR" sz="1200" b="0" i="0" u="none" strike="noStrike" cap="none">
                <a:solidFill>
                  <a:srgbClr val="000000"/>
                </a:solidFill>
                <a:latin typeface="Times New Roman"/>
                <a:ea typeface="Times New Roman"/>
                <a:cs typeface="Times New Roman"/>
                <a:sym typeface="Times New Roman"/>
              </a:rPr>
              <a:t>59</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6991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90141757c_0_20: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90141757c_0_2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1" name="Google Shape;141;g3a90141757c_0_2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6</a:t>
            </a:fld>
            <a:endParaRPr/>
          </a:p>
        </p:txBody>
      </p:sp>
    </p:spTree>
    <p:extLst>
      <p:ext uri="{BB962C8B-B14F-4D97-AF65-F5344CB8AC3E}">
        <p14:creationId xmlns:p14="http://schemas.microsoft.com/office/powerpoint/2010/main" val="219876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90141757c_0_27: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a90141757c_0_27: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8" name="Google Shape;148;g3a90141757c_0_27: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7</a:t>
            </a:fld>
            <a:endParaRPr/>
          </a:p>
        </p:txBody>
      </p:sp>
    </p:spTree>
    <p:extLst>
      <p:ext uri="{BB962C8B-B14F-4D97-AF65-F5344CB8AC3E}">
        <p14:creationId xmlns:p14="http://schemas.microsoft.com/office/powerpoint/2010/main" val="305517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a90141757c_0_39: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a90141757c_0_39: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5" name="Google Shape;165;g3a90141757c_0_39: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8</a:t>
            </a:fld>
            <a:endParaRPr/>
          </a:p>
        </p:txBody>
      </p:sp>
    </p:spTree>
    <p:extLst>
      <p:ext uri="{BB962C8B-B14F-4D97-AF65-F5344CB8AC3E}">
        <p14:creationId xmlns:p14="http://schemas.microsoft.com/office/powerpoint/2010/main" val="24458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a90141757c_0_57:notes"/>
          <p:cNvSpPr>
            <a:spLocks noGrp="1" noRot="1" noChangeAspect="1"/>
          </p:cNvSpPr>
          <p:nvPr>
            <p:ph type="sldImg" idx="2"/>
          </p:nvPr>
        </p:nvSpPr>
        <p:spPr>
          <a:xfrm>
            <a:off x="0" y="812800"/>
            <a:ext cx="0" cy="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a90141757c_0_57: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2" name="Google Shape;172;g3a90141757c_0_57: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Times New Roman"/>
              <a:buNone/>
            </a:pPr>
            <a:fld id="{00000000-1234-1234-1234-123412341234}" type="slidenum">
              <a:rPr lang="el-GR"/>
              <a:t>9</a:t>
            </a:fld>
            <a:endParaRPr/>
          </a:p>
        </p:txBody>
      </p:sp>
    </p:spTree>
    <p:extLst>
      <p:ext uri="{BB962C8B-B14F-4D97-AF65-F5344CB8AC3E}">
        <p14:creationId xmlns:p14="http://schemas.microsoft.com/office/powerpoint/2010/main" val="815189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0"/>
        <p:cNvGrpSpPr/>
        <p:nvPr/>
      </p:nvGrpSpPr>
      <p:grpSpPr>
        <a:xfrm>
          <a:off x="0" y="0"/>
          <a:ext cx="0" cy="0"/>
          <a:chOff x="0" y="0"/>
          <a:chExt cx="0" cy="0"/>
        </a:xfrm>
      </p:grpSpPr>
      <p:cxnSp>
        <p:nvCxnSpPr>
          <p:cNvPr id="11" name="Google Shape;11;p2"/>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12" name="Google Shape;12;p2"/>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13" name="Google Shape;13;p2"/>
          <p:cNvSpPr txBox="1">
            <a:spLocks noGrp="1"/>
          </p:cNvSpPr>
          <p:nvPr>
            <p:ph type="title"/>
          </p:nvPr>
        </p:nvSpPr>
        <p:spPr>
          <a:xfrm>
            <a:off x="818640" y="1126440"/>
            <a:ext cx="9989400" cy="14904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 name="Google Shape;14;p2" descr="A red and white logo&#10;&#10;Description automatically generated"/>
          <p:cNvPicPr preferRelativeResize="0"/>
          <p:nvPr/>
        </p:nvPicPr>
        <p:blipFill rotWithShape="1">
          <a:blip r:embed="rId2">
            <a:alphaModFix/>
          </a:blip>
          <a:srcRect l="8940" t="21781" r="60199" b="22023"/>
          <a:stretch/>
        </p:blipFill>
        <p:spPr>
          <a:xfrm>
            <a:off x="112680" y="1066680"/>
            <a:ext cx="602279" cy="1096918"/>
          </a:xfrm>
          <a:prstGeom prst="rect">
            <a:avLst/>
          </a:prstGeom>
          <a:noFill/>
          <a:ln>
            <a:noFill/>
          </a:ln>
        </p:spPr>
      </p:pic>
      <p:sp>
        <p:nvSpPr>
          <p:cNvPr id="15" name="Google Shape;15;p2"/>
          <p:cNvSpPr txBox="1">
            <a:spLocks noGrp="1"/>
          </p:cNvSpPr>
          <p:nvPr>
            <p:ph type="body" idx="1"/>
          </p:nvPr>
        </p:nvSpPr>
        <p:spPr>
          <a:xfrm>
            <a:off x="609480" y="1604520"/>
            <a:ext cx="10972500" cy="3977400"/>
          </a:xfrm>
          <a:prstGeom prst="rect">
            <a:avLst/>
          </a:prstGeom>
          <a:noFill/>
          <a:ln>
            <a:noFill/>
          </a:ln>
        </p:spPr>
        <p:txBody>
          <a:bodyPr spcFirstLastPara="1" wrap="square" lIns="0" tIns="0" rIns="0" bIns="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rgbClr val="FFFFFF"/>
        </a:solidFill>
        <a:effectLst/>
      </p:bgPr>
    </p:bg>
    <p:spTree>
      <p:nvGrpSpPr>
        <p:cNvPr id="1" name="Shape 78"/>
        <p:cNvGrpSpPr/>
        <p:nvPr/>
      </p:nvGrpSpPr>
      <p:grpSpPr>
        <a:xfrm>
          <a:off x="0" y="0"/>
          <a:ext cx="0" cy="0"/>
          <a:chOff x="0" y="0"/>
          <a:chExt cx="0" cy="0"/>
        </a:xfrm>
      </p:grpSpPr>
      <p:cxnSp>
        <p:nvCxnSpPr>
          <p:cNvPr id="79" name="Google Shape;79;p11"/>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80" name="Google Shape;80;p11"/>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81" name="Google Shape;81;p11"/>
          <p:cNvSpPr txBox="1">
            <a:spLocks noGrp="1"/>
          </p:cNvSpPr>
          <p:nvPr>
            <p:ph type="title"/>
          </p:nvPr>
        </p:nvSpPr>
        <p:spPr>
          <a:xfrm>
            <a:off x="678600" y="781560"/>
            <a:ext cx="4093200" cy="12228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1"/>
          <p:cNvSpPr txBox="1">
            <a:spLocks noGrp="1"/>
          </p:cNvSpPr>
          <p:nvPr>
            <p:ph type="body" idx="1"/>
          </p:nvPr>
        </p:nvSpPr>
        <p:spPr>
          <a:xfrm>
            <a:off x="5183280" y="987480"/>
            <a:ext cx="6171900" cy="4873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Google Shape;83;p11"/>
          <p:cNvSpPr txBox="1">
            <a:spLocks noGrp="1"/>
          </p:cNvSpPr>
          <p:nvPr>
            <p:ph type="body" idx="2"/>
          </p:nvPr>
        </p:nvSpPr>
        <p:spPr>
          <a:xfrm>
            <a:off x="688320" y="2315520"/>
            <a:ext cx="4093200" cy="3553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Google Shape;84;p11"/>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11"/>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Google Shape;86;p11"/>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87"/>
        <p:cNvGrpSpPr/>
        <p:nvPr/>
      </p:nvGrpSpPr>
      <p:grpSpPr>
        <a:xfrm>
          <a:off x="0" y="0"/>
          <a:ext cx="0" cy="0"/>
          <a:chOff x="0" y="0"/>
          <a:chExt cx="0" cy="0"/>
        </a:xfrm>
      </p:grpSpPr>
      <p:cxnSp>
        <p:nvCxnSpPr>
          <p:cNvPr id="88" name="Google Shape;88;p12"/>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89" name="Google Shape;89;p12"/>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90" name="Google Shape;90;p12"/>
          <p:cNvSpPr txBox="1">
            <a:spLocks noGrp="1"/>
          </p:cNvSpPr>
          <p:nvPr>
            <p:ph type="title"/>
          </p:nvPr>
        </p:nvSpPr>
        <p:spPr>
          <a:xfrm>
            <a:off x="683280" y="1066680"/>
            <a:ext cx="4102800" cy="1317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2"/>
          <p:cNvSpPr txBox="1">
            <a:spLocks noGrp="1"/>
          </p:cNvSpPr>
          <p:nvPr>
            <p:ph type="body" idx="1"/>
          </p:nvPr>
        </p:nvSpPr>
        <p:spPr>
          <a:xfrm>
            <a:off x="5183280" y="1066680"/>
            <a:ext cx="6171900" cy="4793700"/>
          </a:xfrm>
          <a:prstGeom prst="rect">
            <a:avLst/>
          </a:prstGeom>
          <a:noFill/>
          <a:ln>
            <a:noFill/>
          </a:ln>
        </p:spPr>
        <p:txBody>
          <a:bodyPr spcFirstLastPara="1" wrap="square" lIns="90000" tIns="45000" rIns="90000" bIns="450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2"/>
          <p:cNvSpPr txBox="1">
            <a:spLocks noGrp="1"/>
          </p:cNvSpPr>
          <p:nvPr>
            <p:ph type="body" idx="2"/>
          </p:nvPr>
        </p:nvSpPr>
        <p:spPr>
          <a:xfrm>
            <a:off x="683280" y="2552760"/>
            <a:ext cx="4102800" cy="33159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2"/>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12"/>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5" name="Google Shape;95;p12"/>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blank">
  <p:cSld name="BLANK">
    <p:bg>
      <p:bgPr>
        <a:solidFill>
          <a:srgbClr val="FFFFFF"/>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sp>
        <p:nvSpPr>
          <p:cNvPr id="18" name="Google Shape;18;p3"/>
          <p:cNvSpPr txBox="1">
            <a:spLocks noGrp="1"/>
          </p:cNvSpPr>
          <p:nvPr>
            <p:ph type="body" idx="1"/>
          </p:nvPr>
        </p:nvSpPr>
        <p:spPr>
          <a:xfrm>
            <a:off x="700560" y="2293200"/>
            <a:ext cx="10690800" cy="3635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3"/>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pic>
        <p:nvPicPr>
          <p:cNvPr id="20" name="Google Shape;20;p3" descr="A red and white logo&#10;&#10;Description automatically generated"/>
          <p:cNvPicPr preferRelativeResize="0"/>
          <p:nvPr/>
        </p:nvPicPr>
        <p:blipFill rotWithShape="1">
          <a:blip r:embed="rId2">
            <a:alphaModFix amt="14000"/>
          </a:blip>
          <a:srcRect l="8940" t="21781" r="60199" b="22023"/>
          <a:stretch/>
        </p:blipFill>
        <p:spPr>
          <a:xfrm>
            <a:off x="8465760" y="36360"/>
            <a:ext cx="3725997" cy="6784919"/>
          </a:xfrm>
          <a:prstGeom prst="rect">
            <a:avLst/>
          </a:prstGeom>
          <a:noFill/>
          <a:ln>
            <a:noFill/>
          </a:ln>
        </p:spPr>
      </p:pic>
      <p:sp>
        <p:nvSpPr>
          <p:cNvPr id="21" name="Google Shape;21;p3"/>
          <p:cNvSpPr txBox="1">
            <a:spLocks noGrp="1"/>
          </p:cNvSpPr>
          <p:nvPr>
            <p:ph type="ftr" idx="11"/>
          </p:nvPr>
        </p:nvSpPr>
        <p:spPr>
          <a:xfrm>
            <a:off x="4038480" y="6356520"/>
            <a:ext cx="4114500" cy="3648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title"/>
          </p:nvPr>
        </p:nvSpPr>
        <p:spPr>
          <a:xfrm>
            <a:off x="700560" y="921960"/>
            <a:ext cx="10690800" cy="1370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 name="Google Shape;23;p3" descr="A red and white logo&#10;&#10;Description automatically generated"/>
          <p:cNvPicPr preferRelativeResize="0"/>
          <p:nvPr/>
        </p:nvPicPr>
        <p:blipFill rotWithShape="1">
          <a:blip r:embed="rId2">
            <a:alphaModFix/>
          </a:blip>
          <a:srcRect l="8940" t="21781" r="60199" b="22023"/>
          <a:stretch/>
        </p:blipFill>
        <p:spPr>
          <a:xfrm>
            <a:off x="97920" y="752760"/>
            <a:ext cx="602279" cy="10969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solidFill>
          <a:srgbClr val="FFFFFF"/>
        </a:solidFill>
        <a:effectLst/>
      </p:bgPr>
    </p:bg>
    <p:spTree>
      <p:nvGrpSpPr>
        <p:cNvPr id="1" name="Shape 24"/>
        <p:cNvGrpSpPr/>
        <p:nvPr/>
      </p:nvGrpSpPr>
      <p:grpSpPr>
        <a:xfrm>
          <a:off x="0" y="0"/>
          <a:ext cx="0" cy="0"/>
          <a:chOff x="0" y="0"/>
          <a:chExt cx="0" cy="0"/>
        </a:xfrm>
      </p:grpSpPr>
      <p:cxnSp>
        <p:nvCxnSpPr>
          <p:cNvPr id="25" name="Google Shape;25;p4"/>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26" name="Google Shape;26;p4"/>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27" name="Google Shape;27;p4"/>
          <p:cNvSpPr txBox="1">
            <a:spLocks noGrp="1"/>
          </p:cNvSpPr>
          <p:nvPr>
            <p:ph type="title"/>
          </p:nvPr>
        </p:nvSpPr>
        <p:spPr>
          <a:xfrm>
            <a:off x="700560" y="921960"/>
            <a:ext cx="10690800" cy="1370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
          <p:cNvSpPr txBox="1">
            <a:spLocks noGrp="1"/>
          </p:cNvSpPr>
          <p:nvPr>
            <p:ph type="body" idx="1"/>
          </p:nvPr>
        </p:nvSpPr>
        <p:spPr>
          <a:xfrm rot="5400000">
            <a:off x="4228230" y="-1234350"/>
            <a:ext cx="3635700" cy="1069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4"/>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solidFill>
          <a:srgbClr val="FFFFFF"/>
        </a:solidFill>
        <a:effectLst/>
      </p:bgPr>
    </p:bg>
    <p:spTree>
      <p:nvGrpSpPr>
        <p:cNvPr id="1" name="Shape 32"/>
        <p:cNvGrpSpPr/>
        <p:nvPr/>
      </p:nvGrpSpPr>
      <p:grpSpPr>
        <a:xfrm>
          <a:off x="0" y="0"/>
          <a:ext cx="0" cy="0"/>
          <a:chOff x="0" y="0"/>
          <a:chExt cx="0" cy="0"/>
        </a:xfrm>
      </p:grpSpPr>
      <p:cxnSp>
        <p:nvCxnSpPr>
          <p:cNvPr id="33" name="Google Shape;33;p5"/>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34" name="Google Shape;34;p5"/>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35" name="Google Shape;35;p5"/>
          <p:cNvSpPr txBox="1">
            <a:spLocks noGrp="1"/>
          </p:cNvSpPr>
          <p:nvPr>
            <p:ph type="title"/>
          </p:nvPr>
        </p:nvSpPr>
        <p:spPr>
          <a:xfrm rot="5400000">
            <a:off x="7924320" y="2315820"/>
            <a:ext cx="4984500" cy="23487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rot="5400000">
            <a:off x="2547720" y="-711780"/>
            <a:ext cx="4984500" cy="84039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5"/>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5"/>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Google Shape;39;p5"/>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FFFFFF"/>
        </a:solidFill>
        <a:effectLst/>
      </p:bgPr>
    </p:bg>
    <p:spTree>
      <p:nvGrpSpPr>
        <p:cNvPr id="1" name="Shape 40"/>
        <p:cNvGrpSpPr/>
        <p:nvPr/>
      </p:nvGrpSpPr>
      <p:grpSpPr>
        <a:xfrm>
          <a:off x="0" y="0"/>
          <a:ext cx="0" cy="0"/>
          <a:chOff x="0" y="0"/>
          <a:chExt cx="0" cy="0"/>
        </a:xfrm>
      </p:grpSpPr>
      <p:cxnSp>
        <p:nvCxnSpPr>
          <p:cNvPr id="41" name="Google Shape;41;p6"/>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42" name="Google Shape;42;p6"/>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43" name="Google Shape;43;p6"/>
          <p:cNvSpPr txBox="1">
            <a:spLocks noGrp="1"/>
          </p:cNvSpPr>
          <p:nvPr>
            <p:ph type="title"/>
          </p:nvPr>
        </p:nvSpPr>
        <p:spPr>
          <a:xfrm>
            <a:off x="715320" y="1709640"/>
            <a:ext cx="10632000" cy="28524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715320" y="4589640"/>
            <a:ext cx="10632000" cy="1499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FFFFF"/>
        </a:solidFill>
        <a:effectLst/>
      </p:bgPr>
    </p:bg>
    <p:spTree>
      <p:nvGrpSpPr>
        <p:cNvPr id="1" name="Shape 45"/>
        <p:cNvGrpSpPr/>
        <p:nvPr/>
      </p:nvGrpSpPr>
      <p:grpSpPr>
        <a:xfrm>
          <a:off x="0" y="0"/>
          <a:ext cx="0" cy="0"/>
          <a:chOff x="0" y="0"/>
          <a:chExt cx="0" cy="0"/>
        </a:xfrm>
      </p:grpSpPr>
      <p:cxnSp>
        <p:nvCxnSpPr>
          <p:cNvPr id="46" name="Google Shape;46;p7"/>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47" name="Google Shape;47;p7"/>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48" name="Google Shape;48;p7"/>
          <p:cNvSpPr txBox="1">
            <a:spLocks noGrp="1"/>
          </p:cNvSpPr>
          <p:nvPr>
            <p:ph type="title"/>
          </p:nvPr>
        </p:nvSpPr>
        <p:spPr>
          <a:xfrm>
            <a:off x="700560" y="921960"/>
            <a:ext cx="10690800" cy="1127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715320" y="2128680"/>
            <a:ext cx="5304000" cy="3844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body" idx="2"/>
          </p:nvPr>
        </p:nvSpPr>
        <p:spPr>
          <a:xfrm>
            <a:off x="6172200" y="2128680"/>
            <a:ext cx="5219400" cy="3844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7"/>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7"/>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7"/>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rgbClr val="FFFFFF"/>
        </a:solidFill>
        <a:effectLst/>
      </p:bgPr>
    </p:bg>
    <p:spTree>
      <p:nvGrpSpPr>
        <p:cNvPr id="1" name="Shape 54"/>
        <p:cNvGrpSpPr/>
        <p:nvPr/>
      </p:nvGrpSpPr>
      <p:grpSpPr>
        <a:xfrm>
          <a:off x="0" y="0"/>
          <a:ext cx="0" cy="0"/>
          <a:chOff x="0" y="0"/>
          <a:chExt cx="0" cy="0"/>
        </a:xfrm>
      </p:grpSpPr>
      <p:cxnSp>
        <p:nvCxnSpPr>
          <p:cNvPr id="55" name="Google Shape;55;p8"/>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56" name="Google Shape;56;p8"/>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57" name="Google Shape;57;p8"/>
          <p:cNvSpPr txBox="1">
            <a:spLocks noGrp="1"/>
          </p:cNvSpPr>
          <p:nvPr>
            <p:ph type="title"/>
          </p:nvPr>
        </p:nvSpPr>
        <p:spPr>
          <a:xfrm>
            <a:off x="685800" y="929160"/>
            <a:ext cx="10639800" cy="761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8"/>
          <p:cNvSpPr txBox="1">
            <a:spLocks noGrp="1"/>
          </p:cNvSpPr>
          <p:nvPr>
            <p:ph type="body" idx="1"/>
          </p:nvPr>
        </p:nvSpPr>
        <p:spPr>
          <a:xfrm>
            <a:off x="715320" y="1681200"/>
            <a:ext cx="5281800" cy="657000"/>
          </a:xfrm>
          <a:prstGeom prst="rect">
            <a:avLst/>
          </a:prstGeom>
          <a:noFill/>
          <a:ln>
            <a:noFill/>
          </a:ln>
        </p:spPr>
        <p:txBody>
          <a:bodyPr spcFirstLastPara="1" wrap="square" lIns="91425" tIns="45700" rIns="91425" bIns="45700" anchor="b"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Google Shape;59;p8"/>
          <p:cNvSpPr txBox="1">
            <a:spLocks noGrp="1"/>
          </p:cNvSpPr>
          <p:nvPr>
            <p:ph type="body" idx="2"/>
          </p:nvPr>
        </p:nvSpPr>
        <p:spPr>
          <a:xfrm>
            <a:off x="715320" y="2505240"/>
            <a:ext cx="5281800" cy="342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8"/>
          <p:cNvSpPr txBox="1">
            <a:spLocks noGrp="1"/>
          </p:cNvSpPr>
          <p:nvPr>
            <p:ph type="body" idx="3"/>
          </p:nvPr>
        </p:nvSpPr>
        <p:spPr>
          <a:xfrm>
            <a:off x="6172200" y="1681200"/>
            <a:ext cx="5182800" cy="657000"/>
          </a:xfrm>
          <a:prstGeom prst="rect">
            <a:avLst/>
          </a:prstGeom>
          <a:noFill/>
          <a:ln>
            <a:noFill/>
          </a:ln>
        </p:spPr>
        <p:txBody>
          <a:bodyPr spcFirstLastPara="1" wrap="square" lIns="91425" tIns="45700" rIns="91425" bIns="45700" anchor="b"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8"/>
          <p:cNvSpPr txBox="1">
            <a:spLocks noGrp="1"/>
          </p:cNvSpPr>
          <p:nvPr>
            <p:ph type="body" idx="4"/>
          </p:nvPr>
        </p:nvSpPr>
        <p:spPr>
          <a:xfrm>
            <a:off x="6172200" y="2505240"/>
            <a:ext cx="5182800" cy="342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8"/>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Google Shape;63;p8"/>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8"/>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FFFFFF"/>
        </a:solidFill>
        <a:effectLst/>
      </p:bgPr>
    </p:bg>
    <p:spTree>
      <p:nvGrpSpPr>
        <p:cNvPr id="1" name="Shape 65"/>
        <p:cNvGrpSpPr/>
        <p:nvPr/>
      </p:nvGrpSpPr>
      <p:grpSpPr>
        <a:xfrm>
          <a:off x="0" y="0"/>
          <a:ext cx="0" cy="0"/>
          <a:chOff x="0" y="0"/>
          <a:chExt cx="0" cy="0"/>
        </a:xfrm>
      </p:grpSpPr>
      <p:cxnSp>
        <p:nvCxnSpPr>
          <p:cNvPr id="66" name="Google Shape;66;p9"/>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67" name="Google Shape;67;p9"/>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68" name="Google Shape;68;p9"/>
          <p:cNvSpPr txBox="1">
            <a:spLocks noGrp="1"/>
          </p:cNvSpPr>
          <p:nvPr>
            <p:ph type="title"/>
          </p:nvPr>
        </p:nvSpPr>
        <p:spPr>
          <a:xfrm>
            <a:off x="700560" y="921960"/>
            <a:ext cx="10690800" cy="1370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9"/>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0" name="Google Shape;70;p9"/>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9"/>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72"/>
        <p:cNvGrpSpPr/>
        <p:nvPr/>
      </p:nvGrpSpPr>
      <p:grpSpPr>
        <a:xfrm>
          <a:off x="0" y="0"/>
          <a:ext cx="0" cy="0"/>
          <a:chOff x="0" y="0"/>
          <a:chExt cx="0" cy="0"/>
        </a:xfrm>
      </p:grpSpPr>
      <p:cxnSp>
        <p:nvCxnSpPr>
          <p:cNvPr id="73" name="Google Shape;73;p10"/>
          <p:cNvCxnSpPr/>
          <p:nvPr/>
        </p:nvCxnSpPr>
        <p:spPr>
          <a:xfrm>
            <a:off x="799920" y="723600"/>
            <a:ext cx="10592400" cy="300"/>
          </a:xfrm>
          <a:prstGeom prst="straightConnector1">
            <a:avLst/>
          </a:prstGeom>
          <a:noFill/>
          <a:ln w="44450" cap="flat" cmpd="sng">
            <a:solidFill>
              <a:srgbClr val="000000"/>
            </a:solidFill>
            <a:prstDash val="solid"/>
            <a:round/>
            <a:headEnd type="none" w="sm" len="sm"/>
            <a:tailEnd type="none" w="sm" len="sm"/>
          </a:ln>
        </p:spPr>
      </p:cxnSp>
      <p:cxnSp>
        <p:nvCxnSpPr>
          <p:cNvPr id="74" name="Google Shape;74;p10"/>
          <p:cNvCxnSpPr/>
          <p:nvPr/>
        </p:nvCxnSpPr>
        <p:spPr>
          <a:xfrm>
            <a:off x="799920" y="6142680"/>
            <a:ext cx="10592400" cy="300"/>
          </a:xfrm>
          <a:prstGeom prst="straightConnector1">
            <a:avLst/>
          </a:prstGeom>
          <a:noFill/>
          <a:ln w="12700" cap="flat" cmpd="sng">
            <a:solidFill>
              <a:srgbClr val="000000"/>
            </a:solidFill>
            <a:prstDash val="solid"/>
            <a:round/>
            <a:headEnd type="none" w="sm" len="sm"/>
            <a:tailEnd type="none" w="sm" len="sm"/>
          </a:ln>
        </p:spPr>
      </p:cxnSp>
      <p:sp>
        <p:nvSpPr>
          <p:cNvPr id="75" name="Google Shape;75;p10"/>
          <p:cNvSpPr txBox="1">
            <a:spLocks noGrp="1"/>
          </p:cNvSpPr>
          <p:nvPr>
            <p:ph type="dt" idx="10"/>
          </p:nvPr>
        </p:nvSpPr>
        <p:spPr>
          <a:xfrm>
            <a:off x="8369280" y="6356520"/>
            <a:ext cx="2592300" cy="364800"/>
          </a:xfrm>
          <a:prstGeom prst="rect">
            <a:avLst/>
          </a:prstGeom>
          <a:noFill/>
          <a:ln>
            <a:noFill/>
          </a:ln>
        </p:spPr>
        <p:txBody>
          <a:bodyPr spcFirstLastPara="1" wrap="square" lIns="90000" tIns="45000" rIns="90000" bIns="45000" anchor="t" anchorCtr="0">
            <a:noAutofit/>
          </a:bodyPr>
          <a:lstStyle>
            <a:lvl1pPr marR="0" lvl="0" algn="l">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6" name="Google Shape;76;p10"/>
          <p:cNvSpPr txBox="1">
            <a:spLocks noGrp="1"/>
          </p:cNvSpPr>
          <p:nvPr>
            <p:ph type="ftr" idx="11"/>
          </p:nvPr>
        </p:nvSpPr>
        <p:spPr>
          <a:xfrm>
            <a:off x="715320" y="6356520"/>
            <a:ext cx="4539300" cy="364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200"/>
              <a:buFont typeface="Century Gothic"/>
              <a:buNone/>
              <a:defRPr sz="1200" b="0" i="0" u="none" strike="noStrike" cap="none">
                <a:solidFill>
                  <a:srgbClr val="888888"/>
                </a:solidFill>
                <a:latin typeface="Century Gothic"/>
                <a:ea typeface="Century Gothic"/>
                <a:cs typeface="Century Gothic"/>
                <a:sym typeface="Century Gothic"/>
              </a:defRPr>
            </a:lvl1pPr>
            <a:lvl2pPr marR="0" lvl="1"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0"/>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l-GR"/>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imate-adapt.eea.europa.eu/en/eu-adaptation-policy/key-eu-actions/european-climate-risk-assessmen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3"/>
          <p:cNvSpPr/>
          <p:nvPr/>
        </p:nvSpPr>
        <p:spPr>
          <a:xfrm>
            <a:off x="240" y="0"/>
            <a:ext cx="12191760" cy="6857640"/>
          </a:xfrm>
          <a:prstGeom prst="rect">
            <a:avLst/>
          </a:prstGeom>
          <a:solidFill>
            <a:schemeClr val="l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2" name="Google Shape;102;p13"/>
          <p:cNvSpPr txBox="1">
            <a:spLocks noGrp="1"/>
          </p:cNvSpPr>
          <p:nvPr>
            <p:ph type="title"/>
          </p:nvPr>
        </p:nvSpPr>
        <p:spPr>
          <a:xfrm>
            <a:off x="469450" y="1468453"/>
            <a:ext cx="5839800" cy="51390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1800"/>
              </a:spcBef>
              <a:spcAft>
                <a:spcPts val="0"/>
              </a:spcAft>
              <a:buClr>
                <a:schemeClr val="dk1"/>
              </a:buClr>
              <a:buSzPts val="1100"/>
              <a:buFont typeface="Arial"/>
              <a:buNone/>
            </a:pPr>
            <a:r>
              <a:rPr lang="el-GR" sz="2900" b="1" dirty="0">
                <a:latin typeface="Arial"/>
                <a:ea typeface="Arial"/>
                <a:cs typeface="Arial"/>
                <a:sym typeface="Arial"/>
              </a:rPr>
              <a:t>Κλιματική Ανθεκτικότητα &amp; Υποδομές</a:t>
            </a:r>
            <a:endParaRPr sz="2900" b="1" dirty="0">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Century Gothic"/>
              <a:buNone/>
            </a:pPr>
            <a:r>
              <a:rPr lang="el-GR" sz="3200" dirty="0"/>
              <a:t>Κλιματική ανθεκτικότητα: υφιστάμενη κατάσταση, πολιτικές και κοινωνικοοικονομικές διαστάσεις</a:t>
            </a:r>
            <a:endParaRPr sz="3200" dirty="0"/>
          </a:p>
          <a:p>
            <a:pPr marL="0" lvl="0" indent="0" algn="l" rtl="0">
              <a:lnSpc>
                <a:spcPct val="100000"/>
              </a:lnSpc>
              <a:spcBef>
                <a:spcPts val="0"/>
              </a:spcBef>
              <a:spcAft>
                <a:spcPts val="0"/>
              </a:spcAft>
              <a:buClr>
                <a:schemeClr val="dk1"/>
              </a:buClr>
              <a:buSzPts val="3200"/>
              <a:buFont typeface="Century Gothic"/>
              <a:buNone/>
            </a:pPr>
            <a:endParaRPr sz="3200" dirty="0"/>
          </a:p>
        </p:txBody>
      </p:sp>
      <p:sp>
        <p:nvSpPr>
          <p:cNvPr id="103" name="Google Shape;103;p13"/>
          <p:cNvSpPr txBox="1">
            <a:spLocks noGrp="1"/>
          </p:cNvSpPr>
          <p:nvPr>
            <p:ph type="subTitle" idx="1"/>
          </p:nvPr>
        </p:nvSpPr>
        <p:spPr>
          <a:xfrm>
            <a:off x="8335400" y="5642478"/>
            <a:ext cx="33873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000"/>
              <a:buFont typeface="Century Gothic"/>
              <a:buNone/>
            </a:pPr>
            <a:endParaRPr sz="2000">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chemeClr val="dk1"/>
              </a:buClr>
              <a:buSzPts val="2000"/>
              <a:buFont typeface="Century Gothic"/>
              <a:buNone/>
            </a:pPr>
            <a:r>
              <a:rPr lang="el-GR" sz="2000">
                <a:solidFill>
                  <a:schemeClr val="dk1"/>
                </a:solidFill>
                <a:latin typeface="Open Sans"/>
                <a:ea typeface="Open Sans"/>
                <a:cs typeface="Open Sans"/>
                <a:sym typeface="Open Sans"/>
              </a:rPr>
              <a:t> 26/11/2025</a:t>
            </a:r>
            <a:endParaRPr sz="2000" b="0" i="0" u="none" strike="noStrike" cap="none">
              <a:solidFill>
                <a:schemeClr val="dk1"/>
              </a:solidFill>
              <a:latin typeface="Open Sans"/>
              <a:ea typeface="Open Sans"/>
              <a:cs typeface="Open Sans"/>
              <a:sym typeface="Open Sans"/>
            </a:endParaRPr>
          </a:p>
        </p:txBody>
      </p:sp>
      <p:cxnSp>
        <p:nvCxnSpPr>
          <p:cNvPr id="104" name="Google Shape;104;p13"/>
          <p:cNvCxnSpPr/>
          <p:nvPr/>
        </p:nvCxnSpPr>
        <p:spPr>
          <a:xfrm>
            <a:off x="799920" y="723600"/>
            <a:ext cx="1371960" cy="360"/>
          </a:xfrm>
          <a:prstGeom prst="straightConnector1">
            <a:avLst/>
          </a:prstGeom>
          <a:noFill/>
          <a:ln w="44450" cap="flat" cmpd="sng">
            <a:solidFill>
              <a:srgbClr val="000000"/>
            </a:solidFill>
            <a:prstDash val="solid"/>
            <a:round/>
            <a:headEnd type="none" w="sm" len="sm"/>
            <a:tailEnd type="none" w="sm" len="sm"/>
          </a:ln>
        </p:spPr>
      </p:cxnSp>
      <p:pic>
        <p:nvPicPr>
          <p:cNvPr id="105" name="Google Shape;105;p13" descr="A black and red sign with red text&#10;&#10;AI-generated content may be incorrect."/>
          <p:cNvPicPr preferRelativeResize="0"/>
          <p:nvPr/>
        </p:nvPicPr>
        <p:blipFill rotWithShape="1">
          <a:blip r:embed="rId3">
            <a:alphaModFix/>
          </a:blip>
          <a:srcRect/>
          <a:stretch/>
        </p:blipFill>
        <p:spPr>
          <a:xfrm>
            <a:off x="7103053" y="1933731"/>
            <a:ext cx="4295014" cy="232667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3"/>
          <p:cNvPicPr preferRelativeResize="0"/>
          <p:nvPr/>
        </p:nvPicPr>
        <p:blipFill>
          <a:blip r:embed="rId3">
            <a:alphaModFix/>
          </a:blip>
          <a:stretch>
            <a:fillRect/>
          </a:stretch>
        </p:blipFill>
        <p:spPr>
          <a:xfrm>
            <a:off x="550450" y="102400"/>
            <a:ext cx="11437526" cy="665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body" idx="1"/>
          </p:nvPr>
        </p:nvSpPr>
        <p:spPr>
          <a:xfrm>
            <a:off x="700550" y="1619750"/>
            <a:ext cx="10690800" cy="5391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660000"/>
              </a:buClr>
              <a:buSzPts val="2400"/>
              <a:buChar char="●"/>
            </a:pPr>
            <a:r>
              <a:rPr lang="el-GR" sz="2400" b="1">
                <a:solidFill>
                  <a:srgbClr val="660000"/>
                </a:solidFill>
                <a:latin typeface="Arial"/>
                <a:ea typeface="Arial"/>
                <a:cs typeface="Arial"/>
                <a:sym typeface="Arial"/>
              </a:rPr>
              <a:t>Η Νότια Ευρώπη αποτελεί hotspot κλιματικών κινδύνων.</a:t>
            </a:r>
            <a:endParaRPr sz="2400" b="1">
              <a:solidFill>
                <a:srgbClr val="660000"/>
              </a:solidFill>
              <a:latin typeface="Arial"/>
              <a:ea typeface="Arial"/>
              <a:cs typeface="Arial"/>
              <a:sym typeface="Arial"/>
            </a:endParaRPr>
          </a:p>
          <a:p>
            <a:pPr marL="457200" lvl="0" indent="-381000" algn="l" rtl="0">
              <a:lnSpc>
                <a:spcPct val="115000"/>
              </a:lnSpc>
              <a:spcBef>
                <a:spcPts val="0"/>
              </a:spcBef>
              <a:spcAft>
                <a:spcPts val="0"/>
              </a:spcAft>
              <a:buSzPts val="2400"/>
              <a:buChar char="●"/>
            </a:pPr>
            <a:r>
              <a:rPr lang="el-GR" sz="2400">
                <a:latin typeface="Arial"/>
                <a:ea typeface="Arial"/>
                <a:cs typeface="Arial"/>
                <a:sym typeface="Arial"/>
              </a:rPr>
              <a:t>Αντίθετα, </a:t>
            </a:r>
            <a:r>
              <a:rPr lang="el-GR" sz="2400" b="1">
                <a:latin typeface="Arial"/>
                <a:ea typeface="Arial"/>
                <a:cs typeface="Arial"/>
                <a:sym typeface="Arial"/>
              </a:rPr>
              <a:t>καμία από τις άλλες τρεις υπο-περιοχές της Ευρώπης</a:t>
            </a:r>
            <a:r>
              <a:rPr lang="el-GR" sz="2400">
                <a:latin typeface="Arial"/>
                <a:ea typeface="Arial"/>
                <a:cs typeface="Arial"/>
                <a:sym typeface="Arial"/>
              </a:rPr>
              <a:t> δεν ξεχωρίζει ως hotspot.</a:t>
            </a:r>
            <a:endParaRPr sz="2400">
              <a:latin typeface="Arial"/>
              <a:ea typeface="Arial"/>
              <a:cs typeface="Arial"/>
              <a:sym typeface="Arial"/>
            </a:endParaRPr>
          </a:p>
          <a:p>
            <a:pPr marL="457200" lvl="0" indent="-381000" algn="l" rtl="0">
              <a:lnSpc>
                <a:spcPct val="115000"/>
              </a:lnSpc>
              <a:spcBef>
                <a:spcPts val="0"/>
              </a:spcBef>
              <a:spcAft>
                <a:spcPts val="0"/>
              </a:spcAft>
              <a:buSzPts val="2400"/>
              <a:buChar char="●"/>
            </a:pPr>
            <a:r>
              <a:rPr lang="el-GR" sz="2400">
                <a:latin typeface="Arial"/>
                <a:ea typeface="Arial"/>
                <a:cs typeface="Arial"/>
                <a:sym typeface="Arial"/>
              </a:rPr>
              <a:t>Σε ιδιαίτερα υψηλό κίνδυνο λόγω των αυξανόμενων επιπτώσεων της </a:t>
            </a:r>
            <a:r>
              <a:rPr lang="el-GR" sz="2400" b="1">
                <a:latin typeface="Arial"/>
                <a:ea typeface="Arial"/>
                <a:cs typeface="Arial"/>
                <a:sym typeface="Arial"/>
              </a:rPr>
              <a:t>θερμότητας</a:t>
            </a:r>
            <a:r>
              <a:rPr lang="el-GR" sz="2400">
                <a:latin typeface="Arial"/>
                <a:ea typeface="Arial"/>
                <a:cs typeface="Arial"/>
                <a:sym typeface="Arial"/>
              </a:rPr>
              <a:t> και της </a:t>
            </a:r>
            <a:r>
              <a:rPr lang="el-GR" sz="2400" b="1">
                <a:latin typeface="Arial"/>
                <a:ea typeface="Arial"/>
                <a:cs typeface="Arial"/>
                <a:sym typeface="Arial"/>
              </a:rPr>
              <a:t>ξηρασίας</a:t>
            </a:r>
            <a:r>
              <a:rPr lang="el-GR" sz="2400">
                <a:latin typeface="Arial"/>
                <a:ea typeface="Arial"/>
                <a:cs typeface="Arial"/>
                <a:sym typeface="Arial"/>
              </a:rPr>
              <a:t> στην:</a:t>
            </a:r>
            <a:endParaRPr sz="2400">
              <a:latin typeface="Arial"/>
              <a:ea typeface="Arial"/>
              <a:cs typeface="Arial"/>
              <a:sym typeface="Arial"/>
            </a:endParaRPr>
          </a:p>
          <a:p>
            <a:pPr marL="914400" lvl="0" indent="-381000" algn="l" rtl="0">
              <a:lnSpc>
                <a:spcPct val="115000"/>
              </a:lnSpc>
              <a:spcBef>
                <a:spcPts val="0"/>
              </a:spcBef>
              <a:spcAft>
                <a:spcPts val="0"/>
              </a:spcAft>
              <a:buSzPts val="2400"/>
              <a:buChar char="●"/>
            </a:pPr>
            <a:r>
              <a:rPr lang="el-GR" sz="2400" i="1">
                <a:latin typeface="Arial"/>
                <a:ea typeface="Arial"/>
                <a:cs typeface="Arial"/>
                <a:sym typeface="Arial"/>
              </a:rPr>
              <a:t>αγροτική παραγωγή,</a:t>
            </a:r>
            <a:endParaRPr sz="2400" i="1">
              <a:latin typeface="Arial"/>
              <a:ea typeface="Arial"/>
              <a:cs typeface="Arial"/>
              <a:sym typeface="Arial"/>
            </a:endParaRPr>
          </a:p>
          <a:p>
            <a:pPr marL="914400" lvl="0" indent="-381000" algn="l" rtl="0">
              <a:lnSpc>
                <a:spcPct val="115000"/>
              </a:lnSpc>
              <a:spcBef>
                <a:spcPts val="0"/>
              </a:spcBef>
              <a:spcAft>
                <a:spcPts val="0"/>
              </a:spcAft>
              <a:buSzPts val="2400"/>
              <a:buChar char="●"/>
            </a:pPr>
            <a:r>
              <a:rPr lang="el-GR" sz="2400" i="1">
                <a:latin typeface="Arial"/>
                <a:ea typeface="Arial"/>
                <a:cs typeface="Arial"/>
                <a:sym typeface="Arial"/>
              </a:rPr>
              <a:t>υπαίθρια εργασία,</a:t>
            </a:r>
            <a:endParaRPr sz="2400" i="1">
              <a:latin typeface="Arial"/>
              <a:ea typeface="Arial"/>
              <a:cs typeface="Arial"/>
              <a:sym typeface="Arial"/>
            </a:endParaRPr>
          </a:p>
          <a:p>
            <a:pPr marL="914400" lvl="0" indent="-381000" algn="l" rtl="0">
              <a:lnSpc>
                <a:spcPct val="115000"/>
              </a:lnSpc>
              <a:spcBef>
                <a:spcPts val="0"/>
              </a:spcBef>
              <a:spcAft>
                <a:spcPts val="0"/>
              </a:spcAft>
              <a:buSzPts val="2400"/>
              <a:buChar char="●"/>
            </a:pPr>
            <a:r>
              <a:rPr lang="el-GR" sz="2400" i="1">
                <a:latin typeface="Arial"/>
                <a:ea typeface="Arial"/>
                <a:cs typeface="Arial"/>
                <a:sym typeface="Arial"/>
              </a:rPr>
              <a:t>θερινή τουριστική δραστηριότητα,</a:t>
            </a:r>
            <a:endParaRPr sz="2400" i="1">
              <a:latin typeface="Arial"/>
              <a:ea typeface="Arial"/>
              <a:cs typeface="Arial"/>
              <a:sym typeface="Arial"/>
            </a:endParaRPr>
          </a:p>
          <a:p>
            <a:pPr marL="914400" lvl="0" indent="-381000" algn="l" rtl="0">
              <a:lnSpc>
                <a:spcPct val="115000"/>
              </a:lnSpc>
              <a:spcBef>
                <a:spcPts val="0"/>
              </a:spcBef>
              <a:spcAft>
                <a:spcPts val="0"/>
              </a:spcAft>
              <a:buSzPts val="2400"/>
              <a:buChar char="●"/>
            </a:pPr>
            <a:r>
              <a:rPr lang="el-GR" sz="2400" i="1">
                <a:latin typeface="Arial"/>
                <a:ea typeface="Arial"/>
                <a:cs typeface="Arial"/>
                <a:sym typeface="Arial"/>
              </a:rPr>
              <a:t>δασική πυροπροστασία / κινδύνους πυρκαγιάς.</a:t>
            </a:r>
            <a:endParaRPr sz="2400" i="1">
              <a:latin typeface="Arial"/>
              <a:ea typeface="Arial"/>
              <a:cs typeface="Arial"/>
              <a:sym typeface="Arial"/>
            </a:endParaRPr>
          </a:p>
          <a:p>
            <a:pPr marL="914400" lvl="0" indent="-349250" algn="l" rtl="0">
              <a:lnSpc>
                <a:spcPct val="100000"/>
              </a:lnSpc>
              <a:spcBef>
                <a:spcPts val="0"/>
              </a:spcBef>
              <a:spcAft>
                <a:spcPts val="0"/>
              </a:spcAft>
              <a:buSzPts val="1900"/>
              <a:buChar char="●"/>
            </a:pPr>
            <a:r>
              <a:rPr lang="el-GR" sz="2400">
                <a:latin typeface="Arial"/>
                <a:ea typeface="Arial"/>
                <a:cs typeface="Arial"/>
                <a:sym typeface="Arial"/>
              </a:rPr>
              <a:t>Επιπρόσθετα, περιοχές με υψηλή ανεργία, φτώχεια, μετανάστευση και γήρανση του πληθυσμού διαθέτουν χαμηλή ικανότητα προσαρμογής και εντοπίζονται κυρίως στην Κεντρική–Ανατολική κ</a:t>
            </a:r>
            <a:r>
              <a:rPr lang="el-GR" sz="2400" b="1">
                <a:latin typeface="Arial"/>
                <a:ea typeface="Arial"/>
                <a:cs typeface="Arial"/>
                <a:sym typeface="Arial"/>
              </a:rPr>
              <a:t>αι Νότια Ευρώπη.</a:t>
            </a:r>
            <a:br>
              <a:rPr lang="el-GR" sz="1100" b="1">
                <a:latin typeface="Arial"/>
                <a:ea typeface="Arial"/>
                <a:cs typeface="Arial"/>
                <a:sym typeface="Arial"/>
              </a:rPr>
            </a:br>
            <a:br>
              <a:rPr lang="el-GR" sz="1100">
                <a:latin typeface="Arial"/>
                <a:ea typeface="Arial"/>
                <a:cs typeface="Arial"/>
                <a:sym typeface="Arial"/>
              </a:rPr>
            </a:br>
            <a:endParaRPr sz="1100">
              <a:latin typeface="Arial"/>
              <a:ea typeface="Arial"/>
              <a:cs typeface="Arial"/>
              <a:sym typeface="Arial"/>
            </a:endParaRPr>
          </a:p>
          <a:p>
            <a:pPr marL="0" lvl="0" indent="0" algn="l" rtl="0">
              <a:spcBef>
                <a:spcPts val="1200"/>
              </a:spcBef>
              <a:spcAft>
                <a:spcPts val="0"/>
              </a:spcAft>
              <a:buNone/>
            </a:pPr>
            <a:endParaRPr/>
          </a:p>
        </p:txBody>
      </p:sp>
      <p:sp>
        <p:nvSpPr>
          <p:cNvPr id="187" name="Google Shape;187;p24"/>
          <p:cNvSpPr txBox="1">
            <a:spLocks noGrp="1"/>
          </p:cNvSpPr>
          <p:nvPr>
            <p:ph type="title"/>
          </p:nvPr>
        </p:nvSpPr>
        <p:spPr>
          <a:xfrm>
            <a:off x="700550" y="921955"/>
            <a:ext cx="10690800" cy="69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3100" b="1">
                <a:latin typeface="Arial"/>
                <a:ea typeface="Arial"/>
                <a:cs typeface="Arial"/>
                <a:sym typeface="Arial"/>
              </a:rPr>
              <a:t>Νότια Ευρώπη: Περιοχή Υψηλού Κινδύνου</a:t>
            </a:r>
            <a:endParaRPr sz="6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body" idx="1"/>
          </p:nvPr>
        </p:nvSpPr>
        <p:spPr>
          <a:xfrm>
            <a:off x="715320" y="4589640"/>
            <a:ext cx="10632000" cy="1499700"/>
          </a:xfrm>
          <a:prstGeom prst="rect">
            <a:avLst/>
          </a:prstGeom>
        </p:spPr>
        <p:txBody>
          <a:bodyPr spcFirstLastPara="1" wrap="square" lIns="91425" tIns="45700" rIns="91425" bIns="45700" anchor="t" anchorCtr="0">
            <a:noAutofit/>
          </a:bodyPr>
          <a:lstStyle/>
          <a:p>
            <a:pPr marL="2286000" lvl="0" indent="457200" algn="l" rtl="0">
              <a:lnSpc>
                <a:spcPct val="115000"/>
              </a:lnSpc>
              <a:spcBef>
                <a:spcPts val="1400"/>
              </a:spcBef>
              <a:spcAft>
                <a:spcPts val="0"/>
              </a:spcAft>
              <a:buNone/>
            </a:pPr>
            <a:endParaRPr sz="2100" b="1">
              <a:latin typeface="Arial"/>
              <a:ea typeface="Arial"/>
              <a:cs typeface="Arial"/>
              <a:sym typeface="Arial"/>
            </a:endParaRPr>
          </a:p>
          <a:p>
            <a:pPr marL="6400800" lvl="0" indent="457200" algn="l" rtl="0">
              <a:lnSpc>
                <a:spcPct val="115000"/>
              </a:lnSpc>
              <a:spcBef>
                <a:spcPts val="1400"/>
              </a:spcBef>
              <a:spcAft>
                <a:spcPts val="0"/>
              </a:spcAft>
              <a:buClr>
                <a:schemeClr val="dk1"/>
              </a:buClr>
              <a:buSzPts val="1100"/>
              <a:buFont typeface="Arial"/>
              <a:buNone/>
            </a:pPr>
            <a:r>
              <a:rPr lang="el-GR" sz="3000" b="1">
                <a:solidFill>
                  <a:srgbClr val="660000"/>
                </a:solidFill>
                <a:latin typeface="Arial"/>
                <a:ea typeface="Arial"/>
                <a:cs typeface="Arial"/>
                <a:sym typeface="Arial"/>
              </a:rPr>
              <a:t>Τομέας Υποδομών</a:t>
            </a:r>
            <a:endParaRPr sz="3000" b="1">
              <a:solidFill>
                <a:srgbClr val="660000"/>
              </a:solidFill>
              <a:latin typeface="Arial"/>
              <a:ea typeface="Arial"/>
              <a:cs typeface="Arial"/>
              <a:sym typeface="Arial"/>
            </a:endParaRPr>
          </a:p>
          <a:p>
            <a:pPr marL="0" lvl="0" indent="0" algn="l" rtl="0">
              <a:spcBef>
                <a:spcPts val="1000"/>
              </a:spcBef>
              <a:spcAft>
                <a:spcPts val="0"/>
              </a:spcAft>
              <a:buNone/>
            </a:pPr>
            <a:endParaRPr/>
          </a:p>
        </p:txBody>
      </p:sp>
      <p:sp>
        <p:nvSpPr>
          <p:cNvPr id="194" name="Google Shape;194;p25"/>
          <p:cNvSpPr txBox="1">
            <a:spLocks noGrp="1"/>
          </p:cNvSpPr>
          <p:nvPr>
            <p:ph type="title"/>
          </p:nvPr>
        </p:nvSpPr>
        <p:spPr>
          <a:xfrm>
            <a:off x="715320" y="1709640"/>
            <a:ext cx="10632000" cy="2852400"/>
          </a:xfrm>
          <a:prstGeom prst="rect">
            <a:avLst/>
          </a:prstGeom>
        </p:spPr>
        <p:txBody>
          <a:bodyPr spcFirstLastPara="1" wrap="square" lIns="91425" tIns="45700" rIns="91425" bIns="45700" anchor="b" anchorCtr="0">
            <a:noAutofit/>
          </a:bodyPr>
          <a:lstStyle/>
          <a:p>
            <a:pPr marL="0" lvl="0" indent="0" algn="l" rtl="0">
              <a:lnSpc>
                <a:spcPct val="115000"/>
              </a:lnSpc>
              <a:spcBef>
                <a:spcPts val="1400"/>
              </a:spcBef>
              <a:spcAft>
                <a:spcPts val="400"/>
              </a:spcAft>
              <a:buNone/>
            </a:pPr>
            <a:r>
              <a:rPr lang="el-GR" sz="2900" b="1">
                <a:latin typeface="Arial"/>
                <a:ea typeface="Arial"/>
                <a:cs typeface="Arial"/>
                <a:sym typeface="Arial"/>
              </a:rPr>
              <a:t>2. Κύριοι κλιματικοί κίνδυνοι και προτεραιότητες πολιτικής ανά τομέα κινδύνων (risk cluster)</a:t>
            </a:r>
            <a:endParaRPr sz="5000"/>
          </a:p>
        </p:txBody>
      </p:sp>
      <p:pic>
        <p:nvPicPr>
          <p:cNvPr id="195" name="Google Shape;195;p25"/>
          <p:cNvPicPr preferRelativeResize="0"/>
          <p:nvPr/>
        </p:nvPicPr>
        <p:blipFill>
          <a:blip r:embed="rId3">
            <a:alphaModFix/>
          </a:blip>
          <a:stretch>
            <a:fillRect/>
          </a:stretch>
        </p:blipFill>
        <p:spPr>
          <a:xfrm>
            <a:off x="692766" y="774800"/>
            <a:ext cx="2384300" cy="234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700550" y="921956"/>
            <a:ext cx="10690800" cy="5400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l-GR" sz="2500" b="1">
                <a:latin typeface="Arial"/>
                <a:ea typeface="Arial"/>
                <a:cs typeface="Arial"/>
                <a:sym typeface="Arial"/>
              </a:rPr>
              <a:t>Το δομημένο περιβάλλον στην EUCRA</a:t>
            </a:r>
            <a:endParaRPr sz="2500" b="1">
              <a:latin typeface="Arial"/>
              <a:ea typeface="Arial"/>
              <a:cs typeface="Arial"/>
              <a:sym typeface="Arial"/>
            </a:endParaRPr>
          </a:p>
          <a:p>
            <a:pPr marL="0" lvl="0" indent="0" algn="l" rtl="0">
              <a:spcBef>
                <a:spcPts val="400"/>
              </a:spcBef>
              <a:spcAft>
                <a:spcPts val="0"/>
              </a:spcAft>
              <a:buNone/>
            </a:pPr>
            <a:endParaRPr sz="1300" b="1">
              <a:latin typeface="Arial"/>
              <a:ea typeface="Arial"/>
              <a:cs typeface="Arial"/>
              <a:sym typeface="Arial"/>
            </a:endParaRPr>
          </a:p>
        </p:txBody>
      </p:sp>
      <p:sp>
        <p:nvSpPr>
          <p:cNvPr id="202" name="Google Shape;202;p26"/>
          <p:cNvSpPr txBox="1">
            <a:spLocks noGrp="1"/>
          </p:cNvSpPr>
          <p:nvPr>
            <p:ph type="body" idx="1"/>
          </p:nvPr>
        </p:nvSpPr>
        <p:spPr>
          <a:xfrm>
            <a:off x="700550" y="1461950"/>
            <a:ext cx="10690800" cy="44670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SzPts val="1900"/>
              <a:buChar char="●"/>
            </a:pPr>
            <a:r>
              <a:rPr lang="el-GR" sz="1900">
                <a:latin typeface="Arial"/>
                <a:ea typeface="Arial"/>
                <a:cs typeface="Arial"/>
                <a:sym typeface="Arial"/>
              </a:rPr>
              <a:t>Η έκθεση εξετάζει το δομημένο περιβάλλον μέσα από:</a:t>
            </a:r>
            <a:br>
              <a:rPr lang="el-GR" sz="1900">
                <a:latin typeface="Arial"/>
                <a:ea typeface="Arial"/>
                <a:cs typeface="Arial"/>
                <a:sym typeface="Arial"/>
              </a:rPr>
            </a:br>
            <a:r>
              <a:rPr lang="el-GR" sz="1900">
                <a:latin typeface="Arial"/>
                <a:ea typeface="Arial"/>
                <a:cs typeface="Arial"/>
                <a:sym typeface="Arial"/>
              </a:rPr>
              <a:t> </a:t>
            </a:r>
            <a:r>
              <a:rPr lang="el-GR" sz="1900" b="1">
                <a:latin typeface="Arial"/>
                <a:ea typeface="Arial"/>
                <a:cs typeface="Arial"/>
                <a:sym typeface="Arial"/>
              </a:rPr>
              <a:t>• κτήρια</a:t>
            </a:r>
            <a:r>
              <a:rPr lang="el-GR" sz="1900">
                <a:latin typeface="Arial"/>
                <a:ea typeface="Arial"/>
                <a:cs typeface="Arial"/>
                <a:sym typeface="Arial"/>
              </a:rPr>
              <a:t> και </a:t>
            </a:r>
            <a:r>
              <a:rPr lang="el-GR" sz="1900" b="1">
                <a:latin typeface="Arial"/>
                <a:ea typeface="Arial"/>
                <a:cs typeface="Arial"/>
                <a:sym typeface="Arial"/>
              </a:rPr>
              <a:t>• τεχνικά έργα πολιτικού μηχανικού</a:t>
            </a:r>
            <a:r>
              <a:rPr lang="el-GR" sz="1900">
                <a:latin typeface="Arial"/>
                <a:ea typeface="Arial"/>
                <a:cs typeface="Arial"/>
                <a:sym typeface="Arial"/>
              </a:rPr>
              <a:t>.</a:t>
            </a:r>
            <a:br>
              <a:rPr lang="el-GR" sz="1900">
                <a:latin typeface="Arial"/>
                <a:ea typeface="Arial"/>
                <a:cs typeface="Arial"/>
                <a:sym typeface="Arial"/>
              </a:rPr>
            </a:b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b="1">
                <a:latin typeface="Arial"/>
                <a:ea typeface="Arial"/>
                <a:cs typeface="Arial"/>
                <a:sym typeface="Arial"/>
              </a:rPr>
              <a:t>Κτήρια</a:t>
            </a:r>
            <a:r>
              <a:rPr lang="el-GR" sz="1900">
                <a:latin typeface="Arial"/>
                <a:ea typeface="Arial"/>
                <a:cs typeface="Arial"/>
                <a:sym typeface="Arial"/>
              </a:rPr>
              <a:t>:</a:t>
            </a:r>
            <a:endParaRPr sz="1900">
              <a:latin typeface="Arial"/>
              <a:ea typeface="Arial"/>
              <a:cs typeface="Arial"/>
              <a:sym typeface="Arial"/>
            </a:endParaRPr>
          </a:p>
          <a:p>
            <a:pPr marL="914400" lvl="1" indent="-349250" algn="l" rtl="0">
              <a:lnSpc>
                <a:spcPct val="115000"/>
              </a:lnSpc>
              <a:spcBef>
                <a:spcPts val="0"/>
              </a:spcBef>
              <a:spcAft>
                <a:spcPts val="0"/>
              </a:spcAft>
              <a:buSzPts val="1900"/>
              <a:buChar char="○"/>
            </a:pPr>
            <a:r>
              <a:rPr lang="el-GR" sz="1900">
                <a:latin typeface="Arial"/>
                <a:ea typeface="Arial"/>
                <a:cs typeface="Arial"/>
                <a:sym typeface="Arial"/>
              </a:rPr>
              <a:t>Κατοικίες (μονοκατοικίες, πολυκατοικίες)</a:t>
            </a:r>
            <a:endParaRPr sz="1900">
              <a:latin typeface="Arial"/>
              <a:ea typeface="Arial"/>
              <a:cs typeface="Arial"/>
              <a:sym typeface="Arial"/>
            </a:endParaRPr>
          </a:p>
          <a:p>
            <a:pPr marL="914400" lvl="1" indent="-349250" algn="l" rtl="0">
              <a:lnSpc>
                <a:spcPct val="115000"/>
              </a:lnSpc>
              <a:spcBef>
                <a:spcPts val="0"/>
              </a:spcBef>
              <a:spcAft>
                <a:spcPts val="0"/>
              </a:spcAft>
              <a:buSzPts val="1900"/>
              <a:buChar char="○"/>
            </a:pPr>
            <a:r>
              <a:rPr lang="el-GR" sz="1900">
                <a:latin typeface="Arial"/>
                <a:ea typeface="Arial"/>
                <a:cs typeface="Arial"/>
                <a:sym typeface="Arial"/>
              </a:rPr>
              <a:t>Εμπορικά και Δημόσια κτήρια</a:t>
            </a:r>
            <a:br>
              <a:rPr lang="el-GR" sz="1900">
                <a:latin typeface="Arial"/>
                <a:ea typeface="Arial"/>
                <a:cs typeface="Arial"/>
                <a:sym typeface="Arial"/>
              </a:rPr>
            </a:b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b="1">
                <a:latin typeface="Arial"/>
                <a:ea typeface="Arial"/>
                <a:cs typeface="Arial"/>
                <a:sym typeface="Arial"/>
              </a:rPr>
              <a:t>Τεχνικά έργα / Υποδομές</a:t>
            </a:r>
            <a:r>
              <a:rPr lang="el-GR" sz="1900">
                <a:latin typeface="Arial"/>
                <a:ea typeface="Arial"/>
                <a:cs typeface="Arial"/>
                <a:sym typeface="Arial"/>
              </a:rPr>
              <a:t>:</a:t>
            </a:r>
            <a:endParaRPr sz="1900">
              <a:latin typeface="Arial"/>
              <a:ea typeface="Arial"/>
              <a:cs typeface="Arial"/>
              <a:sym typeface="Arial"/>
            </a:endParaRPr>
          </a:p>
          <a:p>
            <a:pPr marL="914400" lvl="1" indent="-349250" algn="l" rtl="0">
              <a:lnSpc>
                <a:spcPct val="115000"/>
              </a:lnSpc>
              <a:spcBef>
                <a:spcPts val="0"/>
              </a:spcBef>
              <a:spcAft>
                <a:spcPts val="0"/>
              </a:spcAft>
              <a:buSzPts val="1900"/>
              <a:buChar char="○"/>
            </a:pPr>
            <a:r>
              <a:rPr lang="el-GR" sz="1900" b="1">
                <a:latin typeface="Arial"/>
                <a:ea typeface="Arial"/>
                <a:cs typeface="Arial"/>
                <a:sym typeface="Arial"/>
              </a:rPr>
              <a:t>Κρίσιμες υποδομές</a:t>
            </a:r>
            <a:r>
              <a:rPr lang="el-GR" sz="1900">
                <a:latin typeface="Arial"/>
                <a:ea typeface="Arial"/>
                <a:cs typeface="Arial"/>
                <a:sym typeface="Arial"/>
              </a:rPr>
              <a:t>: μεταφορές, αγωγοί, τηλεπικοινωνίες, ηλεκτρικά δίκτυα, ενέργεια, βιομηχανία</a:t>
            </a:r>
            <a:endParaRPr sz="1900">
              <a:latin typeface="Arial"/>
              <a:ea typeface="Arial"/>
              <a:cs typeface="Arial"/>
              <a:sym typeface="Arial"/>
            </a:endParaRPr>
          </a:p>
          <a:p>
            <a:pPr marL="914400" lvl="1" indent="-349250" algn="l" rtl="0">
              <a:lnSpc>
                <a:spcPct val="115000"/>
              </a:lnSpc>
              <a:spcBef>
                <a:spcPts val="0"/>
              </a:spcBef>
              <a:spcAft>
                <a:spcPts val="0"/>
              </a:spcAft>
              <a:buSzPts val="1900"/>
              <a:buChar char="○"/>
            </a:pPr>
            <a:r>
              <a:rPr lang="el-GR" sz="1900" b="1">
                <a:latin typeface="Arial"/>
                <a:ea typeface="Arial"/>
                <a:cs typeface="Arial"/>
                <a:sym typeface="Arial"/>
              </a:rPr>
              <a:t>Πράσινες &amp; μπλε υποδομές</a:t>
            </a:r>
            <a:r>
              <a:rPr lang="el-GR" sz="1900">
                <a:latin typeface="Arial"/>
                <a:ea typeface="Arial"/>
                <a:cs typeface="Arial"/>
                <a:sym typeface="Arial"/>
              </a:rPr>
              <a:t>: γήπεδα, πάρκα, υπαίθριες εγκαταστάσεις, παράκτιες/ποτάμιες θωρακίσεις, μέτρα αποτροπής καταπτώσεων, αναδασώσεις, ζώνες μετριασμού κατολισθήσεων</a:t>
            </a:r>
            <a:endParaRPr sz="1900">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7"/>
          <p:cNvPicPr preferRelativeResize="0"/>
          <p:nvPr/>
        </p:nvPicPr>
        <p:blipFill>
          <a:blip r:embed="rId3">
            <a:alphaModFix/>
          </a:blip>
          <a:stretch>
            <a:fillRect/>
          </a:stretch>
        </p:blipFill>
        <p:spPr>
          <a:xfrm>
            <a:off x="0" y="310325"/>
            <a:ext cx="12344399" cy="655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700550" y="1619750"/>
            <a:ext cx="10690800" cy="60954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SzPts val="2000"/>
              <a:buFont typeface="Arial"/>
              <a:buChar char="●"/>
            </a:pPr>
            <a:r>
              <a:rPr lang="el-GR" sz="2000" b="1">
                <a:latin typeface="Arial"/>
                <a:ea typeface="Arial"/>
                <a:cs typeface="Arial"/>
                <a:sym typeface="Arial"/>
              </a:rPr>
              <a:t>Οι</a:t>
            </a:r>
            <a:r>
              <a:rPr lang="el-GR" sz="2000">
                <a:latin typeface="Arial"/>
                <a:ea typeface="Arial"/>
                <a:cs typeface="Arial"/>
                <a:sym typeface="Arial"/>
              </a:rPr>
              <a:t> </a:t>
            </a:r>
            <a:r>
              <a:rPr lang="el-GR" sz="2000" b="1">
                <a:latin typeface="Arial"/>
                <a:ea typeface="Arial"/>
                <a:cs typeface="Arial"/>
                <a:sym typeface="Arial"/>
              </a:rPr>
              <a:t>κίνδυνοι από αύξηση της θερμοκρασίας </a:t>
            </a:r>
            <a:r>
              <a:rPr lang="el-GR" sz="2000">
                <a:latin typeface="Arial"/>
                <a:ea typeface="Arial"/>
                <a:cs typeface="Arial"/>
                <a:sym typeface="Arial"/>
              </a:rPr>
              <a:t>θα ενταθούν ιδιαίτερα στη </a:t>
            </a:r>
            <a:r>
              <a:rPr lang="el-GR" sz="2000" b="1">
                <a:latin typeface="Arial"/>
                <a:ea typeface="Arial"/>
                <a:cs typeface="Arial"/>
                <a:sym typeface="Arial"/>
              </a:rPr>
              <a:t>Νότια 	Ευρώπη</a:t>
            </a:r>
            <a:r>
              <a:rPr lang="el-GR" sz="2000">
                <a:latin typeface="Arial"/>
                <a:ea typeface="Arial"/>
                <a:cs typeface="Arial"/>
                <a:sym typeface="Arial"/>
              </a:rPr>
              <a:t>: οι ώρες θερμικής άνεσης μπορεί να μειωθούν έως και </a:t>
            </a:r>
            <a:r>
              <a:rPr lang="el-GR" sz="2000" b="1">
                <a:latin typeface="Arial"/>
                <a:ea typeface="Arial"/>
                <a:cs typeface="Arial"/>
                <a:sym typeface="Arial"/>
              </a:rPr>
              <a:t>74%</a:t>
            </a:r>
            <a:r>
              <a:rPr lang="el-GR" sz="2000">
                <a:latin typeface="Arial"/>
                <a:ea typeface="Arial"/>
                <a:cs typeface="Arial"/>
                <a:sym typeface="Arial"/>
              </a:rPr>
              <a:t> υπό το σενάριο υπερθέρμανσης </a:t>
            </a:r>
            <a:r>
              <a:rPr lang="el-GR" sz="2000" b="1">
                <a:latin typeface="Arial"/>
                <a:ea typeface="Arial"/>
                <a:cs typeface="Arial"/>
                <a:sym typeface="Arial"/>
              </a:rPr>
              <a:t>3°C</a:t>
            </a:r>
            <a:endParaRPr sz="2000" b="1">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l-GR" sz="2000" b="1">
                <a:latin typeface="Arial"/>
                <a:ea typeface="Arial"/>
                <a:cs typeface="Arial"/>
                <a:sym typeface="Arial"/>
              </a:rPr>
              <a:t>Υπερθέρμανση κτιρίων</a:t>
            </a:r>
            <a:r>
              <a:rPr lang="el-GR" sz="2000">
                <a:latin typeface="Arial"/>
                <a:ea typeface="Arial"/>
                <a:cs typeface="Arial"/>
                <a:sym typeface="Arial"/>
              </a:rPr>
              <a:t> λόγω ανεπαρκούς σκίασης, αερισμού, προσανατολισμού και γεωγραφικής θέσης. </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l-GR" sz="2000" b="1">
                <a:latin typeface="Arial"/>
                <a:ea typeface="Arial"/>
                <a:cs typeface="Arial"/>
                <a:sym typeface="Arial"/>
              </a:rPr>
              <a:t>Επιπτώσεις στην υγεία</a:t>
            </a:r>
            <a:r>
              <a:rPr lang="el-GR" sz="2000">
                <a:latin typeface="Arial"/>
                <a:ea typeface="Arial"/>
                <a:cs typeface="Arial"/>
                <a:sym typeface="Arial"/>
              </a:rPr>
              <a:t>: θερμοπληξία, αφυδάτωση, επιδείνωση 	χρόνιων/αναπνευστικών παθήσεων, ακόμη και θάνατος</a:t>
            </a:r>
            <a:endParaRPr sz="2000">
              <a:latin typeface="Arial"/>
              <a:ea typeface="Arial"/>
              <a:cs typeface="Arial"/>
              <a:sym typeface="Arial"/>
            </a:endParaRPr>
          </a:p>
          <a:p>
            <a:pPr marL="457200" lvl="0" indent="-355600" algn="l" rtl="0">
              <a:lnSpc>
                <a:spcPct val="115000"/>
              </a:lnSpc>
              <a:spcBef>
                <a:spcPts val="0"/>
              </a:spcBef>
              <a:spcAft>
                <a:spcPts val="0"/>
              </a:spcAft>
              <a:buSzPts val="2000"/>
              <a:buChar char="●"/>
            </a:pPr>
            <a:r>
              <a:rPr lang="el-GR" sz="2000">
                <a:latin typeface="Arial"/>
                <a:ea typeface="Arial"/>
                <a:cs typeface="Arial"/>
                <a:sym typeface="Arial"/>
              </a:rPr>
              <a:t>Η 	ακραία ζέστη, υγρασία, χαλάζι και έντονες βροχές θα επιταχύνουν </a:t>
            </a:r>
            <a:r>
              <a:rPr lang="el-GR" sz="2000" b="1">
                <a:latin typeface="Arial"/>
                <a:ea typeface="Arial"/>
                <a:cs typeface="Arial"/>
                <a:sym typeface="Arial"/>
              </a:rPr>
              <a:t>την υποβάθμιση υλικών </a:t>
            </a:r>
            <a:r>
              <a:rPr lang="el-GR" sz="2000">
                <a:latin typeface="Arial"/>
                <a:ea typeface="Arial"/>
                <a:cs typeface="Arial"/>
                <a:sym typeface="Arial"/>
              </a:rPr>
              <a:t>και θα ενισχύσουν την ανάπτυξη μούχλας, βακτηρίων και εντόμων. </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l-GR" sz="2000" b="1">
                <a:latin typeface="Arial"/>
                <a:ea typeface="Arial"/>
                <a:cs typeface="Arial"/>
                <a:sym typeface="Arial"/>
              </a:rPr>
              <a:t>Αυξανόμενες θερμοκρασίες και ανεξέλεγκτη υγρασία</a:t>
            </a:r>
            <a:r>
              <a:rPr lang="el-GR" sz="2000">
                <a:latin typeface="Arial"/>
                <a:ea typeface="Arial"/>
                <a:cs typeface="Arial"/>
                <a:sym typeface="Arial"/>
              </a:rPr>
              <a:t> επηρεάζουν τη δομική συμπεριφορά και </a:t>
            </a:r>
            <a:r>
              <a:rPr lang="el-GR" sz="2000" b="1">
                <a:latin typeface="Arial"/>
                <a:ea typeface="Arial"/>
                <a:cs typeface="Arial"/>
                <a:sym typeface="Arial"/>
              </a:rPr>
              <a:t>επιταχύνουν τη διάβρωση</a:t>
            </a:r>
            <a:r>
              <a:rPr lang="el-GR" sz="2000">
                <a:latin typeface="Arial"/>
                <a:ea typeface="Arial"/>
                <a:cs typeface="Arial"/>
                <a:sym typeface="Arial"/>
              </a:rPr>
              <a:t> του οπλισμένου σκυροδέματος και των μεταλλικών κατασκευών.</a:t>
            </a:r>
            <a:endParaRPr sz="200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l-GR" sz="2000" b="1">
                <a:latin typeface="Arial"/>
                <a:ea typeface="Arial"/>
                <a:cs typeface="Arial"/>
                <a:sym typeface="Arial"/>
              </a:rPr>
              <a:t>Οι</a:t>
            </a:r>
            <a:r>
              <a:rPr lang="el-GR" sz="2000">
                <a:latin typeface="Arial"/>
                <a:ea typeface="Arial"/>
                <a:cs typeface="Arial"/>
                <a:sym typeface="Arial"/>
              </a:rPr>
              <a:t> </a:t>
            </a:r>
            <a:r>
              <a:rPr lang="el-GR" sz="2000" b="1">
                <a:latin typeface="Arial"/>
                <a:ea typeface="Arial"/>
                <a:cs typeface="Arial"/>
                <a:sym typeface="Arial"/>
              </a:rPr>
              <a:t>μακρύτερες και εντονότερες ξηρασίες</a:t>
            </a:r>
            <a:r>
              <a:rPr lang="el-GR" sz="2000">
                <a:latin typeface="Arial"/>
                <a:ea typeface="Arial"/>
                <a:cs typeface="Arial"/>
                <a:sym typeface="Arial"/>
              </a:rPr>
              <a:t> θα προκαλέσουν βαθύτερη ξήρανση εδάφους (έως 2 μέτρα), απαιτώντας ακριβότερα και πιο εκτεταμένα μέτρα ενίσχυσης θεμελίων.</a:t>
            </a:r>
            <a:endParaRPr sz="2000">
              <a:latin typeface="Arial"/>
              <a:ea typeface="Arial"/>
              <a:cs typeface="Arial"/>
              <a:sym typeface="Arial"/>
            </a:endParaRPr>
          </a:p>
          <a:p>
            <a:pPr marL="0" lvl="0" indent="0" algn="l" rtl="0">
              <a:spcBef>
                <a:spcPts val="1200"/>
              </a:spcBef>
              <a:spcAft>
                <a:spcPts val="0"/>
              </a:spcAft>
              <a:buNone/>
            </a:pPr>
            <a:endParaRPr sz="1900">
              <a:latin typeface="Arial"/>
              <a:ea typeface="Arial"/>
              <a:cs typeface="Arial"/>
              <a:sym typeface="Arial"/>
            </a:endParaRPr>
          </a:p>
        </p:txBody>
      </p:sp>
      <p:sp>
        <p:nvSpPr>
          <p:cNvPr id="215" name="Google Shape;215;p28"/>
          <p:cNvSpPr txBox="1">
            <a:spLocks noGrp="1"/>
          </p:cNvSpPr>
          <p:nvPr>
            <p:ph type="title"/>
          </p:nvPr>
        </p:nvSpPr>
        <p:spPr>
          <a:xfrm>
            <a:off x="700550" y="921956"/>
            <a:ext cx="10690800" cy="5625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l-GR" sz="3000" b="1">
                <a:latin typeface="Arial"/>
                <a:ea typeface="Arial"/>
                <a:cs typeface="Arial"/>
                <a:sym typeface="Arial"/>
              </a:rPr>
              <a:t>Κλιματικοί κίνδυνοι για τις κτηριακές υποδομές (1/2)  </a:t>
            </a:r>
            <a:endParaRPr sz="3000" b="1">
              <a:latin typeface="Arial"/>
              <a:ea typeface="Arial"/>
              <a:cs typeface="Arial"/>
              <a:sym typeface="Arial"/>
            </a:endParaRPr>
          </a:p>
        </p:txBody>
      </p:sp>
      <p:pic>
        <p:nvPicPr>
          <p:cNvPr id="216" name="Google Shape;216;p28"/>
          <p:cNvPicPr preferRelativeResize="0"/>
          <p:nvPr/>
        </p:nvPicPr>
        <p:blipFill>
          <a:blip r:embed="rId3">
            <a:alphaModFix/>
          </a:blip>
          <a:stretch>
            <a:fillRect/>
          </a:stretch>
        </p:blipFill>
        <p:spPr>
          <a:xfrm>
            <a:off x="11108175" y="7218950"/>
            <a:ext cx="982075" cy="96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body" idx="1"/>
          </p:nvPr>
        </p:nvSpPr>
        <p:spPr>
          <a:xfrm>
            <a:off x="700550" y="1642250"/>
            <a:ext cx="10690800" cy="58428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Char char="●"/>
            </a:pPr>
            <a:r>
              <a:rPr lang="el-GR" sz="2400">
                <a:latin typeface="Arial"/>
                <a:ea typeface="Arial"/>
                <a:cs typeface="Arial"/>
                <a:sym typeface="Arial"/>
              </a:rPr>
              <a:t>Ο </a:t>
            </a:r>
            <a:r>
              <a:rPr lang="el-GR" sz="2400" b="1">
                <a:latin typeface="Arial"/>
                <a:ea typeface="Arial"/>
                <a:cs typeface="Arial"/>
                <a:sym typeface="Arial"/>
              </a:rPr>
              <a:t>κίνδυνος πλημμυρών από έντονες βροχοπτώσεις (pluvial flooding)</a:t>
            </a:r>
            <a:r>
              <a:rPr lang="el-GR" sz="2400">
                <a:latin typeface="Arial"/>
                <a:ea typeface="Arial"/>
                <a:cs typeface="Arial"/>
                <a:sym typeface="Arial"/>
              </a:rPr>
              <a:t> αναμένεται να αυξηθεί σημαντικά έως το 2030 σε πόλεις της </a:t>
            </a:r>
            <a:r>
              <a:rPr lang="el-GR" sz="2400" b="1">
                <a:latin typeface="Arial"/>
                <a:ea typeface="Arial"/>
                <a:cs typeface="Arial"/>
                <a:sym typeface="Arial"/>
              </a:rPr>
              <a:t>Βόρειας</a:t>
            </a:r>
            <a:r>
              <a:rPr lang="el-GR" sz="2400">
                <a:latin typeface="Arial"/>
                <a:ea typeface="Arial"/>
                <a:cs typeface="Arial"/>
                <a:sym typeface="Arial"/>
              </a:rPr>
              <a:t> και της </a:t>
            </a:r>
            <a:r>
              <a:rPr lang="el-GR" sz="2400" b="1">
                <a:latin typeface="Arial"/>
                <a:ea typeface="Arial"/>
                <a:cs typeface="Arial"/>
                <a:sym typeface="Arial"/>
              </a:rPr>
              <a:t>Δυτικο-Κεντρικής Ευρώπης</a:t>
            </a:r>
            <a:r>
              <a:rPr lang="el-GR" sz="2400">
                <a:latin typeface="Arial"/>
                <a:ea typeface="Arial"/>
                <a:cs typeface="Arial"/>
                <a:sym typeface="Arial"/>
              </a:rPr>
              <a:t>.</a:t>
            </a:r>
            <a:endParaRPr sz="2300">
              <a:latin typeface="Arial"/>
              <a:ea typeface="Arial"/>
              <a:cs typeface="Arial"/>
              <a:sym typeface="Arial"/>
            </a:endParaRPr>
          </a:p>
          <a:p>
            <a:pPr marL="457200" lvl="0" indent="-381000" algn="l" rtl="0">
              <a:lnSpc>
                <a:spcPct val="115000"/>
              </a:lnSpc>
              <a:spcBef>
                <a:spcPts val="0"/>
              </a:spcBef>
              <a:spcAft>
                <a:spcPts val="0"/>
              </a:spcAft>
              <a:buSzPts val="2400"/>
              <a:buChar char="●"/>
            </a:pPr>
            <a:r>
              <a:rPr lang="el-GR" sz="2400">
                <a:latin typeface="Arial"/>
                <a:ea typeface="Arial"/>
                <a:cs typeface="Arial"/>
                <a:sym typeface="Arial"/>
              </a:rPr>
              <a:t>Οι 	</a:t>
            </a:r>
            <a:r>
              <a:rPr lang="el-GR" sz="2400" b="1">
                <a:latin typeface="Arial"/>
                <a:ea typeface="Arial"/>
                <a:cs typeface="Arial"/>
                <a:sym typeface="Arial"/>
              </a:rPr>
              <a:t>κίνδυνοι αστικών πλημμυρών</a:t>
            </a:r>
            <a:r>
              <a:rPr lang="el-GR" sz="2400">
                <a:latin typeface="Arial"/>
                <a:ea typeface="Arial"/>
                <a:cs typeface="Arial"/>
                <a:sym typeface="Arial"/>
              </a:rPr>
              <a:t> εντείνονται λόγω συχνότερων έντονων βροχοπτώσεων, </a:t>
            </a:r>
            <a:r>
              <a:rPr lang="el-GR" sz="2400" b="1">
                <a:latin typeface="Arial"/>
                <a:ea typeface="Arial"/>
                <a:cs typeface="Arial"/>
                <a:sym typeface="Arial"/>
              </a:rPr>
              <a:t>σφράγισης του εδάφους</a:t>
            </a:r>
            <a:r>
              <a:rPr lang="el-GR" sz="2400">
                <a:latin typeface="Arial"/>
                <a:ea typeface="Arial"/>
                <a:cs typeface="Arial"/>
                <a:sym typeface="Arial"/>
              </a:rPr>
              <a:t> από την αστική ανάπτυξη και </a:t>
            </a:r>
            <a:r>
              <a:rPr lang="el-GR" sz="2400" b="1">
                <a:latin typeface="Arial"/>
                <a:ea typeface="Arial"/>
                <a:cs typeface="Arial"/>
                <a:sym typeface="Arial"/>
              </a:rPr>
              <a:t>παλαιωμένων δικτύων αποχέτευσης ομβρίων</a:t>
            </a:r>
            <a:r>
              <a:rPr lang="el-GR" sz="2400">
                <a:latin typeface="Arial"/>
                <a:ea typeface="Arial"/>
                <a:cs typeface="Arial"/>
                <a:sym typeface="Arial"/>
              </a:rPr>
              <a:t> με ανεπαρκή αποστραγγιστική ικανότητα.</a:t>
            </a:r>
            <a:endParaRPr sz="2400">
              <a:latin typeface="Arial"/>
              <a:ea typeface="Arial"/>
              <a:cs typeface="Arial"/>
              <a:sym typeface="Arial"/>
            </a:endParaRPr>
          </a:p>
          <a:p>
            <a:pPr marL="457200" lvl="0" indent="-381000" algn="l" rtl="0">
              <a:lnSpc>
                <a:spcPct val="115000"/>
              </a:lnSpc>
              <a:spcBef>
                <a:spcPts val="0"/>
              </a:spcBef>
              <a:spcAft>
                <a:spcPts val="0"/>
              </a:spcAft>
              <a:buSzPts val="2400"/>
              <a:buChar char="●"/>
            </a:pPr>
            <a:r>
              <a:rPr lang="el-GR" sz="2400">
                <a:latin typeface="Arial"/>
                <a:ea typeface="Arial"/>
                <a:cs typeface="Arial"/>
                <a:sym typeface="Arial"/>
              </a:rPr>
              <a:t>Οι 	</a:t>
            </a:r>
            <a:r>
              <a:rPr lang="el-GR" sz="2400" b="1">
                <a:latin typeface="Arial"/>
                <a:ea typeface="Arial"/>
                <a:cs typeface="Arial"/>
                <a:sym typeface="Arial"/>
              </a:rPr>
              <a:t>παράκτιες περιοχές</a:t>
            </a:r>
            <a:r>
              <a:rPr lang="el-GR" sz="2400">
                <a:latin typeface="Arial"/>
                <a:ea typeface="Arial"/>
                <a:cs typeface="Arial"/>
                <a:sym typeface="Arial"/>
              </a:rPr>
              <a:t> αντιμετωπίζουν αυξημένες πλημμύρες και </a:t>
            </a:r>
            <a:r>
              <a:rPr lang="el-GR" sz="2400" b="1">
                <a:latin typeface="Arial"/>
                <a:ea typeface="Arial"/>
                <a:cs typeface="Arial"/>
                <a:sym typeface="Arial"/>
              </a:rPr>
              <a:t>άνοδο της στάθμης της θάλασσας</a:t>
            </a:r>
            <a:r>
              <a:rPr lang="el-GR" sz="2400">
                <a:latin typeface="Arial"/>
                <a:ea typeface="Arial"/>
                <a:cs typeface="Arial"/>
                <a:sym typeface="Arial"/>
              </a:rPr>
              <a:t>,  επηρεάζοντας τα κτίρια ιδιαίτερα σε </a:t>
            </a:r>
            <a:r>
              <a:rPr lang="el-GR" sz="2400" b="1">
                <a:latin typeface="Arial"/>
                <a:ea typeface="Arial"/>
                <a:cs typeface="Arial"/>
                <a:sym typeface="Arial"/>
              </a:rPr>
              <a:t>πυκνοκατοικημένες</a:t>
            </a:r>
            <a:r>
              <a:rPr lang="el-GR" sz="2400">
                <a:latin typeface="Arial"/>
                <a:ea typeface="Arial"/>
                <a:cs typeface="Arial"/>
                <a:sym typeface="Arial"/>
              </a:rPr>
              <a:t> και </a:t>
            </a:r>
            <a:r>
              <a:rPr lang="el-GR" sz="2400" b="1">
                <a:latin typeface="Arial"/>
                <a:ea typeface="Arial"/>
                <a:cs typeface="Arial"/>
                <a:sym typeface="Arial"/>
              </a:rPr>
              <a:t>υποχωρούσες</a:t>
            </a:r>
            <a:r>
              <a:rPr lang="el-GR" sz="2400">
                <a:latin typeface="Arial"/>
                <a:ea typeface="Arial"/>
                <a:cs typeface="Arial"/>
                <a:sym typeface="Arial"/>
              </a:rPr>
              <a:t> περιοχές.</a:t>
            </a:r>
            <a:endParaRPr sz="2400">
              <a:latin typeface="Arial"/>
              <a:ea typeface="Arial"/>
              <a:cs typeface="Arial"/>
              <a:sym typeface="Arial"/>
            </a:endParaRPr>
          </a:p>
          <a:p>
            <a:pPr marL="457200" lvl="0" indent="-374650" algn="l" rtl="0">
              <a:lnSpc>
                <a:spcPct val="115000"/>
              </a:lnSpc>
              <a:spcBef>
                <a:spcPts val="0"/>
              </a:spcBef>
              <a:spcAft>
                <a:spcPts val="0"/>
              </a:spcAft>
              <a:buSzPts val="2300"/>
              <a:buChar char="●"/>
            </a:pPr>
            <a:r>
              <a:rPr lang="el-GR" sz="2400" b="1">
                <a:latin typeface="Arial"/>
                <a:ea typeface="Arial"/>
                <a:cs typeface="Arial"/>
                <a:sym typeface="Arial"/>
              </a:rPr>
              <a:t>Οι</a:t>
            </a:r>
            <a:r>
              <a:rPr lang="el-GR" sz="2400">
                <a:latin typeface="Arial"/>
                <a:ea typeface="Arial"/>
                <a:cs typeface="Arial"/>
                <a:sym typeface="Arial"/>
              </a:rPr>
              <a:t> 	</a:t>
            </a:r>
            <a:r>
              <a:rPr lang="el-GR" sz="2400" b="1">
                <a:latin typeface="Arial"/>
                <a:ea typeface="Arial"/>
                <a:cs typeface="Arial"/>
                <a:sym typeface="Arial"/>
              </a:rPr>
              <a:t>ισχυρές χαλαζοπτώσεις</a:t>
            </a:r>
            <a:r>
              <a:rPr lang="el-GR" sz="2400">
                <a:latin typeface="Arial"/>
                <a:ea typeface="Arial"/>
                <a:cs typeface="Arial"/>
                <a:sym typeface="Arial"/>
              </a:rPr>
              <a:t> θα γίνουν συχνότερες, προκαλώντας 	ζημιές σε στέγες, όψεις, μονωτικά υλικά και εξοπλισμό.</a:t>
            </a:r>
            <a:r>
              <a:rPr lang="el-GR" sz="2200">
                <a:latin typeface="Arial"/>
                <a:ea typeface="Arial"/>
                <a:cs typeface="Arial"/>
                <a:sym typeface="Arial"/>
              </a:rPr>
              <a:t> </a:t>
            </a:r>
            <a:endParaRPr sz="2200">
              <a:latin typeface="Arial"/>
              <a:ea typeface="Arial"/>
              <a:cs typeface="Arial"/>
              <a:sym typeface="Arial"/>
            </a:endParaRPr>
          </a:p>
          <a:p>
            <a:pPr marL="0" lvl="0" indent="0" algn="l" rtl="0">
              <a:lnSpc>
                <a:spcPct val="115000"/>
              </a:lnSpc>
              <a:spcBef>
                <a:spcPts val="1200"/>
              </a:spcBef>
              <a:spcAft>
                <a:spcPts val="0"/>
              </a:spcAft>
              <a:buNone/>
            </a:pPr>
            <a:endParaRPr sz="1100">
              <a:latin typeface="Arial"/>
              <a:ea typeface="Arial"/>
              <a:cs typeface="Arial"/>
              <a:sym typeface="Arial"/>
            </a:endParaRPr>
          </a:p>
          <a:p>
            <a:pPr marL="0" lvl="0" indent="0" algn="l" rtl="0">
              <a:spcBef>
                <a:spcPts val="1200"/>
              </a:spcBef>
              <a:spcAft>
                <a:spcPts val="0"/>
              </a:spcAft>
              <a:buNone/>
            </a:pPr>
            <a:endParaRPr/>
          </a:p>
        </p:txBody>
      </p:sp>
      <p:sp>
        <p:nvSpPr>
          <p:cNvPr id="223" name="Google Shape;223;p29"/>
          <p:cNvSpPr txBox="1">
            <a:spLocks noGrp="1"/>
          </p:cNvSpPr>
          <p:nvPr>
            <p:ph type="title"/>
          </p:nvPr>
        </p:nvSpPr>
        <p:spPr>
          <a:xfrm>
            <a:off x="700550" y="921951"/>
            <a:ext cx="10690800" cy="7203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l-GR" sz="3000" b="1">
                <a:latin typeface="Arial"/>
                <a:ea typeface="Arial"/>
                <a:cs typeface="Arial"/>
                <a:sym typeface="Arial"/>
              </a:rPr>
              <a:t>Κλιματικοί κίνδυνοι για τις κτιριακές υποδομές (2/2)  </a:t>
            </a:r>
            <a:endParaRPr sz="3000" b="1">
              <a:latin typeface="Arial"/>
              <a:ea typeface="Arial"/>
              <a:cs typeface="Arial"/>
              <a:sym typeface="Arial"/>
            </a:endParaRPr>
          </a:p>
          <a:p>
            <a:pPr marL="0" lvl="0" indent="0" algn="l" rtl="0">
              <a:spcBef>
                <a:spcPts val="400"/>
              </a:spcBef>
              <a:spcAft>
                <a:spcPts val="0"/>
              </a:spcAft>
              <a:buNone/>
            </a:pPr>
            <a:endParaRPr sz="2300"/>
          </a:p>
        </p:txBody>
      </p:sp>
      <p:pic>
        <p:nvPicPr>
          <p:cNvPr id="224" name="Google Shape;224;p29"/>
          <p:cNvPicPr preferRelativeResize="0"/>
          <p:nvPr/>
        </p:nvPicPr>
        <p:blipFill>
          <a:blip r:embed="rId3">
            <a:alphaModFix/>
          </a:blip>
          <a:stretch>
            <a:fillRect/>
          </a:stretch>
        </p:blipFill>
        <p:spPr>
          <a:xfrm>
            <a:off x="10611853" y="6622450"/>
            <a:ext cx="1285875" cy="1265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0"/>
          <p:cNvPicPr preferRelativeResize="0"/>
          <p:nvPr/>
        </p:nvPicPr>
        <p:blipFill>
          <a:blip r:embed="rId3">
            <a:alphaModFix/>
          </a:blip>
          <a:stretch>
            <a:fillRect/>
          </a:stretch>
        </p:blipFill>
        <p:spPr>
          <a:xfrm>
            <a:off x="152400" y="152400"/>
            <a:ext cx="11790449" cy="6001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1"/>
          <p:cNvPicPr preferRelativeResize="0"/>
          <p:nvPr/>
        </p:nvPicPr>
        <p:blipFill>
          <a:blip r:embed="rId3">
            <a:alphaModFix/>
          </a:blip>
          <a:stretch>
            <a:fillRect/>
          </a:stretch>
        </p:blipFill>
        <p:spPr>
          <a:xfrm>
            <a:off x="0" y="152400"/>
            <a:ext cx="12100751" cy="670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32"/>
          <p:cNvSpPr txBox="1">
            <a:spLocks noGrp="1"/>
          </p:cNvSpPr>
          <p:nvPr>
            <p:ph type="body" idx="1"/>
          </p:nvPr>
        </p:nvSpPr>
        <p:spPr>
          <a:xfrm>
            <a:off x="700550" y="1714500"/>
            <a:ext cx="10690800" cy="4214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l-GR" sz="1900">
                <a:latin typeface="Arial"/>
                <a:ea typeface="Arial"/>
                <a:cs typeface="Arial"/>
                <a:sym typeface="Arial"/>
              </a:rPr>
              <a:t>Η θερμότητα και η ξηρασία διαταράσσουν τα ενεργειακά συστήματα ταυτόχρονα:</a:t>
            </a:r>
            <a:endParaRPr sz="19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l-GR" sz="1900">
                <a:latin typeface="Arial"/>
                <a:ea typeface="Arial"/>
                <a:cs typeface="Arial"/>
                <a:sym typeface="Arial"/>
              </a:rPr>
              <a:t>🔻 </a:t>
            </a:r>
            <a:r>
              <a:rPr lang="el-GR" sz="1900" b="1">
                <a:latin typeface="Arial"/>
                <a:ea typeface="Arial"/>
                <a:cs typeface="Arial"/>
                <a:sym typeface="Arial"/>
              </a:rPr>
              <a:t>Μειώνοντας την προσφορά</a:t>
            </a:r>
            <a:br>
              <a:rPr lang="el-GR" sz="1900" b="1">
                <a:latin typeface="Arial"/>
                <a:ea typeface="Arial"/>
                <a:cs typeface="Arial"/>
                <a:sym typeface="Arial"/>
              </a:rPr>
            </a:br>
            <a:r>
              <a:rPr lang="el-GR" sz="1900">
                <a:latin typeface="Arial"/>
                <a:ea typeface="Arial"/>
                <a:cs typeface="Arial"/>
                <a:sym typeface="Arial"/>
              </a:rPr>
              <a:t> (υδροηλεκτρική παραγωγή, θερμικοί σταθμοί, απόδοση φωτοβολταϊκών, σταθερότητα αιολικής παραγωγής)</a:t>
            </a:r>
            <a:endParaRPr sz="19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l-GR" sz="1900">
                <a:latin typeface="Arial"/>
                <a:ea typeface="Arial"/>
                <a:cs typeface="Arial"/>
                <a:sym typeface="Arial"/>
              </a:rPr>
              <a:t>🔺 </a:t>
            </a:r>
            <a:r>
              <a:rPr lang="el-GR" sz="1900" b="1">
                <a:latin typeface="Arial"/>
                <a:ea typeface="Arial"/>
                <a:cs typeface="Arial"/>
                <a:sym typeface="Arial"/>
              </a:rPr>
              <a:t>Αυξάνοντας τη ζήτηση</a:t>
            </a:r>
            <a:br>
              <a:rPr lang="el-GR" sz="1900" b="1">
                <a:latin typeface="Arial"/>
                <a:ea typeface="Arial"/>
                <a:cs typeface="Arial"/>
                <a:sym typeface="Arial"/>
              </a:rPr>
            </a:br>
            <a:r>
              <a:rPr lang="el-GR" sz="1900">
                <a:latin typeface="Arial"/>
                <a:ea typeface="Arial"/>
                <a:cs typeface="Arial"/>
                <a:sym typeface="Arial"/>
              </a:rPr>
              <a:t> (κλιματισμός, ανάγκες ψύξης)</a:t>
            </a:r>
            <a:endParaRPr sz="19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l-GR" sz="1900">
                <a:latin typeface="Arial"/>
                <a:ea typeface="Arial"/>
                <a:cs typeface="Arial"/>
                <a:sym typeface="Arial"/>
              </a:rPr>
              <a:t>⚠️ </a:t>
            </a:r>
            <a:r>
              <a:rPr lang="el-GR" sz="1900" b="1">
                <a:latin typeface="Arial"/>
                <a:ea typeface="Arial"/>
                <a:cs typeface="Arial"/>
                <a:sym typeface="Arial"/>
              </a:rPr>
              <a:t>Επιβαρύνοντας κρίσιμες υποδομές</a:t>
            </a:r>
            <a:br>
              <a:rPr lang="el-GR" sz="1900" b="1">
                <a:latin typeface="Arial"/>
                <a:ea typeface="Arial"/>
                <a:cs typeface="Arial"/>
                <a:sym typeface="Arial"/>
              </a:rPr>
            </a:br>
            <a:r>
              <a:rPr lang="el-GR" sz="1900">
                <a:latin typeface="Arial"/>
                <a:ea typeface="Arial"/>
                <a:cs typeface="Arial"/>
                <a:sym typeface="Arial"/>
              </a:rPr>
              <a:t> (γραμμές μεταφοράς, μετασχηματιστές, υποσταθμοί, αγωγοί)</a:t>
            </a:r>
            <a:endParaRPr sz="19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l-GR" sz="1900">
                <a:latin typeface="Arial"/>
                <a:ea typeface="Arial"/>
                <a:cs typeface="Arial"/>
                <a:sym typeface="Arial"/>
              </a:rPr>
              <a:t>🔥 </a:t>
            </a:r>
            <a:r>
              <a:rPr lang="el-GR" sz="1900" b="1">
                <a:latin typeface="Arial"/>
                <a:ea typeface="Arial"/>
                <a:cs typeface="Arial"/>
                <a:sym typeface="Arial"/>
              </a:rPr>
              <a:t>Ενισχύοντας τον κίνδυνο πυρκαγιών και περιβαλλοντικών ζημιών</a:t>
            </a:r>
            <a:br>
              <a:rPr lang="el-GR" sz="1900" b="1">
                <a:latin typeface="Arial"/>
                <a:ea typeface="Arial"/>
                <a:cs typeface="Arial"/>
                <a:sym typeface="Arial"/>
              </a:rPr>
            </a:br>
            <a:r>
              <a:rPr lang="el-GR" sz="1900">
                <a:latin typeface="Arial"/>
                <a:ea typeface="Arial"/>
                <a:cs typeface="Arial"/>
                <a:sym typeface="Arial"/>
              </a:rPr>
              <a:t> (καταστροφή ή απειλή ενεργειακών εγκαταστάσεων)</a:t>
            </a:r>
            <a:endParaRPr sz="1900">
              <a:latin typeface="Arial"/>
              <a:ea typeface="Arial"/>
              <a:cs typeface="Arial"/>
              <a:sym typeface="Arial"/>
            </a:endParaRPr>
          </a:p>
          <a:p>
            <a:pPr marL="0" lvl="0" indent="0" algn="l" rtl="0">
              <a:spcBef>
                <a:spcPts val="1200"/>
              </a:spcBef>
              <a:spcAft>
                <a:spcPts val="0"/>
              </a:spcAft>
              <a:buNone/>
            </a:pPr>
            <a:endParaRPr/>
          </a:p>
        </p:txBody>
      </p:sp>
      <p:sp>
        <p:nvSpPr>
          <p:cNvPr id="243" name="Google Shape;243;p32"/>
          <p:cNvSpPr txBox="1">
            <a:spLocks noGrp="1"/>
          </p:cNvSpPr>
          <p:nvPr>
            <p:ph type="title"/>
          </p:nvPr>
        </p:nvSpPr>
        <p:spPr>
          <a:xfrm>
            <a:off x="700550" y="921955"/>
            <a:ext cx="10690800" cy="6210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l-GR" sz="1500" b="1">
                <a:latin typeface="Arial"/>
                <a:ea typeface="Arial"/>
                <a:cs typeface="Arial"/>
                <a:sym typeface="Arial"/>
              </a:rPr>
              <a:t>Οι επιπτώσεις της κλιματικής αλλαγής  δημιουργούν έναν συστημικό κίνδυνο για τα σύγχρονα ενεργειακά συστήματα — ιδίως στις περιοχές που είναι ιδιαίτερα ευάλωτες στη ζέστη, όπως η Μεσόγειος</a:t>
            </a:r>
            <a:endParaRPr sz="1500" b="1">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764640" y="732240"/>
            <a:ext cx="10690920" cy="8132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l-GR" sz="4000"/>
              <a:t>Αντικείμενο &amp; Στόχοι 1ης ενότητας (13/11/2025)</a:t>
            </a:r>
            <a:endParaRPr sz="4000" b="0" i="0" u="none" strike="noStrike" cap="none">
              <a:solidFill>
                <a:schemeClr val="dk1"/>
              </a:solidFill>
              <a:latin typeface="Century Gothic"/>
              <a:ea typeface="Century Gothic"/>
              <a:cs typeface="Century Gothic"/>
              <a:sym typeface="Century Gothic"/>
            </a:endParaRPr>
          </a:p>
        </p:txBody>
      </p:sp>
      <p:sp>
        <p:nvSpPr>
          <p:cNvPr id="111" name="Google Shape;111;p14"/>
          <p:cNvSpPr txBox="1">
            <a:spLocks noGrp="1"/>
          </p:cNvSpPr>
          <p:nvPr>
            <p:ph type="body" idx="1"/>
          </p:nvPr>
        </p:nvSpPr>
        <p:spPr>
          <a:xfrm>
            <a:off x="700560" y="2340720"/>
            <a:ext cx="10690800" cy="3536700"/>
          </a:xfrm>
          <a:prstGeom prst="rect">
            <a:avLst/>
          </a:prstGeom>
          <a:noFill/>
          <a:ln>
            <a:noFill/>
          </a:ln>
        </p:spPr>
        <p:txBody>
          <a:bodyPr spcFirstLastPara="1" wrap="square" lIns="91425" tIns="45700" rIns="91425" bIns="45700" anchor="t" anchorCtr="0">
            <a:normAutofit/>
          </a:bodyPr>
          <a:lstStyle/>
          <a:p>
            <a:pPr marL="457200" lvl="0" indent="-412750" algn="l" rtl="0">
              <a:lnSpc>
                <a:spcPct val="110000"/>
              </a:lnSpc>
              <a:spcBef>
                <a:spcPts val="0"/>
              </a:spcBef>
              <a:spcAft>
                <a:spcPts val="0"/>
              </a:spcAft>
              <a:buSzPts val="2900"/>
              <a:buFont typeface="Arial"/>
              <a:buAutoNum type="arabicPeriod"/>
            </a:pPr>
            <a:r>
              <a:rPr lang="el-GR" sz="2900" b="1">
                <a:latin typeface="Arial"/>
                <a:ea typeface="Arial"/>
                <a:cs typeface="Arial"/>
                <a:sym typeface="Arial"/>
              </a:rPr>
              <a:t>Κατανόηση</a:t>
            </a:r>
            <a:r>
              <a:rPr lang="el-GR" sz="2900">
                <a:latin typeface="Arial"/>
                <a:ea typeface="Arial"/>
                <a:cs typeface="Arial"/>
                <a:sym typeface="Arial"/>
              </a:rPr>
              <a:t> των βασικών εννοιών: κλιματική αλλαγή, προσαρμογή, ανθεκτικότητα, αποτίμηση κλιματικών κινδύνων.</a:t>
            </a:r>
            <a:br>
              <a:rPr lang="el-GR" sz="2900">
                <a:latin typeface="Arial"/>
                <a:ea typeface="Arial"/>
                <a:cs typeface="Arial"/>
                <a:sym typeface="Arial"/>
              </a:rPr>
            </a:br>
            <a:endParaRPr sz="2900">
              <a:latin typeface="Arial"/>
              <a:ea typeface="Arial"/>
              <a:cs typeface="Arial"/>
              <a:sym typeface="Arial"/>
            </a:endParaRPr>
          </a:p>
          <a:p>
            <a:pPr marL="457200" lvl="0" indent="-412750" algn="l" rtl="0">
              <a:lnSpc>
                <a:spcPct val="110000"/>
              </a:lnSpc>
              <a:spcBef>
                <a:spcPts val="0"/>
              </a:spcBef>
              <a:spcAft>
                <a:spcPts val="0"/>
              </a:spcAft>
              <a:buSzPts val="2900"/>
              <a:buFont typeface="Arial"/>
              <a:buAutoNum type="arabicPeriod"/>
            </a:pPr>
            <a:r>
              <a:rPr lang="el-GR" sz="2900" b="1">
                <a:latin typeface="Arial"/>
                <a:ea typeface="Arial"/>
                <a:cs typeface="Arial"/>
                <a:sym typeface="Arial"/>
              </a:rPr>
              <a:t>Αναγνώριση</a:t>
            </a:r>
            <a:r>
              <a:rPr lang="el-GR" sz="2900">
                <a:latin typeface="Arial"/>
                <a:ea typeface="Arial"/>
                <a:cs typeface="Arial"/>
                <a:sym typeface="Arial"/>
              </a:rPr>
              <a:t> των κλιματικών μεταβολών στην Ελλάδα ανά περιφέρεια και των επιπτώσεών τους σε υποδομές, οικονομία και κοινωνία.</a:t>
            </a:r>
            <a:endParaRPr sz="2900">
              <a:latin typeface="Arial"/>
              <a:ea typeface="Arial"/>
              <a:cs typeface="Arial"/>
              <a:sym typeface="Arial"/>
            </a:endParaRPr>
          </a:p>
          <a:p>
            <a:pPr marL="228600" lvl="0" indent="0" algn="l" rtl="0">
              <a:lnSpc>
                <a:spcPct val="110000"/>
              </a:lnSpc>
              <a:spcBef>
                <a:spcPts val="0"/>
              </a:spcBef>
              <a:spcAft>
                <a:spcPts val="0"/>
              </a:spcAft>
              <a:buClr>
                <a:schemeClr val="dk1"/>
              </a:buClr>
              <a:buSzPts val="1800"/>
              <a:buNone/>
            </a:pPr>
            <a:endParaRPr sz="1800">
              <a:latin typeface="Open Sans"/>
              <a:ea typeface="Open Sans"/>
              <a:cs typeface="Open Sans"/>
              <a:sym typeface="Open Sans"/>
            </a:endParaRPr>
          </a:p>
        </p:txBody>
      </p:sp>
      <p:sp>
        <p:nvSpPr>
          <p:cNvPr id="112" name="Google Shape;112;p14"/>
          <p:cNvSpPr/>
          <p:nvPr/>
        </p:nvSpPr>
        <p:spPr>
          <a:xfrm>
            <a:off x="764640" y="1758600"/>
            <a:ext cx="450468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3" name="Google Shape;113;p14"/>
          <p:cNvSpPr txBox="1">
            <a:spLocks noGrp="1"/>
          </p:cNvSpPr>
          <p:nvPr>
            <p:ph type="sldNum" idx="12"/>
          </p:nvPr>
        </p:nvSpPr>
        <p:spPr>
          <a:xfrm>
            <a:off x="10919160" y="6356520"/>
            <a:ext cx="67212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800"/>
              <a:buFont typeface="Century Gothic"/>
              <a:buNone/>
            </a:pPr>
            <a:fld id="{00000000-1234-1234-1234-123412341234}" type="slidenum">
              <a:rPr lang="el-G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body" idx="1"/>
          </p:nvPr>
        </p:nvSpPr>
        <p:spPr>
          <a:xfrm>
            <a:off x="700550" y="1619750"/>
            <a:ext cx="10690800" cy="5238300"/>
          </a:xfrm>
          <a:prstGeom prst="rect">
            <a:avLst/>
          </a:prstGeom>
        </p:spPr>
        <p:txBody>
          <a:bodyPr spcFirstLastPara="1" wrap="square" lIns="91425" tIns="45700" rIns="91425" bIns="45700" anchor="t" anchorCtr="0">
            <a:noAutofit/>
          </a:bodyPr>
          <a:lstStyle/>
          <a:p>
            <a:pPr marL="457200" lvl="0" indent="-336550" algn="l" rtl="0">
              <a:spcBef>
                <a:spcPts val="1000"/>
              </a:spcBef>
              <a:spcAft>
                <a:spcPts val="0"/>
              </a:spcAft>
              <a:buSzPts val="1700"/>
              <a:buFont typeface="Arial"/>
              <a:buChar char="•"/>
            </a:pPr>
            <a:r>
              <a:rPr lang="el-GR" sz="1900">
                <a:latin typeface="Arial"/>
                <a:ea typeface="Arial"/>
                <a:cs typeface="Arial"/>
                <a:sym typeface="Arial"/>
              </a:rPr>
              <a:t>Οι υποδομές αποτελούν μέρος </a:t>
            </a:r>
            <a:r>
              <a:rPr lang="el-GR" sz="1900" b="1">
                <a:latin typeface="Arial"/>
                <a:ea typeface="Arial"/>
                <a:cs typeface="Arial"/>
                <a:sym typeface="Arial"/>
              </a:rPr>
              <a:t>διασυνδεδεμένων συστημάτων</a:t>
            </a:r>
            <a:r>
              <a:rPr lang="el-GR" sz="1900">
                <a:latin typeface="Arial"/>
                <a:ea typeface="Arial"/>
                <a:cs typeface="Arial"/>
                <a:sym typeface="Arial"/>
              </a:rPr>
              <a:t>, όπου μια διαταραχή σε ένα στοιχείο </a:t>
            </a:r>
            <a:r>
              <a:rPr lang="el-GR" sz="2000">
                <a:latin typeface="Arial"/>
                <a:ea typeface="Arial"/>
                <a:cs typeface="Arial"/>
                <a:sym typeface="Arial"/>
              </a:rPr>
              <a:t>μπορεί να προκαλέσει </a:t>
            </a:r>
            <a:r>
              <a:rPr lang="el-GR" sz="2000" b="1">
                <a:latin typeface="Arial"/>
                <a:ea typeface="Arial"/>
                <a:cs typeface="Arial"/>
                <a:sym typeface="Arial"/>
              </a:rPr>
              <a:t>αλυσιδωτές επιπτώσεις</a:t>
            </a:r>
            <a:r>
              <a:rPr lang="el-GR" sz="2000">
                <a:latin typeface="Arial"/>
                <a:ea typeface="Arial"/>
                <a:cs typeface="Arial"/>
                <a:sym typeface="Arial"/>
              </a:rPr>
              <a:t> σε άλλους τομείς και υπηρεσίες.</a:t>
            </a:r>
            <a:br>
              <a:rPr lang="el-GR" sz="2000">
                <a:latin typeface="Arial"/>
                <a:ea typeface="Arial"/>
                <a:cs typeface="Arial"/>
                <a:sym typeface="Arial"/>
              </a:rPr>
            </a:b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l-GR" sz="2000" b="1">
                <a:latin typeface="Arial"/>
                <a:ea typeface="Arial"/>
                <a:cs typeface="Arial"/>
                <a:sym typeface="Arial"/>
              </a:rPr>
              <a:t>Διακοπές ρεύματος</a:t>
            </a:r>
            <a:r>
              <a:rPr lang="el-GR" sz="2000">
                <a:latin typeface="Arial"/>
                <a:ea typeface="Arial"/>
                <a:cs typeface="Arial"/>
                <a:sym typeface="Arial"/>
              </a:rPr>
              <a:t> λόγω ακραίων κλιματικών συνθηκών μπορούν να διακόψουν υπηρεσίες </a:t>
            </a:r>
            <a:r>
              <a:rPr lang="el-GR" sz="2000" b="1">
                <a:latin typeface="Arial"/>
                <a:ea typeface="Arial"/>
                <a:cs typeface="Arial"/>
                <a:sym typeface="Arial"/>
              </a:rPr>
              <a:t>τηλεπικοινωνιών</a:t>
            </a:r>
            <a:r>
              <a:rPr lang="el-GR" sz="2000">
                <a:latin typeface="Arial"/>
                <a:ea typeface="Arial"/>
                <a:cs typeface="Arial"/>
                <a:sym typeface="Arial"/>
              </a:rPr>
              <a:t>, </a:t>
            </a:r>
            <a:r>
              <a:rPr lang="el-GR" sz="2000" b="1">
                <a:latin typeface="Arial"/>
                <a:ea typeface="Arial"/>
                <a:cs typeface="Arial"/>
                <a:sym typeface="Arial"/>
              </a:rPr>
              <a:t>μεταφορών</a:t>
            </a:r>
            <a:r>
              <a:rPr lang="el-GR" sz="2000">
                <a:latin typeface="Arial"/>
                <a:ea typeface="Arial"/>
                <a:cs typeface="Arial"/>
                <a:sym typeface="Arial"/>
              </a:rPr>
              <a:t> και πολλές οικονομικές δραστηριότητες.</a:t>
            </a:r>
            <a:br>
              <a:rPr lang="el-GR" sz="2000">
                <a:latin typeface="Arial"/>
                <a:ea typeface="Arial"/>
                <a:cs typeface="Arial"/>
                <a:sym typeface="Arial"/>
              </a:rPr>
            </a:b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l-GR" sz="2000">
                <a:latin typeface="Arial"/>
                <a:ea typeface="Arial"/>
                <a:cs typeface="Arial"/>
                <a:sym typeface="Arial"/>
              </a:rPr>
              <a:t>Αντίστροφα, </a:t>
            </a:r>
            <a:r>
              <a:rPr lang="el-GR" sz="2000" b="1">
                <a:latin typeface="Arial"/>
                <a:ea typeface="Arial"/>
                <a:cs typeface="Arial"/>
                <a:sym typeface="Arial"/>
              </a:rPr>
              <a:t>κλιματικές επιπτώσεις στις ψηφιακές υποδομές</a:t>
            </a:r>
            <a:r>
              <a:rPr lang="el-GR" sz="2000">
                <a:latin typeface="Arial"/>
                <a:ea typeface="Arial"/>
                <a:cs typeface="Arial"/>
                <a:sym typeface="Arial"/>
              </a:rPr>
              <a:t> μπορούν να οδηγήσουν σε διακοπές ρεύματος, καθώς η παραγωγή, μεταφορά και διανομή ενέργειας εξαρτώνται από ψηφιακά συστήματα.</a:t>
            </a:r>
            <a:br>
              <a:rPr lang="el-GR" sz="2000">
                <a:latin typeface="Arial"/>
                <a:ea typeface="Arial"/>
                <a:cs typeface="Arial"/>
                <a:sym typeface="Arial"/>
              </a:rPr>
            </a:br>
            <a:endParaRPr sz="2000">
              <a:latin typeface="Arial"/>
              <a:ea typeface="Arial"/>
              <a:cs typeface="Arial"/>
              <a:sym typeface="Arial"/>
            </a:endParaRPr>
          </a:p>
          <a:p>
            <a:pPr marL="457200" lvl="0" indent="-355600" algn="l" rtl="0">
              <a:spcBef>
                <a:spcPts val="0"/>
              </a:spcBef>
              <a:spcAft>
                <a:spcPts val="0"/>
              </a:spcAft>
              <a:buSzPts val="2000"/>
              <a:buFont typeface="Arial"/>
              <a:buChar char="•"/>
            </a:pPr>
            <a:r>
              <a:rPr lang="el-GR" sz="2000">
                <a:latin typeface="Arial"/>
                <a:ea typeface="Arial"/>
                <a:cs typeface="Arial"/>
                <a:sym typeface="Arial"/>
              </a:rPr>
              <a:t>Οι επιπτώσεις ακραίων καιρικών φαινομένων σε </a:t>
            </a:r>
            <a:r>
              <a:rPr lang="el-GR" sz="2000" b="1">
                <a:latin typeface="Arial"/>
                <a:ea typeface="Arial"/>
                <a:cs typeface="Arial"/>
                <a:sym typeface="Arial"/>
              </a:rPr>
              <a:t>κρίσιμες υποδομές και κτίρια</a:t>
            </a:r>
            <a:r>
              <a:rPr lang="el-GR" sz="2000">
                <a:latin typeface="Arial"/>
                <a:ea typeface="Arial"/>
                <a:cs typeface="Arial"/>
                <a:sym typeface="Arial"/>
              </a:rPr>
              <a:t> μπορούν να επιδεινώσουν τις </a:t>
            </a:r>
            <a:r>
              <a:rPr lang="el-GR" sz="2000" b="1">
                <a:latin typeface="Arial"/>
                <a:ea typeface="Arial"/>
                <a:cs typeface="Arial"/>
                <a:sym typeface="Arial"/>
              </a:rPr>
              <a:t>υγειονομικές συνέπειες</a:t>
            </a:r>
            <a:r>
              <a:rPr lang="el-GR" sz="2000">
                <a:latin typeface="Arial"/>
                <a:ea typeface="Arial"/>
                <a:cs typeface="Arial"/>
                <a:sym typeface="Arial"/>
              </a:rPr>
              <a:t> της κλιματικής αλλαγής, καθώς τα συστήματα υγείας εξαρτώνται από παροχή </a:t>
            </a:r>
            <a:r>
              <a:rPr lang="el-GR" sz="2000" b="1">
                <a:latin typeface="Arial"/>
                <a:ea typeface="Arial"/>
                <a:cs typeface="Arial"/>
                <a:sym typeface="Arial"/>
              </a:rPr>
              <a:t>ηλεκτρικού ρεύματος</a:t>
            </a:r>
            <a:r>
              <a:rPr lang="el-GR" sz="2000">
                <a:latin typeface="Arial"/>
                <a:ea typeface="Arial"/>
                <a:cs typeface="Arial"/>
                <a:sym typeface="Arial"/>
              </a:rPr>
              <a:t>, </a:t>
            </a:r>
            <a:r>
              <a:rPr lang="el-GR" sz="2000" b="1">
                <a:latin typeface="Arial"/>
                <a:ea typeface="Arial"/>
                <a:cs typeface="Arial"/>
                <a:sym typeface="Arial"/>
              </a:rPr>
              <a:t>νερού</a:t>
            </a:r>
            <a:r>
              <a:rPr lang="el-GR" sz="2000">
                <a:latin typeface="Arial"/>
                <a:ea typeface="Arial"/>
                <a:cs typeface="Arial"/>
                <a:sym typeface="Arial"/>
              </a:rPr>
              <a:t> και </a:t>
            </a:r>
            <a:r>
              <a:rPr lang="el-GR" sz="2000" b="1">
                <a:latin typeface="Arial"/>
                <a:ea typeface="Arial"/>
                <a:cs typeface="Arial"/>
                <a:sym typeface="Arial"/>
              </a:rPr>
              <a:t>μεταφορών</a:t>
            </a:r>
            <a:r>
              <a:rPr lang="el-GR" sz="2000">
                <a:latin typeface="Arial"/>
                <a:ea typeface="Arial"/>
                <a:cs typeface="Arial"/>
                <a:sym typeface="Arial"/>
              </a:rPr>
              <a:t>.</a:t>
            </a:r>
            <a:br>
              <a:rPr lang="el-GR" sz="2000">
                <a:latin typeface="Arial"/>
                <a:ea typeface="Arial"/>
                <a:cs typeface="Arial"/>
                <a:sym typeface="Arial"/>
              </a:rPr>
            </a:br>
            <a:endParaRPr sz="2000">
              <a:latin typeface="Arial"/>
              <a:ea typeface="Arial"/>
              <a:cs typeface="Arial"/>
              <a:sym typeface="Arial"/>
            </a:endParaRPr>
          </a:p>
          <a:p>
            <a:pPr marL="457200" lvl="0" indent="-368300" algn="l" rtl="0">
              <a:spcBef>
                <a:spcPts val="0"/>
              </a:spcBef>
              <a:spcAft>
                <a:spcPts val="0"/>
              </a:spcAft>
              <a:buClr>
                <a:srgbClr val="660000"/>
              </a:buClr>
              <a:buSzPts val="2200"/>
              <a:buFont typeface="Arial"/>
              <a:buChar char="•"/>
            </a:pPr>
            <a:r>
              <a:rPr lang="el-GR" sz="2000" b="1">
                <a:solidFill>
                  <a:srgbClr val="660000"/>
                </a:solidFill>
                <a:latin typeface="Arial"/>
                <a:ea typeface="Arial"/>
                <a:cs typeface="Arial"/>
                <a:sym typeface="Arial"/>
              </a:rPr>
              <a:t>Ο κρίσιμος χαρακτήρας των υποδομών εξηγεί γιατί η ΕΕ έχει αναπτύξει πλήθος πολιτικών για την ενίσχυση της ανθεκτικότητάς τους, ιδιαίτερα απέναντι στην κλιματική αλλαγή</a:t>
            </a:r>
            <a:r>
              <a:rPr lang="el-GR" sz="1700" b="1">
                <a:solidFill>
                  <a:srgbClr val="660000"/>
                </a:solidFill>
                <a:latin typeface="Arial"/>
                <a:ea typeface="Arial"/>
                <a:cs typeface="Arial"/>
                <a:sym typeface="Arial"/>
              </a:rPr>
              <a:t>.</a:t>
            </a:r>
            <a:endParaRPr sz="2500" b="1">
              <a:solidFill>
                <a:srgbClr val="660000"/>
              </a:solidFill>
              <a:latin typeface="Arial"/>
              <a:ea typeface="Arial"/>
              <a:cs typeface="Arial"/>
              <a:sym typeface="Arial"/>
            </a:endParaRPr>
          </a:p>
          <a:p>
            <a:pPr marL="0" lvl="0" indent="0" algn="l" rtl="0">
              <a:spcBef>
                <a:spcPts val="1000"/>
              </a:spcBef>
              <a:spcAft>
                <a:spcPts val="0"/>
              </a:spcAft>
              <a:buNone/>
            </a:pPr>
            <a:endParaRPr/>
          </a:p>
        </p:txBody>
      </p:sp>
      <p:sp>
        <p:nvSpPr>
          <p:cNvPr id="250" name="Google Shape;250;p33"/>
          <p:cNvSpPr txBox="1">
            <a:spLocks noGrp="1"/>
          </p:cNvSpPr>
          <p:nvPr>
            <p:ph type="title"/>
          </p:nvPr>
        </p:nvSpPr>
        <p:spPr>
          <a:xfrm>
            <a:off x="700550" y="921955"/>
            <a:ext cx="10690800" cy="697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2600" b="1">
                <a:latin typeface="Arial"/>
                <a:ea typeface="Arial"/>
                <a:cs typeface="Arial"/>
                <a:sym typeface="Arial"/>
              </a:rPr>
              <a:t>Αλυσιδωτοί κίνδυνοι στις υποδομές (Risk Cascades)</a:t>
            </a:r>
            <a:endParaRPr sz="5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xEl>
                                              <p:pRg st="1" end="1"/>
                                            </p:txEl>
                                          </p:spTgt>
                                        </p:tgtEl>
                                        <p:attrNameLst>
                                          <p:attrName>style.visibility</p:attrName>
                                        </p:attrNameLst>
                                      </p:cBhvr>
                                      <p:to>
                                        <p:strVal val="visible"/>
                                      </p:to>
                                    </p:set>
                                    <p:animEffect transition="in" filter="fade">
                                      <p:cBhvr>
                                        <p:cTn id="12" dur="1000"/>
                                        <p:tgtEl>
                                          <p:spTgt spid="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xEl>
                                              <p:pRg st="2" end="2"/>
                                            </p:txEl>
                                          </p:spTgt>
                                        </p:tgtEl>
                                        <p:attrNameLst>
                                          <p:attrName>style.visibility</p:attrName>
                                        </p:attrNameLst>
                                      </p:cBhvr>
                                      <p:to>
                                        <p:strVal val="visible"/>
                                      </p:to>
                                    </p:set>
                                    <p:animEffect transition="in" filter="fade">
                                      <p:cBhvr>
                                        <p:cTn id="17" dur="1000"/>
                                        <p:tgtEl>
                                          <p:spTgt spid="2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9">
                                            <p:txEl>
                                              <p:pRg st="3" end="3"/>
                                            </p:txEl>
                                          </p:spTgt>
                                        </p:tgtEl>
                                        <p:attrNameLst>
                                          <p:attrName>style.visibility</p:attrName>
                                        </p:attrNameLst>
                                      </p:cBhvr>
                                      <p:to>
                                        <p:strVal val="visible"/>
                                      </p:to>
                                    </p:set>
                                    <p:animEffect transition="in" filter="fade">
                                      <p:cBhvr>
                                        <p:cTn id="22" dur="1000"/>
                                        <p:tgtEl>
                                          <p:spTgt spid="2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4" end="4"/>
                                            </p:txEl>
                                          </p:spTgt>
                                        </p:tgtEl>
                                        <p:attrNameLst>
                                          <p:attrName>style.visibility</p:attrName>
                                        </p:attrNameLst>
                                      </p:cBhvr>
                                      <p:to>
                                        <p:strVal val="visible"/>
                                      </p:to>
                                    </p:set>
                                    <p:animEffect transition="in" filter="fade">
                                      <p:cBhvr>
                                        <p:cTn id="27" dur="1000"/>
                                        <p:tgtEl>
                                          <p:spTgt spid="2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xEl>
                                              <p:pRg st="5" end="5"/>
                                            </p:txEl>
                                          </p:spTgt>
                                        </p:tgtEl>
                                        <p:attrNameLst>
                                          <p:attrName>style.visibility</p:attrName>
                                        </p:attrNameLst>
                                      </p:cBhvr>
                                      <p:to>
                                        <p:strVal val="visible"/>
                                      </p:to>
                                    </p:set>
                                    <p:animEffect transition="in" filter="fade">
                                      <p:cBhvr>
                                        <p:cTn id="32" dur="1000"/>
                                        <p:tgtEl>
                                          <p:spTgt spid="2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Google Shape;256;p34"/>
          <p:cNvSpPr txBox="1">
            <a:spLocks noGrp="1"/>
          </p:cNvSpPr>
          <p:nvPr>
            <p:ph type="body" idx="1"/>
          </p:nvPr>
        </p:nvSpPr>
        <p:spPr>
          <a:xfrm>
            <a:off x="700550" y="1551950"/>
            <a:ext cx="10858800" cy="5459400"/>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1200"/>
              </a:spcBef>
              <a:spcAft>
                <a:spcPts val="0"/>
              </a:spcAft>
              <a:buSzPts val="1700"/>
              <a:buFont typeface="Arial"/>
              <a:buChar char="●"/>
            </a:pPr>
            <a:r>
              <a:rPr lang="el-GR" sz="1700" b="1">
                <a:latin typeface="Arial"/>
                <a:ea typeface="Arial"/>
                <a:cs typeface="Arial"/>
                <a:sym typeface="Arial"/>
              </a:rPr>
              <a:t>Κλιματικά ανταποκρινόμενος σχεδιασμός</a:t>
            </a:r>
            <a:r>
              <a:rPr lang="el-GR" sz="1700">
                <a:latin typeface="Arial"/>
                <a:ea typeface="Arial"/>
                <a:cs typeface="Arial"/>
                <a:sym typeface="Arial"/>
              </a:rPr>
              <a:t>: βιώσιμος χωρικός σχεδιασμός, στοχευμένη αστική πύκνωση, πράσινες διαδρομές, υποδομές χαμηλής κινητικότητας, παθητικές στρατηγικές (αερισμός, 	προσανατολισμός, σκίαση), σε συνδυασμό με ΑΠΕ, ενεργειακή απόδοση, ενίσχυση βιοποικιλότητας, μείωση αποβλήτων </a:t>
            </a:r>
            <a:endParaRPr sz="1700">
              <a:latin typeface="Arial"/>
              <a:ea typeface="Arial"/>
              <a:cs typeface="Arial"/>
              <a:sym typeface="Arial"/>
            </a:endParaRPr>
          </a:p>
          <a:p>
            <a:pPr marL="457200" lvl="0" indent="-336550" algn="l" rtl="0">
              <a:lnSpc>
                <a:spcPct val="115000"/>
              </a:lnSpc>
              <a:spcBef>
                <a:spcPts val="0"/>
              </a:spcBef>
              <a:spcAft>
                <a:spcPts val="0"/>
              </a:spcAft>
              <a:buSzPts val="1700"/>
              <a:buFont typeface="Arial"/>
              <a:buChar char="●"/>
            </a:pPr>
            <a:r>
              <a:rPr lang="el-GR" sz="1700" b="1">
                <a:latin typeface="Arial"/>
                <a:ea typeface="Arial"/>
                <a:cs typeface="Arial"/>
                <a:sym typeface="Arial"/>
              </a:rPr>
              <a:t>Ενεργειακή απόδοση &amp; “έξυπνες” 	τεχνολογίες</a:t>
            </a:r>
            <a:r>
              <a:rPr lang="el-GR" sz="1700">
                <a:latin typeface="Arial"/>
                <a:ea typeface="Arial"/>
                <a:cs typeface="Arial"/>
                <a:sym typeface="Arial"/>
              </a:rPr>
              <a:t>: βελτιωμένα πρότυπα κτιρίων, αποδοτικά συστήματα Θ/Ψ και φωτισμού,</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b="1">
                <a:latin typeface="Arial"/>
                <a:ea typeface="Arial"/>
                <a:cs typeface="Arial"/>
                <a:sym typeface="Arial"/>
              </a:rPr>
              <a:t>Ανθεκτικές προσεγγίσεις 	υποδομών</a:t>
            </a:r>
            <a:r>
              <a:rPr lang="el-GR" sz="1700">
                <a:latin typeface="Arial"/>
                <a:ea typeface="Arial"/>
                <a:cs typeface="Arial"/>
                <a:sym typeface="Arial"/>
              </a:rPr>
              <a:t>: συστήματα βιώσιμης αποχέτευσης ομβρίων, αντιπλημμυρικά κτίρια, ενσωμάτωση πράσινων χώρων για ενίσχυση της αστικής ανθεκτικότητας.</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b="1">
                <a:latin typeface="Arial"/>
                <a:ea typeface="Arial"/>
                <a:cs typeface="Arial"/>
                <a:sym typeface="Arial"/>
              </a:rPr>
              <a:t>Πράσινες στέγες, όψεις &amp; φυτεμένοι χώροι</a:t>
            </a:r>
            <a:r>
              <a:rPr lang="el-GR" sz="1700">
                <a:latin typeface="Arial"/>
                <a:ea typeface="Arial"/>
                <a:cs typeface="Arial"/>
                <a:sym typeface="Arial"/>
              </a:rPr>
              <a:t>: λειτουργούν ως φυσικά “σφουγγάρια”, απορροφούν νερό,μειώνουν τον κίνδυνο πλημμυρών, δροσίζουν 	κτίρια, ενισχύουν τη βιοποικιλότητα και βελτιώνουν την ποιότητα του αέρα.</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b="1">
                <a:latin typeface="Arial"/>
                <a:ea typeface="Arial"/>
                <a:cs typeface="Arial"/>
                <a:sym typeface="Arial"/>
              </a:rPr>
              <a:t>Ρόλος χωρικού σχεδιασμού</a:t>
            </a:r>
            <a:r>
              <a:rPr lang="el-GR" sz="1700">
                <a:latin typeface="Arial"/>
                <a:ea typeface="Arial"/>
                <a:cs typeface="Arial"/>
                <a:sym typeface="Arial"/>
              </a:rPr>
              <a:t>: επανεξέταση επικίνδυνων ζωνών, επικαιροποίηση χαρτών/εργαλείων, προσαρμογή οικοδομικών προτύπων ώστε να αντανακλούν τις ανάγκες ασφάλειας και ανθεκτικότητας σε ένα μεταβαλλόμενο κλίμα.</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b="1">
                <a:latin typeface="Arial"/>
                <a:ea typeface="Arial"/>
                <a:cs typeface="Arial"/>
                <a:sym typeface="Arial"/>
              </a:rPr>
              <a:t>Πράσινες &amp; μπλε υποδομές</a:t>
            </a:r>
            <a:r>
              <a:rPr lang="el-GR" sz="1700">
                <a:latin typeface="Arial"/>
                <a:ea typeface="Arial"/>
                <a:cs typeface="Arial"/>
                <a:sym typeface="Arial"/>
              </a:rPr>
              <a:t>: προσφέρουν λύσεις προσαρμογής, αλλά η ζέστη, η ξηρασία και η έλλειψη νερού δυσχεραίνουν τη συντήρηση και αυξάνουν το κόστος διαχείρισης — ιδιαίτερα κρίσιμο για τη Νότια Ευρώπη.</a:t>
            </a:r>
            <a:endParaRPr sz="1700">
              <a:latin typeface="Arial"/>
              <a:ea typeface="Arial"/>
              <a:cs typeface="Arial"/>
              <a:sym typeface="Arial"/>
            </a:endParaRPr>
          </a:p>
          <a:p>
            <a:pPr marL="0" lvl="0" indent="0" algn="l" rtl="0">
              <a:spcBef>
                <a:spcPts val="1200"/>
              </a:spcBef>
              <a:spcAft>
                <a:spcPts val="0"/>
              </a:spcAft>
              <a:buNone/>
            </a:pPr>
            <a:endParaRPr/>
          </a:p>
        </p:txBody>
      </p:sp>
      <p:sp>
        <p:nvSpPr>
          <p:cNvPr id="257" name="Google Shape;257;p34"/>
          <p:cNvSpPr txBox="1">
            <a:spLocks noGrp="1"/>
          </p:cNvSpPr>
          <p:nvPr>
            <p:ph type="title"/>
          </p:nvPr>
        </p:nvSpPr>
        <p:spPr>
          <a:xfrm>
            <a:off x="700550" y="921955"/>
            <a:ext cx="10690800" cy="63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2500" b="1">
                <a:latin typeface="Arial"/>
                <a:ea typeface="Arial"/>
                <a:cs typeface="Arial"/>
                <a:sym typeface="Arial"/>
              </a:rPr>
              <a:t>Ευκαιρίες και περιορισμοί προσαρμογής</a:t>
            </a:r>
            <a:endParaRPr sz="5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body" idx="1"/>
          </p:nvPr>
        </p:nvSpPr>
        <p:spPr>
          <a:xfrm>
            <a:off x="715320" y="4589640"/>
            <a:ext cx="10632000" cy="1499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b="1">
                <a:solidFill>
                  <a:srgbClr val="660000"/>
                </a:solidFill>
              </a:rPr>
              <a:t>                                                                    Τομέας Οικονομίας</a:t>
            </a:r>
            <a:endParaRPr b="1">
              <a:solidFill>
                <a:srgbClr val="660000"/>
              </a:solidFill>
            </a:endParaRPr>
          </a:p>
        </p:txBody>
      </p:sp>
      <p:sp>
        <p:nvSpPr>
          <p:cNvPr id="264" name="Google Shape;264;p35"/>
          <p:cNvSpPr txBox="1">
            <a:spLocks noGrp="1"/>
          </p:cNvSpPr>
          <p:nvPr>
            <p:ph type="title"/>
          </p:nvPr>
        </p:nvSpPr>
        <p:spPr>
          <a:xfrm>
            <a:off x="715320" y="1709640"/>
            <a:ext cx="10632000" cy="2852400"/>
          </a:xfrm>
          <a:prstGeom prst="rect">
            <a:avLst/>
          </a:prstGeom>
        </p:spPr>
        <p:txBody>
          <a:bodyPr spcFirstLastPara="1" wrap="square" lIns="91425" tIns="45700" rIns="91425" bIns="45700" anchor="b" anchorCtr="0">
            <a:noAutofit/>
          </a:bodyPr>
          <a:lstStyle/>
          <a:p>
            <a:pPr marL="0" lvl="0" indent="0" algn="l" rtl="0">
              <a:lnSpc>
                <a:spcPct val="115000"/>
              </a:lnSpc>
              <a:spcBef>
                <a:spcPts val="1400"/>
              </a:spcBef>
              <a:spcAft>
                <a:spcPts val="0"/>
              </a:spcAft>
              <a:buClr>
                <a:schemeClr val="dk1"/>
              </a:buClr>
              <a:buSzPts val="1100"/>
              <a:buFont typeface="Arial"/>
              <a:buNone/>
            </a:pPr>
            <a:r>
              <a:rPr lang="el-GR" sz="2900" b="1">
                <a:latin typeface="Arial"/>
                <a:ea typeface="Arial"/>
                <a:cs typeface="Arial"/>
                <a:sym typeface="Arial"/>
              </a:rPr>
              <a:t>3. Κύριοι κλιματικοί κίνδυνοι και προτεραιότητες πολιτικής ανά τομέα κινδύνων (risk cluster)</a:t>
            </a:r>
            <a:endParaRPr sz="5000"/>
          </a:p>
          <a:p>
            <a:pPr marL="0" lvl="0" indent="0" algn="l" rtl="0">
              <a:spcBef>
                <a:spcPts val="4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6"/>
          <p:cNvPicPr preferRelativeResize="0"/>
          <p:nvPr/>
        </p:nvPicPr>
        <p:blipFill>
          <a:blip r:embed="rId3">
            <a:alphaModFix/>
          </a:blip>
          <a:stretch>
            <a:fillRect/>
          </a:stretch>
        </p:blipFill>
        <p:spPr>
          <a:xfrm>
            <a:off x="152400" y="152400"/>
            <a:ext cx="12039599" cy="6553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7"/>
          <p:cNvPicPr preferRelativeResize="0"/>
          <p:nvPr/>
        </p:nvPicPr>
        <p:blipFill>
          <a:blip r:embed="rId3">
            <a:alphaModFix/>
          </a:blip>
          <a:stretch>
            <a:fillRect/>
          </a:stretch>
        </p:blipFill>
        <p:spPr>
          <a:xfrm>
            <a:off x="152400" y="152400"/>
            <a:ext cx="11887201" cy="60683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body" idx="1"/>
          </p:nvPr>
        </p:nvSpPr>
        <p:spPr>
          <a:xfrm>
            <a:off x="700550" y="921950"/>
            <a:ext cx="11224800" cy="5593200"/>
          </a:xfrm>
          <a:prstGeom prst="rect">
            <a:avLst/>
          </a:prstGeom>
        </p:spPr>
        <p:txBody>
          <a:bodyPr spcFirstLastPara="1" wrap="square" lIns="91425" tIns="45700" rIns="91425" bIns="45700" anchor="t" anchorCtr="0">
            <a:noAutofit/>
          </a:bodyPr>
          <a:lstStyle/>
          <a:p>
            <a:pPr marL="457200" lvl="0" indent="-330200" algn="l" rtl="0">
              <a:spcBef>
                <a:spcPts val="1000"/>
              </a:spcBef>
              <a:spcAft>
                <a:spcPts val="0"/>
              </a:spcAft>
              <a:buSzPts val="1600"/>
              <a:buFont typeface="Arial"/>
              <a:buChar char="•"/>
            </a:pPr>
            <a:r>
              <a:rPr lang="el-GR" sz="1800" b="1">
                <a:latin typeface="Arial"/>
                <a:ea typeface="Arial"/>
                <a:cs typeface="Arial"/>
                <a:sym typeface="Arial"/>
              </a:rPr>
              <a:t>Δ</a:t>
            </a:r>
            <a:r>
              <a:rPr lang="el-GR" sz="1900" b="1">
                <a:latin typeface="Arial"/>
                <a:ea typeface="Arial"/>
                <a:cs typeface="Arial"/>
                <a:sym typeface="Arial"/>
              </a:rPr>
              <a:t>ημόσια οικονομικά</a:t>
            </a:r>
            <a:r>
              <a:rPr lang="el-GR" sz="1900">
                <a:latin typeface="Arial"/>
                <a:ea typeface="Arial"/>
                <a:cs typeface="Arial"/>
                <a:sym typeface="Arial"/>
              </a:rPr>
              <a:t>: μείωση φορολογικών εσόδων, αύξηση δημόσιων δαπανών, επιβάρυνση της πιστοληπτικής ικανότητας και άνοδος του κόστους δανεισμού των κρατών-μελών.</a:t>
            </a:r>
            <a:br>
              <a:rPr lang="el-GR" sz="1900">
                <a:latin typeface="Arial"/>
                <a:ea typeface="Arial"/>
                <a:cs typeface="Arial"/>
                <a:sym typeface="Arial"/>
              </a:rPr>
            </a:b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l-GR" sz="1900" b="1">
                <a:latin typeface="Arial"/>
                <a:ea typeface="Arial"/>
                <a:cs typeface="Arial"/>
                <a:sym typeface="Arial"/>
              </a:rPr>
              <a:t>Αγορά ακινήτων &amp; ασφάλιση</a:t>
            </a:r>
            <a:r>
              <a:rPr lang="el-GR" sz="1900">
                <a:latin typeface="Arial"/>
                <a:ea typeface="Arial"/>
                <a:cs typeface="Arial"/>
                <a:sym typeface="Arial"/>
              </a:rPr>
              <a:t>: αυξημένοι κλιματικοί κίνδυνοι οδηγούν σε υψηλότερα ασφάλιστρα, διεύρυνση του </a:t>
            </a:r>
            <a:r>
              <a:rPr lang="el-GR" sz="1900" i="1">
                <a:latin typeface="Arial"/>
                <a:ea typeface="Arial"/>
                <a:cs typeface="Arial"/>
                <a:sym typeface="Arial"/>
              </a:rPr>
              <a:t>κενού προστασίας</a:t>
            </a:r>
            <a:r>
              <a:rPr lang="el-GR" sz="1900">
                <a:latin typeface="Arial"/>
                <a:ea typeface="Arial"/>
                <a:cs typeface="Arial"/>
                <a:sym typeface="Arial"/>
              </a:rPr>
              <a:t> και μεγαλύτερη ευαλωτότητα νοικοκυριών χαμηλού εισοδήματος.</a:t>
            </a:r>
            <a:br>
              <a:rPr lang="el-GR" sz="1900">
                <a:latin typeface="Arial"/>
                <a:ea typeface="Arial"/>
                <a:cs typeface="Arial"/>
                <a:sym typeface="Arial"/>
              </a:rPr>
            </a:b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l-GR" sz="1900" b="1">
                <a:latin typeface="Arial"/>
                <a:ea typeface="Arial"/>
                <a:cs typeface="Arial"/>
                <a:sym typeface="Arial"/>
              </a:rPr>
              <a:t>Χρηματοπιστωτικός τομέας</a:t>
            </a:r>
            <a:r>
              <a:rPr lang="el-GR" sz="1900">
                <a:latin typeface="Arial"/>
                <a:ea typeface="Arial"/>
                <a:cs typeface="Arial"/>
                <a:sym typeface="Arial"/>
              </a:rPr>
              <a:t>: αύξηση της πιθανότητας αθέτησης δανείων, απώλεια αξίας περιουσιακών στοιχείων και ενισχυμένη έκθεση τραπεζών και επενδυτικών ιδρυμάτων σε φυσικούς και μεταβατικούς κινδύνους.</a:t>
            </a:r>
            <a:br>
              <a:rPr lang="el-GR" sz="1900">
                <a:latin typeface="Arial"/>
                <a:ea typeface="Arial"/>
                <a:cs typeface="Arial"/>
                <a:sym typeface="Arial"/>
              </a:rPr>
            </a:b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l-GR" sz="1900" b="1">
                <a:latin typeface="Arial"/>
                <a:ea typeface="Arial"/>
                <a:cs typeface="Arial"/>
                <a:sym typeface="Arial"/>
              </a:rPr>
              <a:t>Εφοδιαστικές αλυσίδες</a:t>
            </a:r>
            <a:r>
              <a:rPr lang="el-GR" sz="1900">
                <a:latin typeface="Arial"/>
                <a:ea typeface="Arial"/>
                <a:cs typeface="Arial"/>
                <a:sym typeface="Arial"/>
              </a:rPr>
              <a:t>: κλιματικές διαταραχές (συχνά επιδεινωμένες από γεωπολιτικές κρίσεις) προκαλούν προβλήματα σε κρίσιμους τομείς· επιπτώσεις σε επισιτιστική ασφάλεια, πρόσβαση σε φάρμακα και λειτουργία επιχειρήσεων.</a:t>
            </a:r>
            <a:br>
              <a:rPr lang="el-GR" sz="1900">
                <a:latin typeface="Arial"/>
                <a:ea typeface="Arial"/>
                <a:cs typeface="Arial"/>
                <a:sym typeface="Arial"/>
              </a:rPr>
            </a:b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l-GR" sz="1900" b="1">
                <a:latin typeface="Arial"/>
                <a:ea typeface="Arial"/>
                <a:cs typeface="Arial"/>
                <a:sym typeface="Arial"/>
              </a:rPr>
              <a:t>Αγορές κεφαλαίου</a:t>
            </a:r>
            <a:r>
              <a:rPr lang="el-GR" sz="1900">
                <a:latin typeface="Arial"/>
                <a:ea typeface="Arial"/>
                <a:cs typeface="Arial"/>
                <a:sym typeface="Arial"/>
              </a:rPr>
              <a:t>: η αυξημένη διαφάνεια για τους κλιματικούς χρηματοοικονομικούς κινδύνους οδηγεί σε επανατιμολόγηση κινδύνου, πιθανές αποεπενδύσεις από κλάδους/περιοχές υψηλού κινδύνου και μεταφορά ρίσκου σε νοικοκυριά και δημόσιο τομέα.</a:t>
            </a:r>
            <a:br>
              <a:rPr lang="el-GR" sz="1900">
                <a:latin typeface="Arial"/>
                <a:ea typeface="Arial"/>
                <a:cs typeface="Arial"/>
                <a:sym typeface="Arial"/>
              </a:rPr>
            </a:br>
            <a:endParaRPr sz="1900">
              <a:latin typeface="Arial"/>
              <a:ea typeface="Arial"/>
              <a:cs typeface="Arial"/>
              <a:sym typeface="Arial"/>
            </a:endParaRPr>
          </a:p>
          <a:p>
            <a:pPr marL="457200" lvl="0" indent="-349250" algn="l" rtl="0">
              <a:spcBef>
                <a:spcPts val="0"/>
              </a:spcBef>
              <a:spcAft>
                <a:spcPts val="0"/>
              </a:spcAft>
              <a:buSzPts val="1900"/>
              <a:buFont typeface="Arial"/>
              <a:buChar char="•"/>
            </a:pPr>
            <a:r>
              <a:rPr lang="el-GR" sz="1900" b="1">
                <a:latin typeface="Arial"/>
                <a:ea typeface="Arial"/>
                <a:cs typeface="Arial"/>
                <a:sym typeface="Arial"/>
              </a:rPr>
              <a:t>Συστημικοί κίνδυνοι</a:t>
            </a:r>
            <a:r>
              <a:rPr lang="el-GR" sz="1900">
                <a:latin typeface="Arial"/>
                <a:ea typeface="Arial"/>
                <a:cs typeface="Arial"/>
                <a:sym typeface="Arial"/>
              </a:rPr>
              <a:t>: οι αναταράξεις μπορούν να ενισχυθούν από αντιδράσεις των αγορών, να προκαλέσουν </a:t>
            </a:r>
            <a:r>
              <a:rPr lang="el-GR" sz="1900" b="1">
                <a:latin typeface="Arial"/>
                <a:ea typeface="Arial"/>
                <a:cs typeface="Arial"/>
                <a:sym typeface="Arial"/>
              </a:rPr>
              <a:t>αλυσιδωτές επιπτώσεις</a:t>
            </a:r>
            <a:r>
              <a:rPr lang="el-GR" sz="1900">
                <a:latin typeface="Arial"/>
                <a:ea typeface="Arial"/>
                <a:cs typeface="Arial"/>
                <a:sym typeface="Arial"/>
              </a:rPr>
              <a:t> (contagion) και να μεταφερθούν στα δημόσια οικονομικά.</a:t>
            </a:r>
            <a:endParaRPr sz="19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xEl>
                                              <p:pRg st="6" end="6"/>
                                            </p:txEl>
                                          </p:spTgt>
                                        </p:tgtEl>
                                        <p:attrNameLst>
                                          <p:attrName>style.visibility</p:attrName>
                                        </p:attrNameLst>
                                      </p:cBhvr>
                                      <p:to>
                                        <p:strVal val="visible"/>
                                      </p:to>
                                    </p:set>
                                    <p:animEffect transition="in" filter="fade">
                                      <p:cBhvr>
                                        <p:cTn id="37" dur="1000"/>
                                        <p:tgtEl>
                                          <p:spTgt spid="2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body" idx="1"/>
          </p:nvPr>
        </p:nvSpPr>
        <p:spPr>
          <a:xfrm>
            <a:off x="715320" y="4589640"/>
            <a:ext cx="10632000" cy="1499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89" name="Google Shape;289;p39"/>
          <p:cNvSpPr txBox="1">
            <a:spLocks noGrp="1"/>
          </p:cNvSpPr>
          <p:nvPr>
            <p:ph type="title"/>
          </p:nvPr>
        </p:nvSpPr>
        <p:spPr>
          <a:xfrm>
            <a:off x="715320" y="1709640"/>
            <a:ext cx="10632000" cy="2852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l-GR"/>
              <a:t>4. Κλιματικοί κίνδυνοι για την ελληνική οικονομία</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body" idx="1"/>
          </p:nvPr>
        </p:nvSpPr>
        <p:spPr>
          <a:xfrm>
            <a:off x="715325" y="921950"/>
            <a:ext cx="6625500" cy="50508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Font typeface="Arial"/>
              <a:buChar char="•"/>
            </a:pPr>
            <a:r>
              <a:rPr lang="el-GR" sz="2200">
                <a:latin typeface="Arial"/>
                <a:ea typeface="Arial"/>
                <a:cs typeface="Arial"/>
                <a:sym typeface="Arial"/>
              </a:rPr>
              <a:t>Η </a:t>
            </a:r>
            <a:r>
              <a:rPr lang="el-GR" sz="2200" b="1">
                <a:latin typeface="Arial"/>
                <a:ea typeface="Arial"/>
                <a:cs typeface="Arial"/>
                <a:sym typeface="Arial"/>
              </a:rPr>
              <a:t>Εθνική Στρατηγική Ασφαλείας</a:t>
            </a:r>
            <a:r>
              <a:rPr lang="el-GR" sz="2200">
                <a:latin typeface="Arial"/>
                <a:ea typeface="Arial"/>
                <a:cs typeface="Arial"/>
                <a:sym typeface="Arial"/>
              </a:rPr>
              <a:t> ανέθεσε στην ομοσπονδιακή υπηρεσία εξωτερικών πληροφοριών της Γερμανίας (BND), σε συνεργασία με κορυφαία επιστημονικά ιδρύματα, την εκπόνηση της έκθεσης </a:t>
            </a:r>
            <a:r>
              <a:rPr lang="el-GR" sz="2200" b="1">
                <a:latin typeface="Arial"/>
                <a:ea typeface="Arial"/>
                <a:cs typeface="Arial"/>
                <a:sym typeface="Arial"/>
              </a:rPr>
              <a:t>National Interdisciplinary Climate Risk Assessment (2025)</a:t>
            </a:r>
            <a:r>
              <a:rPr lang="el-GR" sz="2200">
                <a:latin typeface="Arial"/>
                <a:ea typeface="Arial"/>
                <a:cs typeface="Arial"/>
                <a:sym typeface="Arial"/>
              </a:rPr>
              <a:t> για την αξιολόγηση των επιπτώσεων της κλιματικής κρίσης στην εθνική ασφάλεια.</a:t>
            </a:r>
            <a:br>
              <a:rPr lang="el-GR" sz="2200">
                <a:latin typeface="Arial"/>
                <a:ea typeface="Arial"/>
                <a:cs typeface="Arial"/>
                <a:sym typeface="Arial"/>
              </a:rPr>
            </a:b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l-GR" sz="2200">
                <a:latin typeface="Arial"/>
                <a:ea typeface="Arial"/>
                <a:cs typeface="Arial"/>
                <a:sym typeface="Arial"/>
              </a:rPr>
              <a:t>Ο BND κατατάσσει την </a:t>
            </a:r>
            <a:r>
              <a:rPr lang="el-GR" sz="2200" b="1">
                <a:latin typeface="Arial"/>
                <a:ea typeface="Arial"/>
                <a:cs typeface="Arial"/>
                <a:sym typeface="Arial"/>
              </a:rPr>
              <a:t>κλιματική αλλαγή</a:t>
            </a:r>
            <a:r>
              <a:rPr lang="el-GR" sz="2200">
                <a:latin typeface="Arial"/>
                <a:ea typeface="Arial"/>
                <a:cs typeface="Arial"/>
                <a:sym typeface="Arial"/>
              </a:rPr>
              <a:t> στις </a:t>
            </a:r>
            <a:r>
              <a:rPr lang="el-GR" sz="2200" b="1">
                <a:latin typeface="Arial"/>
                <a:ea typeface="Arial"/>
                <a:cs typeface="Arial"/>
                <a:sym typeface="Arial"/>
              </a:rPr>
              <a:t>πέντε σημαντικότερες απειλές</a:t>
            </a:r>
            <a:r>
              <a:rPr lang="el-GR" sz="2200">
                <a:latin typeface="Arial"/>
                <a:ea typeface="Arial"/>
                <a:cs typeface="Arial"/>
                <a:sym typeface="Arial"/>
              </a:rPr>
              <a:t> για τη Γερμανία</a:t>
            </a:r>
            <a:endParaRPr sz="2200">
              <a:latin typeface="Arial"/>
              <a:ea typeface="Arial"/>
              <a:cs typeface="Arial"/>
              <a:sym typeface="Arial"/>
            </a:endParaRPr>
          </a:p>
          <a:p>
            <a:pPr marL="0" lvl="0" indent="0" algn="l" rtl="0">
              <a:spcBef>
                <a:spcPts val="1000"/>
              </a:spcBef>
              <a:spcAft>
                <a:spcPts val="0"/>
              </a:spcAft>
              <a:buNone/>
            </a:pPr>
            <a:endParaRPr/>
          </a:p>
        </p:txBody>
      </p:sp>
      <p:pic>
        <p:nvPicPr>
          <p:cNvPr id="296" name="Google Shape;296;p40"/>
          <p:cNvPicPr preferRelativeResize="0"/>
          <p:nvPr/>
        </p:nvPicPr>
        <p:blipFill>
          <a:blip r:embed="rId3">
            <a:alphaModFix/>
          </a:blip>
          <a:stretch>
            <a:fillRect/>
          </a:stretch>
        </p:blipFill>
        <p:spPr>
          <a:xfrm>
            <a:off x="7465225" y="921950"/>
            <a:ext cx="4252025" cy="5050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body" idx="1"/>
          </p:nvPr>
        </p:nvSpPr>
        <p:spPr>
          <a:xfrm>
            <a:off x="700550" y="1100900"/>
            <a:ext cx="10690800" cy="5242800"/>
          </a:xfrm>
          <a:prstGeom prst="rect">
            <a:avLst/>
          </a:prstGeom>
        </p:spPr>
        <p:txBody>
          <a:bodyPr spcFirstLastPara="1" wrap="square" lIns="91425" tIns="45700" rIns="91425" bIns="45700" anchor="t" anchorCtr="0">
            <a:noAutofit/>
          </a:bodyPr>
          <a:lstStyle/>
          <a:p>
            <a:pPr marL="457200" lvl="0" indent="-361950" algn="just" rtl="0">
              <a:lnSpc>
                <a:spcPct val="115000"/>
              </a:lnSpc>
              <a:spcBef>
                <a:spcPts val="1200"/>
              </a:spcBef>
              <a:spcAft>
                <a:spcPts val="0"/>
              </a:spcAft>
              <a:buSzPts val="2100"/>
              <a:buChar char="•"/>
            </a:pPr>
            <a:r>
              <a:rPr lang="el-GR" sz="2100" i="1"/>
              <a:t>Ιδιαίτερα οι χώρες της Νότιας Ευρώπης θα </a:t>
            </a:r>
            <a:r>
              <a:rPr lang="el-GR" sz="2100" b="1" i="1"/>
              <a:t>βιώσουν καταστροφικές συνέπειες για την οικονομία και τη δημόσια υγεία τους</a:t>
            </a:r>
            <a:r>
              <a:rPr lang="el-GR" sz="2100" i="1"/>
              <a:t>, οι οποίες θα επηρεάσουν τη σταθερότητα ολόκληρης της ΕΕ (...) </a:t>
            </a:r>
            <a:endParaRPr sz="2100" i="1"/>
          </a:p>
          <a:p>
            <a:pPr marL="457200" lvl="0" indent="-361950" algn="just" rtl="0">
              <a:lnSpc>
                <a:spcPct val="115000"/>
              </a:lnSpc>
              <a:spcBef>
                <a:spcPts val="0"/>
              </a:spcBef>
              <a:spcAft>
                <a:spcPts val="0"/>
              </a:spcAft>
              <a:buSzPts val="2100"/>
              <a:buChar char="•"/>
            </a:pPr>
            <a:r>
              <a:rPr lang="el-GR" sz="2100" i="1"/>
              <a:t>Τα κράτη-μέλη της Μεσογείου, ειδικότερα, αντιμετωπίζουν τον διττό κίνδυνο της αυξανόμενης οικονομικής ζημίας λόγω των επιπτώσεων της κλιματικής αλλαγής και της αυξανόμενης πολιτικής αστάθειας στη γειτονιά τους. </a:t>
            </a:r>
            <a:endParaRPr sz="2100" i="1"/>
          </a:p>
          <a:p>
            <a:pPr marL="457200" lvl="0" indent="-361950" algn="just" rtl="0">
              <a:lnSpc>
                <a:spcPct val="115000"/>
              </a:lnSpc>
              <a:spcBef>
                <a:spcPts val="0"/>
              </a:spcBef>
              <a:spcAft>
                <a:spcPts val="0"/>
              </a:spcAft>
              <a:buSzPts val="2100"/>
              <a:buChar char="•"/>
            </a:pPr>
            <a:r>
              <a:rPr lang="el-GR" sz="2100" i="1"/>
              <a:t>Η μείωση των εσόδων σε τομείς </a:t>
            </a:r>
            <a:r>
              <a:rPr lang="el-GR" sz="2100" b="1" i="1"/>
              <a:t>όπως η γεωργία και ο τουρισμός θα συνοδευτεί από απώλεια θέσεων εργασίας και συρρίκνωση των προοπτικών στις αγροτικές περιοχές της Νότιας Ευρώπης</a:t>
            </a:r>
            <a:r>
              <a:rPr lang="el-GR" sz="2100" i="1"/>
              <a:t>. </a:t>
            </a:r>
            <a:endParaRPr sz="2100" i="1"/>
          </a:p>
          <a:p>
            <a:pPr marL="457200" lvl="0" indent="-361950" algn="just" rtl="0">
              <a:lnSpc>
                <a:spcPct val="115000"/>
              </a:lnSpc>
              <a:spcBef>
                <a:spcPts val="0"/>
              </a:spcBef>
              <a:spcAft>
                <a:spcPts val="0"/>
              </a:spcAft>
              <a:buSzPts val="2100"/>
              <a:buChar char="•"/>
            </a:pPr>
            <a:r>
              <a:rPr lang="el-GR" sz="2100" i="1"/>
              <a:t>Χωρίς επενδύσεις σε εναλλακτικές οικονομικές διεξόδους, αυτό αναμένεται να οδηγήσει σε εντατικοποίηση της μετακίνησης προς τον Βορρά. </a:t>
            </a:r>
            <a:endParaRPr sz="2100" i="1"/>
          </a:p>
          <a:p>
            <a:pPr marL="457200" lvl="0" indent="-361950" algn="just" rtl="0">
              <a:lnSpc>
                <a:spcPct val="115000"/>
              </a:lnSpc>
              <a:spcBef>
                <a:spcPts val="0"/>
              </a:spcBef>
              <a:spcAft>
                <a:spcPts val="0"/>
              </a:spcAft>
              <a:buSzPts val="2100"/>
              <a:buChar char="•"/>
            </a:pPr>
            <a:r>
              <a:rPr lang="el-GR" sz="2100" i="1"/>
              <a:t>Αυτές οι δυναμικές θα ενισχύσουν τ</a:t>
            </a:r>
            <a:r>
              <a:rPr lang="el-GR" sz="2100" b="1" i="1"/>
              <a:t>ις εσωτερικές εντάσεις στα πληττόμενα κράτη-μέλη</a:t>
            </a:r>
            <a:r>
              <a:rPr lang="el-GR" sz="2100" i="1"/>
              <a:t> και θα δημιουργήσουν πρόσθετες πηγές σύγκρουσης εντός της ΕΕ, μειώνοντας την ικανότητα της Ένωσης για συλλογική δράση. </a:t>
            </a:r>
            <a:endParaRPr sz="2100" i="1"/>
          </a:p>
          <a:p>
            <a:pPr marL="0" lvl="0" indent="0" algn="l" rtl="0">
              <a:spcBef>
                <a:spcPts val="12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 calcmode="lin" valueType="num">
                                      <p:cBhvr additive="base">
                                        <p:cTn id="7" dur="1000"/>
                                        <p:tgtEl>
                                          <p:spTgt spid="3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 calcmode="lin" valueType="num">
                                      <p:cBhvr additive="base">
                                        <p:cTn id="12" dur="1000"/>
                                        <p:tgtEl>
                                          <p:spTgt spid="30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2">
                                            <p:txEl>
                                              <p:pRg st="2" end="2"/>
                                            </p:txEl>
                                          </p:spTgt>
                                        </p:tgtEl>
                                        <p:attrNameLst>
                                          <p:attrName>style.visibility</p:attrName>
                                        </p:attrNameLst>
                                      </p:cBhvr>
                                      <p:to>
                                        <p:strVal val="visible"/>
                                      </p:to>
                                    </p:set>
                                    <p:anim calcmode="lin" valueType="num">
                                      <p:cBhvr additive="base">
                                        <p:cTn id="17" dur="1000"/>
                                        <p:tgtEl>
                                          <p:spTgt spid="30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2">
                                            <p:txEl>
                                              <p:pRg st="3" end="3"/>
                                            </p:txEl>
                                          </p:spTgt>
                                        </p:tgtEl>
                                        <p:attrNameLst>
                                          <p:attrName>style.visibility</p:attrName>
                                        </p:attrNameLst>
                                      </p:cBhvr>
                                      <p:to>
                                        <p:strVal val="visible"/>
                                      </p:to>
                                    </p:set>
                                    <p:anim calcmode="lin" valueType="num">
                                      <p:cBhvr additive="base">
                                        <p:cTn id="22" dur="1000"/>
                                        <p:tgtEl>
                                          <p:spTgt spid="30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2">
                                            <p:txEl>
                                              <p:pRg st="4" end="4"/>
                                            </p:txEl>
                                          </p:spTgt>
                                        </p:tgtEl>
                                        <p:attrNameLst>
                                          <p:attrName>style.visibility</p:attrName>
                                        </p:attrNameLst>
                                      </p:cBhvr>
                                      <p:to>
                                        <p:strVal val="visible"/>
                                      </p:to>
                                    </p:set>
                                    <p:anim calcmode="lin" valueType="num">
                                      <p:cBhvr additive="base">
                                        <p:cTn id="27" dur="1000"/>
                                        <p:tgtEl>
                                          <p:spTgt spid="30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02">
                                            <p:txEl>
                                              <p:pRg st="5" end="5"/>
                                            </p:txEl>
                                          </p:spTgt>
                                        </p:tgtEl>
                                        <p:attrNameLst>
                                          <p:attrName>style.visibility</p:attrName>
                                        </p:attrNameLst>
                                      </p:cBhvr>
                                      <p:to>
                                        <p:strVal val="visible"/>
                                      </p:to>
                                    </p:set>
                                    <p:anim calcmode="lin" valueType="num">
                                      <p:cBhvr additive="base">
                                        <p:cTn id="32" dur="1000"/>
                                        <p:tgtEl>
                                          <p:spTgt spid="302">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42"/>
          <p:cNvPicPr preferRelativeResize="0"/>
          <p:nvPr/>
        </p:nvPicPr>
        <p:blipFill>
          <a:blip r:embed="rId3">
            <a:alphaModFix/>
          </a:blip>
          <a:stretch>
            <a:fillRect/>
          </a:stretch>
        </p:blipFill>
        <p:spPr>
          <a:xfrm>
            <a:off x="573013" y="355433"/>
            <a:ext cx="11099124" cy="6553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764640" y="732240"/>
            <a:ext cx="10690920" cy="8132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000"/>
              <a:buFont typeface="Arial"/>
              <a:buNone/>
            </a:pPr>
            <a:r>
              <a:rPr lang="el-GR" sz="4000"/>
              <a:t>Αντικείμενο &amp; Στόχοι 2ης ενότητας (26/11/2025)</a:t>
            </a:r>
            <a:endParaRPr sz="4000"/>
          </a:p>
          <a:p>
            <a:pPr marL="228600" marR="0" lvl="0" indent="0" algn="l" rtl="0">
              <a:lnSpc>
                <a:spcPct val="90000"/>
              </a:lnSpc>
              <a:spcBef>
                <a:spcPts val="0"/>
              </a:spcBef>
              <a:spcAft>
                <a:spcPts val="0"/>
              </a:spcAft>
              <a:buClr>
                <a:schemeClr val="dk1"/>
              </a:buClr>
              <a:buSzPts val="4000"/>
              <a:buFont typeface="Arial"/>
              <a:buNone/>
            </a:pPr>
            <a:endParaRPr sz="4000"/>
          </a:p>
        </p:txBody>
      </p:sp>
      <p:sp>
        <p:nvSpPr>
          <p:cNvPr id="119" name="Google Shape;119;p15"/>
          <p:cNvSpPr txBox="1">
            <a:spLocks noGrp="1"/>
          </p:cNvSpPr>
          <p:nvPr>
            <p:ph type="body" idx="1"/>
          </p:nvPr>
        </p:nvSpPr>
        <p:spPr>
          <a:xfrm>
            <a:off x="700550" y="1975561"/>
            <a:ext cx="10690800" cy="3901800"/>
          </a:xfrm>
          <a:prstGeom prst="rect">
            <a:avLst/>
          </a:prstGeom>
          <a:noFill/>
          <a:ln>
            <a:noFill/>
          </a:ln>
        </p:spPr>
        <p:txBody>
          <a:bodyPr spcFirstLastPara="1" wrap="square" lIns="91425" tIns="45700" rIns="91425" bIns="45700" anchor="t" anchorCtr="0">
            <a:noAutofit/>
          </a:bodyPr>
          <a:lstStyle/>
          <a:p>
            <a:pPr marL="457200" lvl="0" indent="-368300" algn="l" rtl="0">
              <a:lnSpc>
                <a:spcPct val="110000"/>
              </a:lnSpc>
              <a:spcBef>
                <a:spcPts val="0"/>
              </a:spcBef>
              <a:spcAft>
                <a:spcPts val="0"/>
              </a:spcAft>
              <a:buSzPts val="2200"/>
              <a:buFont typeface="Arial"/>
              <a:buAutoNum type="arabicPeriod"/>
            </a:pPr>
            <a:r>
              <a:rPr lang="el-GR" sz="2200" b="1">
                <a:latin typeface="Arial"/>
                <a:ea typeface="Arial"/>
                <a:cs typeface="Arial"/>
                <a:sym typeface="Arial"/>
              </a:rPr>
              <a:t>Αξιολόγηση</a:t>
            </a:r>
            <a:r>
              <a:rPr lang="el-GR" sz="2200">
                <a:latin typeface="Arial"/>
                <a:ea typeface="Arial"/>
                <a:cs typeface="Arial"/>
                <a:sym typeface="Arial"/>
              </a:rPr>
              <a:t> του επιπέδου προσαρμογής και ανθεκτικότητας των κρατών-μελών της ΕΕ (συμπεριλαμβανομένης της Ελλάδας) και </a:t>
            </a:r>
            <a:r>
              <a:rPr lang="el-GR" sz="2200" b="1">
                <a:latin typeface="Arial"/>
                <a:ea typeface="Arial"/>
                <a:cs typeface="Arial"/>
                <a:sym typeface="Arial"/>
              </a:rPr>
              <a:t>εντοπισμός</a:t>
            </a:r>
            <a:r>
              <a:rPr lang="el-GR" sz="2200">
                <a:latin typeface="Arial"/>
                <a:ea typeface="Arial"/>
                <a:cs typeface="Arial"/>
                <a:sym typeface="Arial"/>
              </a:rPr>
              <a:t> των βασικών προκλήσεων.</a:t>
            </a:r>
            <a:br>
              <a:rPr lang="el-GR" sz="2200">
                <a:latin typeface="Arial"/>
                <a:ea typeface="Arial"/>
                <a:cs typeface="Arial"/>
                <a:sym typeface="Arial"/>
              </a:rPr>
            </a:br>
            <a:endParaRPr sz="2200">
              <a:latin typeface="Arial"/>
              <a:ea typeface="Arial"/>
              <a:cs typeface="Arial"/>
              <a:sym typeface="Arial"/>
            </a:endParaRPr>
          </a:p>
          <a:p>
            <a:pPr marL="457200" lvl="0" indent="-368300" algn="l" rtl="0">
              <a:lnSpc>
                <a:spcPct val="110000"/>
              </a:lnSpc>
              <a:spcBef>
                <a:spcPts val="0"/>
              </a:spcBef>
              <a:spcAft>
                <a:spcPts val="0"/>
              </a:spcAft>
              <a:buSzPts val="2200"/>
              <a:buFont typeface="Arial"/>
              <a:buAutoNum type="arabicPeriod"/>
            </a:pPr>
            <a:r>
              <a:rPr lang="el-GR" sz="2200" b="1">
                <a:latin typeface="Arial"/>
                <a:ea typeface="Arial"/>
                <a:cs typeface="Arial"/>
                <a:sym typeface="Arial"/>
              </a:rPr>
              <a:t>Γνώση </a:t>
            </a:r>
            <a:r>
              <a:rPr lang="el-GR" sz="2200">
                <a:latin typeface="Arial"/>
                <a:ea typeface="Arial"/>
                <a:cs typeface="Arial"/>
                <a:sym typeface="Arial"/>
              </a:rPr>
              <a:t>των κατευθύνσεων πολιτικής σε διεθνές, ευρωπαϊκό και εθνικό επίπεδο, με στόχο την ενίσχυση επαγγελματικών ευκαιριών (θεσμικό πλαίσιο, πρόσβαση σε γνώση, χρηματοδότηση, συμμετοχή σε έργα).</a:t>
            </a:r>
            <a:br>
              <a:rPr lang="el-GR" sz="2200">
                <a:latin typeface="Arial"/>
                <a:ea typeface="Arial"/>
                <a:cs typeface="Arial"/>
                <a:sym typeface="Arial"/>
              </a:rPr>
            </a:br>
            <a:endParaRPr sz="2200">
              <a:latin typeface="Arial"/>
              <a:ea typeface="Arial"/>
              <a:cs typeface="Arial"/>
              <a:sym typeface="Arial"/>
            </a:endParaRPr>
          </a:p>
          <a:p>
            <a:pPr marL="457200" lvl="0" indent="-368300" algn="l" rtl="0">
              <a:lnSpc>
                <a:spcPct val="110000"/>
              </a:lnSpc>
              <a:spcBef>
                <a:spcPts val="0"/>
              </a:spcBef>
              <a:spcAft>
                <a:spcPts val="0"/>
              </a:spcAft>
              <a:buSzPts val="2200"/>
              <a:buFont typeface="Arial"/>
              <a:buAutoNum type="arabicPeriod"/>
            </a:pPr>
            <a:r>
              <a:rPr lang="el-GR" sz="2200" b="1">
                <a:latin typeface="Arial"/>
                <a:ea typeface="Arial"/>
                <a:cs typeface="Arial"/>
                <a:sym typeface="Arial"/>
              </a:rPr>
              <a:t>Ενσωμάτωση</a:t>
            </a:r>
            <a:r>
              <a:rPr lang="el-GR" sz="2200">
                <a:latin typeface="Arial"/>
                <a:ea typeface="Arial"/>
                <a:cs typeface="Arial"/>
                <a:sym typeface="Arial"/>
              </a:rPr>
              <a:t> των αναγκών ευάλωτων κοινωνικών ομάδων στον σχεδιασμό και την υλοποίηση ανθεκτικών έργων, προωθώντας τη «δίκαιη ανθεκτικότητα» και την αρχή «Leave No One Behind».</a:t>
            </a:r>
            <a:endParaRPr sz="2200">
              <a:latin typeface="Arial"/>
              <a:ea typeface="Arial"/>
              <a:cs typeface="Arial"/>
              <a:sym typeface="Arial"/>
            </a:endParaRPr>
          </a:p>
          <a:p>
            <a:pPr marL="228600" lvl="0" indent="0" algn="l" rtl="0">
              <a:lnSpc>
                <a:spcPct val="110000"/>
              </a:lnSpc>
              <a:spcBef>
                <a:spcPts val="0"/>
              </a:spcBef>
              <a:spcAft>
                <a:spcPts val="0"/>
              </a:spcAft>
              <a:buClr>
                <a:schemeClr val="dk1"/>
              </a:buClr>
              <a:buSzPts val="1800"/>
              <a:buNone/>
            </a:pPr>
            <a:endParaRPr sz="1800">
              <a:latin typeface="Open Sans"/>
              <a:ea typeface="Open Sans"/>
              <a:cs typeface="Open Sans"/>
              <a:sym typeface="Open Sans"/>
            </a:endParaRPr>
          </a:p>
        </p:txBody>
      </p:sp>
      <p:sp>
        <p:nvSpPr>
          <p:cNvPr id="120" name="Google Shape;120;p15"/>
          <p:cNvSpPr/>
          <p:nvPr/>
        </p:nvSpPr>
        <p:spPr>
          <a:xfrm>
            <a:off x="764640" y="1758600"/>
            <a:ext cx="4504680" cy="364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21" name="Google Shape;121;p15"/>
          <p:cNvSpPr txBox="1">
            <a:spLocks noGrp="1"/>
          </p:cNvSpPr>
          <p:nvPr>
            <p:ph type="sldNum" idx="12"/>
          </p:nvPr>
        </p:nvSpPr>
        <p:spPr>
          <a:xfrm>
            <a:off x="10919160" y="6356520"/>
            <a:ext cx="672120" cy="36468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800"/>
              <a:buFont typeface="Century Gothic"/>
              <a:buNone/>
            </a:pPr>
            <a:fld id="{00000000-1234-1234-1234-123412341234}" type="slidenum">
              <a:rPr lang="el-GR"/>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3"/>
          <p:cNvPicPr preferRelativeResize="0"/>
          <p:nvPr/>
        </p:nvPicPr>
        <p:blipFill>
          <a:blip r:embed="rId3">
            <a:alphaModFix/>
          </a:blip>
          <a:stretch>
            <a:fillRect/>
          </a:stretch>
        </p:blipFill>
        <p:spPr>
          <a:xfrm>
            <a:off x="152400" y="152400"/>
            <a:ext cx="11234057" cy="6553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txBox="1">
            <a:spLocks noGrp="1"/>
          </p:cNvSpPr>
          <p:nvPr>
            <p:ph type="body" idx="1"/>
          </p:nvPr>
        </p:nvSpPr>
        <p:spPr>
          <a:xfrm>
            <a:off x="700550" y="1732550"/>
            <a:ext cx="10690800" cy="4421700"/>
          </a:xfrm>
          <a:prstGeom prst="rect">
            <a:avLst/>
          </a:prstGeom>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chemeClr val="dk1"/>
              </a:buClr>
              <a:buSzPts val="1100"/>
              <a:buFont typeface="Arial"/>
              <a:buNone/>
            </a:pPr>
            <a:r>
              <a:rPr lang="el-GR" sz="1800" b="1">
                <a:latin typeface="Arial"/>
                <a:ea typeface="Arial"/>
                <a:cs typeface="Arial"/>
                <a:sym typeface="Arial"/>
              </a:rPr>
              <a:t>Ατλαντική περιοχή</a:t>
            </a:r>
            <a:endParaRPr sz="1800" b="1">
              <a:latin typeface="Arial"/>
              <a:ea typeface="Arial"/>
              <a:cs typeface="Arial"/>
              <a:sym typeface="Arial"/>
            </a:endParaRPr>
          </a:p>
          <a:p>
            <a:pPr marL="457200" lvl="0" indent="-342900" algn="l" rtl="0">
              <a:lnSpc>
                <a:spcPct val="100000"/>
              </a:lnSpc>
              <a:spcBef>
                <a:spcPts val="1200"/>
              </a:spcBef>
              <a:spcAft>
                <a:spcPts val="0"/>
              </a:spcAft>
              <a:buSzPts val="1800"/>
              <a:buChar char="●"/>
            </a:pPr>
            <a:r>
              <a:rPr lang="el-GR" sz="1800">
                <a:latin typeface="Arial"/>
                <a:ea typeface="Arial"/>
                <a:cs typeface="Arial"/>
                <a:sym typeface="Arial"/>
              </a:rPr>
              <a:t>Μείωση ζήτησης ενέργειας για θέρμανση</a:t>
            </a:r>
            <a:endParaRPr sz="1800">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r>
              <a:rPr lang="el-GR" sz="1800" b="1">
                <a:latin typeface="Arial"/>
                <a:ea typeface="Arial"/>
                <a:cs typeface="Arial"/>
                <a:sym typeface="Arial"/>
              </a:rPr>
              <a:t>Αρκτική περιοχή</a:t>
            </a:r>
            <a:endParaRPr sz="1800" b="1">
              <a:latin typeface="Arial"/>
              <a:ea typeface="Arial"/>
              <a:cs typeface="Arial"/>
              <a:sym typeface="Arial"/>
            </a:endParaRPr>
          </a:p>
          <a:p>
            <a:pPr marL="457200" lvl="0" indent="-342900" algn="l" rtl="0">
              <a:lnSpc>
                <a:spcPct val="100000"/>
              </a:lnSpc>
              <a:spcBef>
                <a:spcPts val="1200"/>
              </a:spcBef>
              <a:spcAft>
                <a:spcPts val="0"/>
              </a:spcAft>
              <a:buSzPts val="1800"/>
              <a:buChar char="●"/>
            </a:pPr>
            <a:r>
              <a:rPr lang="el-GR" sz="1800">
                <a:latin typeface="Arial"/>
                <a:ea typeface="Arial"/>
                <a:cs typeface="Arial"/>
                <a:sym typeface="Arial"/>
              </a:rPr>
              <a:t>Νέες δυνατότητες εκμετάλλευσης φυσικών πόρων</a:t>
            </a:r>
            <a:br>
              <a:rPr lang="el-GR" sz="1800">
                <a:latin typeface="Arial"/>
                <a:ea typeface="Arial"/>
                <a:cs typeface="Arial"/>
                <a:sym typeface="Arial"/>
              </a:rPr>
            </a:b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l-GR" sz="1800">
                <a:latin typeface="Arial"/>
                <a:ea typeface="Arial"/>
                <a:cs typeface="Arial"/>
                <a:sym typeface="Arial"/>
              </a:rPr>
              <a:t>Νέοι θαλάσσιοι διάδρομοι μεταφορών λόγω υποχώρησης πάγων</a:t>
            </a:r>
            <a:endParaRPr sz="1800">
              <a:latin typeface="Arial"/>
              <a:ea typeface="Arial"/>
              <a:cs typeface="Arial"/>
              <a:sym typeface="Arial"/>
            </a:endParaRPr>
          </a:p>
          <a:p>
            <a:pPr marL="0" lvl="0" indent="0" algn="l" rtl="0">
              <a:lnSpc>
                <a:spcPct val="100000"/>
              </a:lnSpc>
              <a:spcBef>
                <a:spcPts val="1400"/>
              </a:spcBef>
              <a:spcAft>
                <a:spcPts val="0"/>
              </a:spcAft>
              <a:buClr>
                <a:schemeClr val="dk1"/>
              </a:buClr>
              <a:buSzPts val="1100"/>
              <a:buFont typeface="Arial"/>
              <a:buNone/>
            </a:pPr>
            <a:r>
              <a:rPr lang="el-GR" sz="1800" b="1">
                <a:latin typeface="Arial"/>
                <a:ea typeface="Arial"/>
                <a:cs typeface="Arial"/>
                <a:sym typeface="Arial"/>
              </a:rPr>
              <a:t>Βορεαλική περιοχή</a:t>
            </a:r>
            <a:endParaRPr sz="1800" b="1">
              <a:latin typeface="Arial"/>
              <a:ea typeface="Arial"/>
              <a:cs typeface="Arial"/>
              <a:sym typeface="Arial"/>
            </a:endParaRPr>
          </a:p>
          <a:p>
            <a:pPr marL="457200" lvl="0" indent="-342900" algn="l" rtl="0">
              <a:lnSpc>
                <a:spcPct val="100000"/>
              </a:lnSpc>
              <a:spcBef>
                <a:spcPts val="1200"/>
              </a:spcBef>
              <a:spcAft>
                <a:spcPts val="0"/>
              </a:spcAft>
              <a:buSzPts val="1800"/>
              <a:buChar char="●"/>
            </a:pPr>
            <a:r>
              <a:rPr lang="el-GR" sz="1800">
                <a:latin typeface="Arial"/>
                <a:ea typeface="Arial"/>
                <a:cs typeface="Arial"/>
                <a:sym typeface="Arial"/>
              </a:rPr>
              <a:t>Μείωση ζήτησης ενέργειας για θέρμανση</a:t>
            </a:r>
            <a:br>
              <a:rPr lang="el-GR" sz="1800">
                <a:latin typeface="Arial"/>
                <a:ea typeface="Arial"/>
                <a:cs typeface="Arial"/>
                <a:sym typeface="Arial"/>
              </a:rPr>
            </a:br>
            <a:endParaRPr sz="1800">
              <a:latin typeface="Arial"/>
              <a:ea typeface="Arial"/>
              <a:cs typeface="Arial"/>
              <a:sym typeface="Arial"/>
            </a:endParaRPr>
          </a:p>
          <a:p>
            <a:pPr marL="457200" lvl="0" indent="-342900" algn="l" rtl="0">
              <a:lnSpc>
                <a:spcPct val="100000"/>
              </a:lnSpc>
              <a:spcBef>
                <a:spcPts val="0"/>
              </a:spcBef>
              <a:spcAft>
                <a:spcPts val="0"/>
              </a:spcAft>
              <a:buSzPts val="1800"/>
              <a:buChar char="●"/>
            </a:pPr>
            <a:r>
              <a:rPr lang="el-GR" sz="1800">
                <a:latin typeface="Arial"/>
                <a:ea typeface="Arial"/>
                <a:cs typeface="Arial"/>
                <a:sym typeface="Arial"/>
              </a:rPr>
              <a:t>Αύξηση υδροηλεκτρικού δυναμικού</a:t>
            </a:r>
            <a:br>
              <a:rPr lang="el-GR" sz="1800">
                <a:latin typeface="Arial"/>
                <a:ea typeface="Arial"/>
                <a:cs typeface="Arial"/>
                <a:sym typeface="Arial"/>
              </a:rPr>
            </a:br>
            <a:endParaRPr sz="1800" b="1">
              <a:latin typeface="Arial"/>
              <a:ea typeface="Arial"/>
              <a:cs typeface="Arial"/>
              <a:sym typeface="Arial"/>
            </a:endParaRPr>
          </a:p>
          <a:p>
            <a:pPr marL="457200" lvl="0" indent="-342900" algn="l" rtl="0">
              <a:lnSpc>
                <a:spcPct val="100000"/>
              </a:lnSpc>
              <a:spcBef>
                <a:spcPts val="0"/>
              </a:spcBef>
              <a:spcAft>
                <a:spcPts val="0"/>
              </a:spcAft>
              <a:buSzPts val="1800"/>
              <a:buChar char="●"/>
            </a:pPr>
            <a:r>
              <a:rPr lang="el-GR" sz="1800">
                <a:latin typeface="Arial"/>
                <a:ea typeface="Arial"/>
                <a:cs typeface="Arial"/>
                <a:sym typeface="Arial"/>
              </a:rPr>
              <a:t>Αύξηση θερινού τουρισμού</a:t>
            </a:r>
            <a:endParaRPr sz="1800">
              <a:latin typeface="Arial"/>
              <a:ea typeface="Arial"/>
              <a:cs typeface="Arial"/>
              <a:sym typeface="Arial"/>
            </a:endParaRPr>
          </a:p>
          <a:p>
            <a:pPr marL="0" lvl="0" indent="0" algn="l" rtl="0">
              <a:spcBef>
                <a:spcPts val="1200"/>
              </a:spcBef>
              <a:spcAft>
                <a:spcPts val="0"/>
              </a:spcAft>
              <a:buNone/>
            </a:pPr>
            <a:endParaRPr/>
          </a:p>
        </p:txBody>
      </p:sp>
      <p:sp>
        <p:nvSpPr>
          <p:cNvPr id="321" name="Google Shape;321;p44"/>
          <p:cNvSpPr txBox="1">
            <a:spLocks noGrp="1"/>
          </p:cNvSpPr>
          <p:nvPr>
            <p:ph type="title"/>
          </p:nvPr>
        </p:nvSpPr>
        <p:spPr>
          <a:xfrm>
            <a:off x="700550" y="921954"/>
            <a:ext cx="10690800" cy="81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a:t>Οφέλη από τη ΚΑ</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body" idx="1"/>
          </p:nvPr>
        </p:nvSpPr>
        <p:spPr>
          <a:xfrm>
            <a:off x="715325" y="1597200"/>
            <a:ext cx="5457000" cy="43758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SzPts val="1800"/>
              <a:buFont typeface="Arial"/>
              <a:buChar char="•"/>
            </a:pPr>
            <a:r>
              <a:rPr lang="el-GR" sz="1800">
                <a:latin typeface="Arial"/>
                <a:ea typeface="Arial"/>
                <a:cs typeface="Arial"/>
                <a:sym typeface="Arial"/>
              </a:rPr>
              <a:t>Μεγάλη 	αύξηση των ακραίων θερμοκρασιών</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Μείωση 	των βροχοπτώσεων και της απορροής 	ποταμών</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Αύξηση 	του κινδύνου ξηρασιών</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Αύξηση 	του κινδύνου απώλειας βιοποικιλότητας</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Αύξηση 	του κινδύνου δασικών πυρκαγιών</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b="1">
                <a:latin typeface="Arial"/>
                <a:ea typeface="Arial"/>
                <a:cs typeface="Arial"/>
                <a:sym typeface="Arial"/>
              </a:rPr>
              <a:t>Ενισχυμένος ανταγωνισμός μεταξύ διαφορετικών χρήσεων νερού</a:t>
            </a:r>
            <a:endParaRPr sz="1800" b="1">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b="1">
                <a:latin typeface="Arial"/>
                <a:ea typeface="Arial"/>
                <a:cs typeface="Arial"/>
                <a:sym typeface="Arial"/>
              </a:rPr>
              <a:t>Αύξηση 	της ζήτησης νερού για τη γεωργία</a:t>
            </a:r>
            <a:endParaRPr sz="1800" b="1">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b="1">
                <a:latin typeface="Arial"/>
                <a:ea typeface="Arial"/>
                <a:cs typeface="Arial"/>
                <a:sym typeface="Arial"/>
              </a:rPr>
              <a:t>Μείωση των αποδόσεων καλλιεργειών</a:t>
            </a:r>
            <a:endParaRPr sz="1800" b="1">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b="1">
                <a:latin typeface="Arial"/>
                <a:ea typeface="Arial"/>
                <a:cs typeface="Arial"/>
                <a:sym typeface="Arial"/>
              </a:rPr>
              <a:t>Αύξηση 	των κινδύνων για την κτηνοτροφική παραγωγή</a:t>
            </a:r>
            <a:endParaRPr sz="1800" b="1">
              <a:latin typeface="Arial"/>
              <a:ea typeface="Arial"/>
              <a:cs typeface="Arial"/>
              <a:sym typeface="Arial"/>
            </a:endParaRPr>
          </a:p>
          <a:p>
            <a:pPr marL="0" lvl="0" indent="0" algn="l" rtl="0">
              <a:spcBef>
                <a:spcPts val="1200"/>
              </a:spcBef>
              <a:spcAft>
                <a:spcPts val="0"/>
              </a:spcAft>
              <a:buNone/>
            </a:pPr>
            <a:endParaRPr/>
          </a:p>
        </p:txBody>
      </p:sp>
      <p:sp>
        <p:nvSpPr>
          <p:cNvPr id="328" name="Google Shape;328;p45"/>
          <p:cNvSpPr txBox="1">
            <a:spLocks noGrp="1"/>
          </p:cNvSpPr>
          <p:nvPr>
            <p:ph type="title"/>
          </p:nvPr>
        </p:nvSpPr>
        <p:spPr>
          <a:xfrm>
            <a:off x="700550" y="921955"/>
            <a:ext cx="10690800" cy="517200"/>
          </a:xfrm>
          <a:prstGeom prst="rect">
            <a:avLst/>
          </a:prstGeom>
        </p:spPr>
        <p:txBody>
          <a:bodyPr spcFirstLastPara="1" wrap="square" lIns="91425" tIns="45700" rIns="91425" bIns="45700" anchor="t" anchorCtr="0">
            <a:noAutofit/>
          </a:bodyPr>
          <a:lstStyle/>
          <a:p>
            <a:pPr marL="0" lvl="0" indent="0" algn="l" rtl="0">
              <a:lnSpc>
                <a:spcPct val="138000"/>
              </a:lnSpc>
              <a:spcBef>
                <a:spcPts val="0"/>
              </a:spcBef>
              <a:spcAft>
                <a:spcPts val="0"/>
              </a:spcAft>
              <a:buClr>
                <a:schemeClr val="dk1"/>
              </a:buClr>
              <a:buSzPts val="1100"/>
              <a:buFont typeface="Arial"/>
              <a:buNone/>
            </a:pPr>
            <a:r>
              <a:rPr lang="el-GR" sz="1900" b="1">
                <a:latin typeface="Arial"/>
                <a:ea typeface="Arial"/>
                <a:cs typeface="Arial"/>
                <a:sym typeface="Arial"/>
              </a:rPr>
              <a:t>Περιοχή Μεσογείου — Κύριες παρατηρούμενες και προβλεπόμενες επιπτώσεις (ΕΕΑ, 2023)</a:t>
            </a:r>
            <a:endParaRPr sz="1900" b="1">
              <a:latin typeface="Arial"/>
              <a:ea typeface="Arial"/>
              <a:cs typeface="Arial"/>
              <a:sym typeface="Arial"/>
            </a:endParaRPr>
          </a:p>
          <a:p>
            <a:pPr marL="0" lvl="0" indent="0" algn="l" rtl="0">
              <a:spcBef>
                <a:spcPts val="0"/>
              </a:spcBef>
              <a:spcAft>
                <a:spcPts val="0"/>
              </a:spcAft>
              <a:buNone/>
            </a:pPr>
            <a:endParaRPr/>
          </a:p>
        </p:txBody>
      </p:sp>
      <p:sp>
        <p:nvSpPr>
          <p:cNvPr id="329" name="Google Shape;329;p45"/>
          <p:cNvSpPr txBox="1">
            <a:spLocks noGrp="1"/>
          </p:cNvSpPr>
          <p:nvPr>
            <p:ph type="body" idx="2"/>
          </p:nvPr>
        </p:nvSpPr>
        <p:spPr>
          <a:xfrm>
            <a:off x="6172200" y="1439149"/>
            <a:ext cx="5219400" cy="4533600"/>
          </a:xfrm>
          <a:prstGeom prst="rect">
            <a:avLst/>
          </a:prstGeom>
        </p:spPr>
        <p:txBody>
          <a:bodyPr spcFirstLastPara="1" wrap="square" lIns="91425" tIns="45700" rIns="91425" bIns="45700" anchor="t" anchorCtr="0">
            <a:noAutofit/>
          </a:bodyPr>
          <a:lstStyle/>
          <a:p>
            <a:pPr marL="457200" marR="0" lvl="0" indent="-342900" algn="l" rtl="0">
              <a:lnSpc>
                <a:spcPct val="115000"/>
              </a:lnSpc>
              <a:spcBef>
                <a:spcPts val="1200"/>
              </a:spcBef>
              <a:spcAft>
                <a:spcPts val="0"/>
              </a:spcAft>
              <a:buSzPts val="1800"/>
              <a:buFont typeface="Arial"/>
              <a:buChar char="•"/>
            </a:pPr>
            <a:r>
              <a:rPr lang="el-GR" sz="1800">
                <a:latin typeface="Arial"/>
                <a:ea typeface="Arial"/>
                <a:cs typeface="Arial"/>
                <a:sym typeface="Arial"/>
              </a:rPr>
              <a:t>Αύξηση 	της θνησιμότητας από καύσωνες</a:t>
            </a:r>
            <a:endParaRPr sz="1800">
              <a:latin typeface="Arial"/>
              <a:ea typeface="Arial"/>
              <a:cs typeface="Arial"/>
              <a:sym typeface="Arial"/>
            </a:endParaRPr>
          </a:p>
          <a:p>
            <a:pPr marL="457200" marR="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Επέκταση των ενδιαιτημάτων για νότιους διαβιβαστές ασθενειών</a:t>
            </a:r>
            <a:endParaRPr sz="1800">
              <a:latin typeface="Arial"/>
              <a:ea typeface="Arial"/>
              <a:cs typeface="Arial"/>
              <a:sym typeface="Arial"/>
            </a:endParaRPr>
          </a:p>
          <a:p>
            <a:pPr marL="457200" marR="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Μείωση 	του δυναμικού παραγωγής ενέργειας</a:t>
            </a:r>
            <a:endParaRPr sz="1800">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l-GR" sz="1800" b="1">
                <a:latin typeface="Arial"/>
                <a:ea typeface="Arial"/>
                <a:cs typeface="Arial"/>
                <a:sym typeface="Arial"/>
              </a:rPr>
              <a:t>Αύξηση 	της ζήτησης ενέργειας για ψύξη</a:t>
            </a:r>
            <a:endParaRPr sz="1800" b="1">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l-GR" sz="1800" b="1">
                <a:latin typeface="Arial"/>
                <a:ea typeface="Arial"/>
                <a:cs typeface="Arial"/>
                <a:sym typeface="Arial"/>
              </a:rPr>
              <a:t>Μείωση του θερινού τουρισμού και πιθανή αύξηση σε άλλες εποχές</a:t>
            </a:r>
            <a:endParaRPr sz="1800" b="1">
              <a:latin typeface="Arial"/>
              <a:ea typeface="Arial"/>
              <a:cs typeface="Arial"/>
              <a:sym typeface="Arial"/>
            </a:endParaRPr>
          </a:p>
          <a:p>
            <a:pPr marL="457200" marR="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Αύξηση πολλαπλών κλιματικών κινδύνων</a:t>
            </a:r>
            <a:endParaRPr sz="1800">
              <a:latin typeface="Arial"/>
              <a:ea typeface="Arial"/>
              <a:cs typeface="Arial"/>
              <a:sym typeface="Arial"/>
            </a:endParaRPr>
          </a:p>
          <a:p>
            <a:pPr marL="457200" marR="0" lvl="0" indent="-342900" algn="l" rtl="0">
              <a:lnSpc>
                <a:spcPct val="115000"/>
              </a:lnSpc>
              <a:spcBef>
                <a:spcPts val="0"/>
              </a:spcBef>
              <a:spcAft>
                <a:spcPts val="0"/>
              </a:spcAft>
              <a:buSzPts val="1800"/>
              <a:buChar char="•"/>
            </a:pPr>
            <a:r>
              <a:rPr lang="el-GR" sz="1800" b="1">
                <a:latin typeface="Arial"/>
                <a:ea typeface="Arial"/>
                <a:cs typeface="Arial"/>
                <a:sym typeface="Arial"/>
              </a:rPr>
              <a:t>Οι περισσότεροι οικονομικοί τομείς 	πλήττονται αρνητικά</a:t>
            </a:r>
            <a:endParaRPr sz="1800" b="1">
              <a:latin typeface="Arial"/>
              <a:ea typeface="Arial"/>
              <a:cs typeface="Arial"/>
              <a:sym typeface="Arial"/>
            </a:endParaRPr>
          </a:p>
          <a:p>
            <a:pPr marL="457200" marR="0" lvl="0" indent="-342900" algn="l" rtl="0">
              <a:lnSpc>
                <a:spcPct val="115000"/>
              </a:lnSpc>
              <a:spcBef>
                <a:spcPts val="0"/>
              </a:spcBef>
              <a:spcAft>
                <a:spcPts val="0"/>
              </a:spcAft>
              <a:buSzPts val="1800"/>
              <a:buFont typeface="Arial"/>
              <a:buChar char="•"/>
            </a:pPr>
            <a:r>
              <a:rPr lang="el-GR" sz="1800">
                <a:latin typeface="Arial"/>
                <a:ea typeface="Arial"/>
                <a:cs typeface="Arial"/>
                <a:sym typeface="Arial"/>
              </a:rPr>
              <a:t>Υψηλή ευαλωτότητα σε έμμεσες επιπτώσεις της κλιματικής αλλαγής από άλλες περιοχές του κόσμου</a:t>
            </a:r>
            <a:endParaRPr sz="1800">
              <a:latin typeface="Arial"/>
              <a:ea typeface="Arial"/>
              <a:cs typeface="Arial"/>
              <a:sym typeface="Arial"/>
            </a:endParaRPr>
          </a:p>
          <a:p>
            <a:pPr marL="0" lvl="0" indent="0" algn="l" rtl="0">
              <a:lnSpc>
                <a:spcPct val="138000"/>
              </a:lnSpc>
              <a:spcBef>
                <a:spcPts val="1200"/>
              </a:spcBef>
              <a:spcAft>
                <a:spcPts val="0"/>
              </a:spcAft>
              <a:buClr>
                <a:schemeClr val="dk1"/>
              </a:buClr>
              <a:buSzPts val="1100"/>
              <a:buFont typeface="Arial"/>
              <a:buNone/>
            </a:pPr>
            <a:br>
              <a:rPr lang="el-GR" sz="1900">
                <a:latin typeface="Arial"/>
                <a:ea typeface="Arial"/>
                <a:cs typeface="Arial"/>
                <a:sym typeface="Arial"/>
              </a:rPr>
            </a:br>
            <a:endParaRPr sz="19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700550" y="921950"/>
            <a:ext cx="10690800" cy="1104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2600" b="1"/>
              <a:t>Που οφείλονται οι μεγάλες αυτές ανισότητες; Η συμβολή του Disaster Risk Management Knowledge Centre (DRMKC - Risk Data Hub)</a:t>
            </a:r>
            <a:endParaRPr sz="2600" b="1"/>
          </a:p>
          <a:p>
            <a:pPr marL="0" lvl="0" indent="0" algn="l" rtl="0">
              <a:spcBef>
                <a:spcPts val="0"/>
              </a:spcBef>
              <a:spcAft>
                <a:spcPts val="0"/>
              </a:spcAft>
              <a:buNone/>
            </a:pPr>
            <a:endParaRPr sz="3500" b="1"/>
          </a:p>
        </p:txBody>
      </p:sp>
      <p:sp>
        <p:nvSpPr>
          <p:cNvPr id="336" name="Google Shape;336;p46"/>
          <p:cNvSpPr txBox="1">
            <a:spLocks noGrp="1"/>
          </p:cNvSpPr>
          <p:nvPr>
            <p:ph type="body" idx="1"/>
          </p:nvPr>
        </p:nvSpPr>
        <p:spPr>
          <a:xfrm>
            <a:off x="700550" y="2183750"/>
            <a:ext cx="10791000" cy="43767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l-GR" sz="3000" b="1"/>
              <a:t>Η έννοια της «τρωτότητας» (ευαλωτότητας) είναι κλειδί</a:t>
            </a:r>
            <a:endParaRPr sz="3000" b="1"/>
          </a:p>
          <a:p>
            <a:pPr marL="457200" lvl="0" indent="-419100" algn="l" rtl="0">
              <a:spcBef>
                <a:spcPts val="0"/>
              </a:spcBef>
              <a:spcAft>
                <a:spcPts val="0"/>
              </a:spcAft>
              <a:buSzPts val="3000"/>
              <a:buChar char="•"/>
            </a:pPr>
            <a:r>
              <a:rPr lang="el-GR" sz="3000"/>
              <a:t>Μία από τις τρεις βασικές συνιστώσες του κινδύνου που λαμβάνονται υπόψη στη Διαχείριση Κινδύνων Καταστροφών (DRM), μαζί με τους κινδύνους/απειλές (hazards) και την έκθεση (exposure).</a:t>
            </a:r>
            <a:endParaRPr sz="3000"/>
          </a:p>
          <a:p>
            <a:pPr marL="457200" lvl="0" indent="-419100" algn="l" rtl="0">
              <a:spcBef>
                <a:spcPts val="0"/>
              </a:spcBef>
              <a:spcAft>
                <a:spcPts val="0"/>
              </a:spcAft>
              <a:buSzPts val="3000"/>
              <a:buChar char="•"/>
            </a:pPr>
            <a:r>
              <a:rPr lang="el-GR" sz="3000"/>
              <a:t>Η εκτίμηση του κινδύνου συνίσταται ουσιαστικά στην αξιολόγηση των πιθανών επιπτώσεων ορισμένων απειλών πάνω σε εκτεθειμένα στοιχεία, </a:t>
            </a:r>
            <a:r>
              <a:rPr lang="el-GR" sz="3000" b="1"/>
              <a:t>σταθμίζοντας την ευαλωτότητά τους.</a:t>
            </a:r>
            <a:endParaRPr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body" idx="1"/>
          </p:nvPr>
        </p:nvSpPr>
        <p:spPr>
          <a:xfrm>
            <a:off x="700560" y="2293200"/>
            <a:ext cx="10690800" cy="36357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Font typeface="Arial"/>
              <a:buChar char="•"/>
            </a:pPr>
            <a:r>
              <a:rPr lang="el-GR" sz="2700">
                <a:latin typeface="Arial"/>
                <a:ea typeface="Arial"/>
                <a:cs typeface="Arial"/>
                <a:sym typeface="Arial"/>
              </a:rPr>
              <a:t>Ακίνητα, συστήματα ή κοινότητες με το ίδιο επίπεδο έκθεσης σε έναν κίνδυνο </a:t>
            </a:r>
            <a:r>
              <a:rPr lang="el-GR" sz="2700" b="1">
                <a:latin typeface="Arial"/>
                <a:ea typeface="Arial"/>
                <a:cs typeface="Arial"/>
                <a:sym typeface="Arial"/>
              </a:rPr>
              <a:t>δεν αντιμετωπίζουν απαραίτητα τον ίδιο βαθμό ρίσκου</a:t>
            </a:r>
            <a:r>
              <a:rPr lang="el-GR" sz="2700">
                <a:latin typeface="Arial"/>
                <a:ea typeface="Arial"/>
                <a:cs typeface="Arial"/>
                <a:sym typeface="Arial"/>
              </a:rPr>
              <a:t>.</a:t>
            </a:r>
            <a:br>
              <a:rPr lang="el-GR" sz="2700">
                <a:latin typeface="Arial"/>
                <a:ea typeface="Arial"/>
                <a:cs typeface="Arial"/>
                <a:sym typeface="Arial"/>
              </a:rPr>
            </a:br>
            <a:endParaRPr sz="2700">
              <a:latin typeface="Arial"/>
              <a:ea typeface="Arial"/>
              <a:cs typeface="Arial"/>
              <a:sym typeface="Arial"/>
            </a:endParaRPr>
          </a:p>
          <a:p>
            <a:pPr marL="457200" lvl="0" indent="-400050" algn="l" rtl="0">
              <a:spcBef>
                <a:spcPts val="0"/>
              </a:spcBef>
              <a:spcAft>
                <a:spcPts val="0"/>
              </a:spcAft>
              <a:buSzPts val="2700"/>
              <a:buFont typeface="Arial"/>
              <a:buChar char="•"/>
            </a:pPr>
            <a:r>
              <a:rPr lang="el-GR" sz="2700">
                <a:latin typeface="Arial"/>
                <a:ea typeface="Arial"/>
                <a:cs typeface="Arial"/>
                <a:sym typeface="Arial"/>
              </a:rPr>
              <a:t>Η </a:t>
            </a:r>
            <a:r>
              <a:rPr lang="el-GR" sz="2700" b="1">
                <a:latin typeface="Arial"/>
                <a:ea typeface="Arial"/>
                <a:cs typeface="Arial"/>
                <a:sym typeface="Arial"/>
              </a:rPr>
              <a:t>ευαλωτότητα</a:t>
            </a:r>
            <a:r>
              <a:rPr lang="el-GR" sz="2700">
                <a:latin typeface="Arial"/>
                <a:ea typeface="Arial"/>
                <a:cs typeface="Arial"/>
                <a:sym typeface="Arial"/>
              </a:rPr>
              <a:t> καθορίζει σε μεγάλο βαθμό το πραγματικό επίπεδο κινδύνου.</a:t>
            </a:r>
            <a:br>
              <a:rPr lang="el-GR" sz="2700">
                <a:latin typeface="Arial"/>
                <a:ea typeface="Arial"/>
                <a:cs typeface="Arial"/>
                <a:sym typeface="Arial"/>
              </a:rPr>
            </a:br>
            <a:endParaRPr sz="2700">
              <a:latin typeface="Arial"/>
              <a:ea typeface="Arial"/>
              <a:cs typeface="Arial"/>
              <a:sym typeface="Arial"/>
            </a:endParaRPr>
          </a:p>
          <a:p>
            <a:pPr marL="457200" lvl="0" indent="-400050" algn="l" rtl="0">
              <a:spcBef>
                <a:spcPts val="0"/>
              </a:spcBef>
              <a:spcAft>
                <a:spcPts val="0"/>
              </a:spcAft>
              <a:buSzPts val="2700"/>
              <a:buFont typeface="Arial"/>
              <a:buChar char="•"/>
            </a:pPr>
            <a:r>
              <a:rPr lang="el-GR" sz="2700">
                <a:latin typeface="Arial"/>
                <a:ea typeface="Arial"/>
                <a:cs typeface="Arial"/>
                <a:sym typeface="Arial"/>
              </a:rPr>
              <a:t>Ακόμη και όταν η έκθεση είναι υψηλή, τα ακίνητα με </a:t>
            </a:r>
            <a:r>
              <a:rPr lang="el-GR" sz="2700" b="1">
                <a:latin typeface="Arial"/>
                <a:ea typeface="Arial"/>
                <a:cs typeface="Arial"/>
                <a:sym typeface="Arial"/>
              </a:rPr>
              <a:t>χαμηλή ευαλωτότητα</a:t>
            </a:r>
            <a:r>
              <a:rPr lang="el-GR" sz="2700">
                <a:latin typeface="Arial"/>
                <a:ea typeface="Arial"/>
                <a:cs typeface="Arial"/>
                <a:sym typeface="Arial"/>
              </a:rPr>
              <a:t> μπορεί να θεωρούνται </a:t>
            </a:r>
            <a:r>
              <a:rPr lang="el-GR" sz="2700" b="1">
                <a:latin typeface="Arial"/>
                <a:ea typeface="Arial"/>
                <a:cs typeface="Arial"/>
                <a:sym typeface="Arial"/>
              </a:rPr>
              <a:t>χαμηλού κινδύνου</a:t>
            </a:r>
            <a:r>
              <a:rPr lang="el-GR" sz="2700">
                <a:latin typeface="Arial"/>
                <a:ea typeface="Arial"/>
                <a:cs typeface="Arial"/>
                <a:sym typeface="Arial"/>
              </a:rPr>
              <a:t>.</a:t>
            </a:r>
            <a:endParaRPr sz="2700">
              <a:latin typeface="Arial"/>
              <a:ea typeface="Arial"/>
              <a:cs typeface="Arial"/>
              <a:sym typeface="Arial"/>
            </a:endParaRPr>
          </a:p>
          <a:p>
            <a:pPr marL="0" lvl="0" indent="0" algn="l" rtl="0">
              <a:spcBef>
                <a:spcPts val="1000"/>
              </a:spcBef>
              <a:spcAft>
                <a:spcPts val="0"/>
              </a:spcAft>
              <a:buNone/>
            </a:pPr>
            <a:endParaRPr/>
          </a:p>
        </p:txBody>
      </p:sp>
      <p:sp>
        <p:nvSpPr>
          <p:cNvPr id="343" name="Google Shape;343;p47"/>
          <p:cNvSpPr txBox="1">
            <a:spLocks noGrp="1"/>
          </p:cNvSpPr>
          <p:nvPr>
            <p:ph type="title"/>
          </p:nvPr>
        </p:nvSpPr>
        <p:spPr>
          <a:xfrm>
            <a:off x="700560" y="921960"/>
            <a:ext cx="10690800" cy="137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body" idx="1"/>
          </p:nvPr>
        </p:nvSpPr>
        <p:spPr>
          <a:xfrm>
            <a:off x="715320" y="2128680"/>
            <a:ext cx="5304000" cy="3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sz="2700" b="1"/>
              <a:t>Ε</a:t>
            </a:r>
            <a:r>
              <a:rPr lang="el-GR" b="1"/>
              <a:t>ξαρτώμενη από τον κίνδυνο (hazard-dependent):</a:t>
            </a:r>
            <a:endParaRPr b="1"/>
          </a:p>
          <a:p>
            <a:pPr marL="457200" lvl="0" indent="-406400" algn="l" rtl="0">
              <a:spcBef>
                <a:spcPts val="1000"/>
              </a:spcBef>
              <a:spcAft>
                <a:spcPts val="0"/>
              </a:spcAft>
              <a:buSzPts val="2800"/>
              <a:buFont typeface="Arial"/>
              <a:buChar char="●"/>
            </a:pPr>
            <a:r>
              <a:rPr lang="el-GR">
                <a:latin typeface="Arial"/>
                <a:ea typeface="Arial"/>
                <a:cs typeface="Arial"/>
                <a:sym typeface="Arial"/>
              </a:rPr>
              <a:t>Αφορά τα φυσικά και δομικά χαρακτηριστικά που είναι μοναδικά για κάθε ακίνητο/υποδομή και καθορίζουν πώς αυτό επηρεάζεται από έναν συγκεκριμένο κίνδυνο.</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50" name="Google Shape;350;p48"/>
          <p:cNvSpPr txBox="1">
            <a:spLocks noGrp="1"/>
          </p:cNvSpPr>
          <p:nvPr>
            <p:ph type="title"/>
          </p:nvPr>
        </p:nvSpPr>
        <p:spPr>
          <a:xfrm>
            <a:off x="700550" y="921953"/>
            <a:ext cx="10690800" cy="78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3500"/>
              <a:t>Η ευαλωτότητα, ως ευρύτερη έννοια, χωρίζεται σε δύο βασικές κατηγορίες</a:t>
            </a:r>
            <a:endParaRPr sz="3500"/>
          </a:p>
        </p:txBody>
      </p:sp>
      <p:sp>
        <p:nvSpPr>
          <p:cNvPr id="351" name="Google Shape;351;p48"/>
          <p:cNvSpPr txBox="1">
            <a:spLocks noGrp="1"/>
          </p:cNvSpPr>
          <p:nvPr>
            <p:ph type="body" idx="2"/>
          </p:nvPr>
        </p:nvSpPr>
        <p:spPr>
          <a:xfrm>
            <a:off x="6172200" y="2128775"/>
            <a:ext cx="5219400" cy="3844200"/>
          </a:xfrm>
          <a:prstGeom prst="rect">
            <a:avLst/>
          </a:prstGeom>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l-GR" sz="2400" b="1"/>
              <a:t>Ανε</a:t>
            </a:r>
            <a:r>
              <a:rPr lang="el-GR" sz="2700" b="1"/>
              <a:t>ξάρτητη από τον κίνδυνο (hazard-independent):</a:t>
            </a:r>
            <a:endParaRPr sz="2700" b="1"/>
          </a:p>
          <a:p>
            <a:pPr marL="457200" lvl="0" indent="-406400" algn="l" rtl="0">
              <a:lnSpc>
                <a:spcPct val="100000"/>
              </a:lnSpc>
              <a:spcBef>
                <a:spcPts val="1200"/>
              </a:spcBef>
              <a:spcAft>
                <a:spcPts val="0"/>
              </a:spcAft>
              <a:buSzPts val="2800"/>
              <a:buFont typeface="Arial"/>
              <a:buChar char="●"/>
            </a:pPr>
            <a:r>
              <a:rPr lang="el-GR">
                <a:latin typeface="Arial"/>
                <a:ea typeface="Arial"/>
                <a:cs typeface="Arial"/>
                <a:sym typeface="Arial"/>
              </a:rPr>
              <a:t>Αφορά ευρύτερα χαρακτηριστικά που επηρεάζουν την ικανότητα μιας κοινότητας να ανταποκριθεί σε οποιονδήποτε κίνδυνο.</a:t>
            </a:r>
            <a:endParaRPr>
              <a:latin typeface="Arial"/>
              <a:ea typeface="Arial"/>
              <a:cs typeface="Arial"/>
              <a:sym typeface="Arial"/>
            </a:endParaRPr>
          </a:p>
          <a:p>
            <a:pPr marL="0" marR="0" lvl="0" indent="0" algn="l" rtl="0">
              <a:lnSpc>
                <a:spcPct val="90000"/>
              </a:lnSpc>
              <a:spcBef>
                <a:spcPts val="1200"/>
              </a:spcBef>
              <a:spcAft>
                <a:spcPts val="0"/>
              </a:spcAft>
              <a:buNone/>
            </a:pPr>
            <a:endParaRPr sz="16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700550" y="921955"/>
            <a:ext cx="10690800" cy="630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l-GR" sz="4100" b="1"/>
              <a:t>Εξαρτώμενη από τον κίνδυνο </a:t>
            </a:r>
            <a:endParaRPr sz="4100"/>
          </a:p>
        </p:txBody>
      </p:sp>
      <p:sp>
        <p:nvSpPr>
          <p:cNvPr id="358" name="Google Shape;358;p49"/>
          <p:cNvSpPr txBox="1">
            <a:spLocks noGrp="1"/>
          </p:cNvSpPr>
          <p:nvPr>
            <p:ph type="body" idx="1"/>
          </p:nvPr>
        </p:nvSpPr>
        <p:spPr>
          <a:xfrm>
            <a:off x="700550" y="1710000"/>
            <a:ext cx="10690800" cy="4218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359" name="Google Shape;359;p49"/>
          <p:cNvGraphicFramePr/>
          <p:nvPr/>
        </p:nvGraphicFramePr>
        <p:xfrm>
          <a:off x="952500" y="1910022"/>
          <a:ext cx="3000000" cy="3000000"/>
        </p:xfrm>
        <a:graphic>
          <a:graphicData uri="http://schemas.openxmlformats.org/drawingml/2006/table">
            <a:tbl>
              <a:tblPr>
                <a:noFill/>
                <a:tableStyleId>{79DC89A6-77B7-4590-AEF6-BFBB6EB8943E}</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57075">
                <a:tc>
                  <a:txBody>
                    <a:bodyPr/>
                    <a:lstStyle/>
                    <a:p>
                      <a:pPr marL="0" lvl="0" indent="0" algn="ctr" rtl="0">
                        <a:lnSpc>
                          <a:spcPct val="115000"/>
                        </a:lnSpc>
                        <a:spcBef>
                          <a:spcPts val="0"/>
                        </a:spcBef>
                        <a:spcAft>
                          <a:spcPts val="0"/>
                        </a:spcAft>
                        <a:buNone/>
                      </a:pPr>
                      <a:r>
                        <a:rPr lang="el-GR" sz="2400" b="1"/>
                        <a:t>Συστατικό</a:t>
                      </a:r>
                      <a:endParaRPr sz="2400" b="1"/>
                    </a:p>
                  </a:txBody>
                  <a:tcPr marL="91425" marR="91425" marT="91425" marB="91425"/>
                </a:tc>
                <a:tc>
                  <a:txBody>
                    <a:bodyPr/>
                    <a:lstStyle/>
                    <a:p>
                      <a:pPr marL="0" lvl="0" indent="0" algn="ctr" rtl="0">
                        <a:lnSpc>
                          <a:spcPct val="115000"/>
                        </a:lnSpc>
                        <a:spcBef>
                          <a:spcPts val="0"/>
                        </a:spcBef>
                        <a:spcAft>
                          <a:spcPts val="0"/>
                        </a:spcAft>
                        <a:buNone/>
                      </a:pPr>
                      <a:r>
                        <a:rPr lang="el-GR" sz="2400" b="1"/>
                        <a:t>Κεντρικό ερώτημα</a:t>
                      </a:r>
                      <a:endParaRPr sz="2400" b="1"/>
                    </a:p>
                  </a:txBody>
                  <a:tcPr marL="91425" marR="91425" marT="91425" marB="91425"/>
                </a:tc>
                <a:tc>
                  <a:txBody>
                    <a:bodyPr/>
                    <a:lstStyle/>
                    <a:p>
                      <a:pPr marL="0" lvl="0" indent="0" algn="ctr" rtl="0">
                        <a:lnSpc>
                          <a:spcPct val="115000"/>
                        </a:lnSpc>
                        <a:spcBef>
                          <a:spcPts val="0"/>
                        </a:spcBef>
                        <a:spcAft>
                          <a:spcPts val="0"/>
                        </a:spcAft>
                        <a:buNone/>
                      </a:pPr>
                      <a:r>
                        <a:rPr lang="el-GR" sz="2400" b="1"/>
                        <a:t>Τι μετρά</a:t>
                      </a:r>
                      <a:endParaRPr sz="2400" b="1"/>
                    </a:p>
                  </a:txBody>
                  <a:tcPr marL="91425" marR="91425" marT="91425" marB="91425"/>
                </a:tc>
                <a:extLst>
                  <a:ext uri="{0D108BD9-81ED-4DB2-BD59-A6C34878D82A}">
                    <a16:rowId xmlns:a16="http://schemas.microsoft.com/office/drawing/2014/main" val="10000"/>
                  </a:ext>
                </a:extLst>
              </a:tr>
              <a:tr h="629400">
                <a:tc>
                  <a:txBody>
                    <a:bodyPr/>
                    <a:lstStyle/>
                    <a:p>
                      <a:pPr marL="0" lvl="0" indent="0" algn="l" rtl="0">
                        <a:spcBef>
                          <a:spcPts val="0"/>
                        </a:spcBef>
                        <a:spcAft>
                          <a:spcPts val="0"/>
                        </a:spcAft>
                        <a:buNone/>
                      </a:pPr>
                      <a:r>
                        <a:rPr lang="el-GR" sz="1800" b="1"/>
                        <a:t>Δομικό (Structural)</a:t>
                      </a:r>
                      <a:endParaRPr sz="1800" b="1"/>
                    </a:p>
                  </a:txBody>
                  <a:tcPr marL="91425" marR="91425" marT="91425" marB="91425"/>
                </a:tc>
                <a:tc>
                  <a:txBody>
                    <a:bodyPr/>
                    <a:lstStyle/>
                    <a:p>
                      <a:pPr marL="0" lvl="0" indent="0" algn="l" rtl="0">
                        <a:spcBef>
                          <a:spcPts val="0"/>
                        </a:spcBef>
                        <a:spcAft>
                          <a:spcPts val="0"/>
                        </a:spcAft>
                        <a:buNone/>
                      </a:pPr>
                      <a:r>
                        <a:rPr lang="el-GR" sz="2100"/>
                        <a:t>Πόσο ανθεκτικό είναι το κτήριο;</a:t>
                      </a:r>
                      <a:endParaRPr sz="2100"/>
                    </a:p>
                  </a:txBody>
                  <a:tcPr marL="91425" marR="91425" marT="91425" marB="91425"/>
                </a:tc>
                <a:tc>
                  <a:txBody>
                    <a:bodyPr/>
                    <a:lstStyle/>
                    <a:p>
                      <a:pPr marL="0" lvl="0" indent="0" algn="l" rtl="0">
                        <a:spcBef>
                          <a:spcPts val="0"/>
                        </a:spcBef>
                        <a:spcAft>
                          <a:spcPts val="0"/>
                        </a:spcAft>
                        <a:buNone/>
                      </a:pPr>
                      <a:r>
                        <a:rPr lang="el-GR" sz="2100"/>
                        <a:t>Αντοχή και φυσικά/δομικά χαρακτηριστικά</a:t>
                      </a:r>
                      <a:endParaRPr sz="2100"/>
                    </a:p>
                  </a:txBody>
                  <a:tcPr marL="91425" marR="91425" marT="91425" marB="91425"/>
                </a:tc>
                <a:extLst>
                  <a:ext uri="{0D108BD9-81ED-4DB2-BD59-A6C34878D82A}">
                    <a16:rowId xmlns:a16="http://schemas.microsoft.com/office/drawing/2014/main" val="10001"/>
                  </a:ext>
                </a:extLst>
              </a:tr>
              <a:tr h="874175">
                <a:tc>
                  <a:txBody>
                    <a:bodyPr/>
                    <a:lstStyle/>
                    <a:p>
                      <a:pPr marL="0" lvl="0" indent="0" algn="l" rtl="0">
                        <a:spcBef>
                          <a:spcPts val="0"/>
                        </a:spcBef>
                        <a:spcAft>
                          <a:spcPts val="0"/>
                        </a:spcAft>
                        <a:buNone/>
                      </a:pPr>
                      <a:r>
                        <a:rPr lang="el-GR" sz="1800" b="1"/>
                        <a:t>Βασισμένο στην έκθεση (Exposure-based)</a:t>
                      </a:r>
                      <a:endParaRPr sz="1800" b="1"/>
                    </a:p>
                  </a:txBody>
                  <a:tcPr marL="91425" marR="91425" marT="91425" marB="91425"/>
                </a:tc>
                <a:tc>
                  <a:txBody>
                    <a:bodyPr/>
                    <a:lstStyle/>
                    <a:p>
                      <a:pPr marL="0" lvl="0" indent="0" algn="l" rtl="0">
                        <a:spcBef>
                          <a:spcPts val="0"/>
                        </a:spcBef>
                        <a:spcAft>
                          <a:spcPts val="0"/>
                        </a:spcAft>
                        <a:buNone/>
                      </a:pPr>
                      <a:r>
                        <a:rPr lang="el-GR" sz="2100"/>
                        <a:t>Πόσο συχνά έχει εκδηλωθεί ο κίνδυνος στη συγκεκριμένη περιοχή;</a:t>
                      </a:r>
                      <a:endParaRPr sz="2100"/>
                    </a:p>
                  </a:txBody>
                  <a:tcPr marL="91425" marR="91425" marT="91425" marB="91425"/>
                </a:tc>
                <a:tc>
                  <a:txBody>
                    <a:bodyPr/>
                    <a:lstStyle/>
                    <a:p>
                      <a:pPr marL="0" lvl="0" indent="0" algn="l" rtl="0">
                        <a:spcBef>
                          <a:spcPts val="0"/>
                        </a:spcBef>
                        <a:spcAft>
                          <a:spcPts val="0"/>
                        </a:spcAft>
                        <a:buNone/>
                      </a:pPr>
                      <a:r>
                        <a:rPr lang="el-GR" sz="2100"/>
                        <a:t>Συχνότητα παλαιότερων συμβάντων, ιστορικές ζημιές</a:t>
                      </a:r>
                      <a:endParaRPr sz="2100"/>
                    </a:p>
                  </a:txBody>
                  <a:tcPr marL="91425" marR="91425" marT="91425" marB="91425"/>
                </a:tc>
                <a:extLst>
                  <a:ext uri="{0D108BD9-81ED-4DB2-BD59-A6C34878D82A}">
                    <a16:rowId xmlns:a16="http://schemas.microsoft.com/office/drawing/2014/main" val="10002"/>
                  </a:ext>
                </a:extLst>
              </a:tr>
              <a:tr h="874175">
                <a:tc>
                  <a:txBody>
                    <a:bodyPr/>
                    <a:lstStyle/>
                    <a:p>
                      <a:pPr marL="0" lvl="0" indent="0" algn="l" rtl="0">
                        <a:spcBef>
                          <a:spcPts val="0"/>
                        </a:spcBef>
                        <a:spcAft>
                          <a:spcPts val="0"/>
                        </a:spcAft>
                        <a:buNone/>
                      </a:pPr>
                      <a:r>
                        <a:rPr lang="el-GR" sz="1800" b="1"/>
                        <a:t>Βασισμένο στον κίνδυνο (Hazard-based)</a:t>
                      </a:r>
                      <a:endParaRPr sz="1800" b="1"/>
                    </a:p>
                  </a:txBody>
                  <a:tcPr marL="91425" marR="91425" marT="91425" marB="91425"/>
                </a:tc>
                <a:tc>
                  <a:txBody>
                    <a:bodyPr/>
                    <a:lstStyle/>
                    <a:p>
                      <a:pPr marL="0" lvl="0" indent="0" algn="l" rtl="0">
                        <a:spcBef>
                          <a:spcPts val="0"/>
                        </a:spcBef>
                        <a:spcAft>
                          <a:spcPts val="0"/>
                        </a:spcAft>
                        <a:buNone/>
                      </a:pPr>
                      <a:r>
                        <a:rPr lang="el-GR" sz="2100"/>
                        <a:t>Πόσο ζημιογόνος θα είναι ο κίνδυνος σε δεδομένη ένταση;</a:t>
                      </a:r>
                      <a:endParaRPr sz="2100"/>
                    </a:p>
                  </a:txBody>
                  <a:tcPr marL="91425" marR="91425" marT="91425" marB="91425"/>
                </a:tc>
                <a:tc>
                  <a:txBody>
                    <a:bodyPr/>
                    <a:lstStyle/>
                    <a:p>
                      <a:pPr marL="0" lvl="0" indent="0" algn="l" rtl="0">
                        <a:spcBef>
                          <a:spcPts val="0"/>
                        </a:spcBef>
                        <a:spcAft>
                          <a:spcPts val="0"/>
                        </a:spcAft>
                        <a:buNone/>
                      </a:pPr>
                      <a:r>
                        <a:rPr lang="el-GR" sz="2100"/>
                        <a:t>Ένταση κινδύνου, επίπεδα προστασίας, μοντέλα ζημιών</a:t>
                      </a:r>
                      <a:endParaRPr sz="21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a:spLocks noGrp="1"/>
          </p:cNvSpPr>
          <p:nvPr>
            <p:ph type="body" idx="1"/>
          </p:nvPr>
        </p:nvSpPr>
        <p:spPr>
          <a:xfrm>
            <a:off x="715325" y="897848"/>
            <a:ext cx="5304000" cy="50751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l-GR" sz="2400" b="1"/>
              <a:t>Η «ανεξάρτητη από τον κίνδυνο τρωτότητα»</a:t>
            </a:r>
            <a:r>
              <a:rPr lang="el-GR" sz="2400"/>
              <a:t> βασίζεται σε παράγοντες που αποτυπώνουν τα χαρακτηριστικά που περιορίζουν την ικανότητα ενός συστήματος ή μιας κοινότητας να αντέξει τις πιέσεις που προκαλεί οποιοσδήποτε κίνδυνος. </a:t>
            </a:r>
            <a:endParaRPr sz="2400"/>
          </a:p>
          <a:p>
            <a:pPr marL="457200" lvl="0" indent="-381000" algn="l" rtl="0">
              <a:spcBef>
                <a:spcPts val="0"/>
              </a:spcBef>
              <a:spcAft>
                <a:spcPts val="0"/>
              </a:spcAft>
              <a:buSzPts val="2400"/>
              <a:buChar char="•"/>
            </a:pPr>
            <a:r>
              <a:rPr lang="el-GR" sz="2400"/>
              <a:t>Περιγράφει την επιρρέπεια σε δυνητικές απώλειες ή ζημιές των κοινοτήτων, </a:t>
            </a:r>
            <a:r>
              <a:rPr lang="el-GR" sz="2400" b="1"/>
              <a:t>ανεξάρτητα από την έκθεσή τους σε διαφορετικούς κινδύνους. </a:t>
            </a:r>
            <a:endParaRPr sz="2400" b="1"/>
          </a:p>
        </p:txBody>
      </p:sp>
      <p:sp>
        <p:nvSpPr>
          <p:cNvPr id="366" name="Google Shape;366;p50"/>
          <p:cNvSpPr txBox="1">
            <a:spLocks noGrp="1"/>
          </p:cNvSpPr>
          <p:nvPr>
            <p:ph type="body" idx="2"/>
          </p:nvPr>
        </p:nvSpPr>
        <p:spPr>
          <a:xfrm>
            <a:off x="6172200" y="1010649"/>
            <a:ext cx="5219400" cy="496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67" name="Google Shape;367;p50"/>
          <p:cNvPicPr preferRelativeResize="0"/>
          <p:nvPr/>
        </p:nvPicPr>
        <p:blipFill>
          <a:blip r:embed="rId3">
            <a:alphaModFix/>
          </a:blip>
          <a:stretch>
            <a:fillRect/>
          </a:stretch>
        </p:blipFill>
        <p:spPr>
          <a:xfrm>
            <a:off x="6129900" y="1010650"/>
            <a:ext cx="5304000" cy="46525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1"/>
          <p:cNvPicPr preferRelativeResize="0"/>
          <p:nvPr/>
        </p:nvPicPr>
        <p:blipFill>
          <a:blip r:embed="rId3">
            <a:alphaModFix/>
          </a:blip>
          <a:stretch>
            <a:fillRect/>
          </a:stretch>
        </p:blipFill>
        <p:spPr>
          <a:xfrm>
            <a:off x="152400" y="152400"/>
            <a:ext cx="12039600" cy="65531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2"/>
          <p:cNvSpPr txBox="1">
            <a:spLocks noGrp="1"/>
          </p:cNvSpPr>
          <p:nvPr>
            <p:ph type="body" idx="1"/>
          </p:nvPr>
        </p:nvSpPr>
        <p:spPr>
          <a:xfrm>
            <a:off x="700550" y="1394150"/>
            <a:ext cx="10949100" cy="56172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l-GR" sz="2000" b="1">
                <a:latin typeface="Arial"/>
                <a:ea typeface="Arial"/>
                <a:cs typeface="Arial"/>
                <a:sym typeface="Arial"/>
              </a:rPr>
              <a:t>Τι είναι</a:t>
            </a:r>
            <a:endParaRPr sz="2000" b="1">
              <a:latin typeface="Arial"/>
              <a:ea typeface="Arial"/>
              <a:cs typeface="Arial"/>
              <a:sym typeface="Arial"/>
            </a:endParaRPr>
          </a:p>
          <a:p>
            <a:pPr marL="457200" lvl="0" indent="-342900" algn="l" rtl="0">
              <a:lnSpc>
                <a:spcPct val="115000"/>
              </a:lnSpc>
              <a:spcBef>
                <a:spcPts val="1200"/>
              </a:spcBef>
              <a:spcAft>
                <a:spcPts val="0"/>
              </a:spcAft>
              <a:buSzPts val="1800"/>
              <a:buChar char="●"/>
            </a:pPr>
            <a:r>
              <a:rPr lang="el-GR" sz="1800">
                <a:latin typeface="Arial"/>
                <a:ea typeface="Arial"/>
                <a:cs typeface="Arial"/>
                <a:sym typeface="Arial"/>
              </a:rPr>
              <a:t>Μια </a:t>
            </a:r>
            <a:r>
              <a:rPr lang="el-GR" sz="1800" b="1">
                <a:latin typeface="Arial"/>
                <a:ea typeface="Arial"/>
                <a:cs typeface="Arial"/>
                <a:sym typeface="Arial"/>
              </a:rPr>
              <a:t>πράσινη υποδομή 75 km</a:t>
            </a:r>
            <a:r>
              <a:rPr lang="el-GR" sz="1800">
                <a:latin typeface="Arial"/>
                <a:ea typeface="Arial"/>
                <a:cs typeface="Arial"/>
                <a:sym typeface="Arial"/>
              </a:rPr>
              <a:t> γύρω από τη Μαδρίτη.</a:t>
            </a:r>
            <a:br>
              <a:rPr lang="el-GR" sz="1800">
                <a:latin typeface="Arial"/>
                <a:ea typeface="Arial"/>
                <a:cs typeface="Arial"/>
                <a:sym typeface="Arial"/>
              </a:rPr>
            </a:br>
            <a:r>
              <a:rPr lang="el-GR" sz="1800">
                <a:latin typeface="Arial"/>
                <a:ea typeface="Arial"/>
                <a:cs typeface="Arial"/>
                <a:sym typeface="Arial"/>
              </a:rPr>
              <a:t>Στόχοι: </a:t>
            </a:r>
            <a:r>
              <a:rPr lang="el-GR" sz="1800" b="1">
                <a:latin typeface="Arial"/>
                <a:ea typeface="Arial"/>
                <a:cs typeface="Arial"/>
                <a:sym typeface="Arial"/>
              </a:rPr>
              <a:t>εξισορρόπηση πόλης</a:t>
            </a:r>
            <a:r>
              <a:rPr lang="el-GR" sz="1800">
                <a:latin typeface="Arial"/>
                <a:ea typeface="Arial"/>
                <a:cs typeface="Arial"/>
                <a:sym typeface="Arial"/>
              </a:rPr>
              <a:t>, μείωση CO₂, ανθεκτικότητα στην κλιματική αλλαγή, τοπική </a:t>
            </a:r>
            <a:r>
              <a:rPr lang="el-GR" sz="1800" b="1">
                <a:latin typeface="Arial"/>
                <a:ea typeface="Arial"/>
                <a:cs typeface="Arial"/>
                <a:sym typeface="Arial"/>
              </a:rPr>
              <a:t>οικολογική αποκατάσταση</a:t>
            </a:r>
            <a:r>
              <a:rPr lang="el-GR" sz="1800">
                <a:latin typeface="Arial"/>
                <a:ea typeface="Arial"/>
                <a:cs typeface="Arial"/>
                <a:sym typeface="Arial"/>
              </a:rPr>
              <a:t> υποβαθμισμένων περιοχών.</a:t>
            </a:r>
            <a:endParaRPr sz="18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l-GR" sz="2000" b="1">
                <a:latin typeface="Arial"/>
                <a:ea typeface="Arial"/>
                <a:cs typeface="Arial"/>
                <a:sym typeface="Arial"/>
              </a:rPr>
              <a:t>Πολεοδομική φιλοσοφία</a:t>
            </a:r>
            <a:endParaRPr sz="2000" b="1">
              <a:latin typeface="Arial"/>
              <a:ea typeface="Arial"/>
              <a:cs typeface="Arial"/>
              <a:sym typeface="Arial"/>
            </a:endParaRPr>
          </a:p>
          <a:p>
            <a:pPr marL="457200" lvl="0" indent="-342900" algn="l" rtl="0">
              <a:lnSpc>
                <a:spcPct val="115000"/>
              </a:lnSpc>
              <a:spcBef>
                <a:spcPts val="1200"/>
              </a:spcBef>
              <a:spcAft>
                <a:spcPts val="0"/>
              </a:spcAft>
              <a:buSzPts val="1800"/>
              <a:buChar char="●"/>
            </a:pPr>
            <a:r>
              <a:rPr lang="el-GR" sz="1800" b="1">
                <a:latin typeface="Arial"/>
                <a:ea typeface="Arial"/>
                <a:cs typeface="Arial"/>
                <a:sym typeface="Arial"/>
              </a:rPr>
              <a:t>Δασικός δακτύλιος</a:t>
            </a:r>
            <a:r>
              <a:rPr lang="el-GR" sz="1800">
                <a:latin typeface="Arial"/>
                <a:ea typeface="Arial"/>
                <a:cs typeface="Arial"/>
                <a:sym typeface="Arial"/>
              </a:rPr>
              <a:t> που περιβάλλει τη Μαδρίτη, αξιοποιώντας υπάρχοντες και προβλεπόμενους πράσινους χώρους.</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a:latin typeface="Arial"/>
                <a:ea typeface="Arial"/>
                <a:cs typeface="Arial"/>
                <a:sym typeface="Arial"/>
              </a:rPr>
              <a:t>Σχεδιάζεται ώστε να δημιουργεί έναν </a:t>
            </a:r>
            <a:r>
              <a:rPr lang="el-GR" sz="1800" b="1">
                <a:latin typeface="Arial"/>
                <a:ea typeface="Arial"/>
                <a:cs typeface="Arial"/>
                <a:sym typeface="Arial"/>
              </a:rPr>
              <a:t>συνεχή, ενιαίο οικολογικό διάδρομο</a:t>
            </a:r>
            <a:r>
              <a:rPr lang="el-GR" sz="1800">
                <a:latin typeface="Arial"/>
                <a:ea typeface="Arial"/>
                <a:cs typeface="Arial"/>
                <a:sym typeface="Arial"/>
              </a:rPr>
              <a:t> περιμετρικά του δήμου.</a:t>
            </a:r>
            <a:endParaRPr sz="18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el-GR" sz="2000" b="1">
                <a:latin typeface="Arial"/>
                <a:ea typeface="Arial"/>
                <a:cs typeface="Arial"/>
                <a:sym typeface="Arial"/>
              </a:rPr>
              <a:t>Πρόσβαση και κοινωνική διάσταση</a:t>
            </a:r>
            <a:endParaRPr sz="2000" b="1">
              <a:latin typeface="Arial"/>
              <a:ea typeface="Arial"/>
              <a:cs typeface="Arial"/>
              <a:sym typeface="Arial"/>
            </a:endParaRPr>
          </a:p>
          <a:p>
            <a:pPr marL="457200" lvl="0" indent="-342900" algn="l" rtl="0">
              <a:lnSpc>
                <a:spcPct val="115000"/>
              </a:lnSpc>
              <a:spcBef>
                <a:spcPts val="1200"/>
              </a:spcBef>
              <a:spcAft>
                <a:spcPts val="0"/>
              </a:spcAft>
              <a:buSzPts val="1800"/>
              <a:buChar char="●"/>
            </a:pPr>
            <a:r>
              <a:rPr lang="el-GR" sz="1800">
                <a:latin typeface="Arial"/>
                <a:ea typeface="Arial"/>
                <a:cs typeface="Arial"/>
                <a:sym typeface="Arial"/>
              </a:rPr>
              <a:t>Δημιουργία </a:t>
            </a:r>
            <a:r>
              <a:rPr lang="el-GR" sz="1800" b="1">
                <a:latin typeface="Arial"/>
                <a:ea typeface="Arial"/>
                <a:cs typeface="Arial"/>
                <a:sym typeface="Arial"/>
              </a:rPr>
              <a:t>μονοπατιών, ζωνών αναψυχής και αθλητικών δραστηριοτήτων</a:t>
            </a:r>
            <a:r>
              <a:rPr lang="el-GR" sz="1800">
                <a:latin typeface="Arial"/>
                <a:ea typeface="Arial"/>
                <a:cs typeface="Arial"/>
                <a:sym typeface="Arial"/>
              </a:rPr>
              <a:t> για όλους τους κατοίκους.</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l-GR" sz="1800" b="1">
                <a:latin typeface="Arial"/>
                <a:ea typeface="Arial"/>
                <a:cs typeface="Arial"/>
                <a:sym typeface="Arial"/>
              </a:rPr>
              <a:t>Ecoductos (πράσινες γέφυρες)</a:t>
            </a:r>
            <a:r>
              <a:rPr lang="el-GR" sz="1800">
                <a:latin typeface="Arial"/>
                <a:ea typeface="Arial"/>
                <a:cs typeface="Arial"/>
                <a:sym typeface="Arial"/>
              </a:rPr>
              <a:t> που συνδέουν οικολογικά περιοχές, ξεπερνώντας εμπόδια στις μετακινήσεις</a:t>
            </a:r>
            <a:endParaRPr sz="1800">
              <a:latin typeface="Arial"/>
              <a:ea typeface="Arial"/>
              <a:cs typeface="Arial"/>
              <a:sym typeface="Arial"/>
            </a:endParaRPr>
          </a:p>
          <a:p>
            <a:pPr marL="457200" lvl="0" indent="0" algn="l" rtl="0">
              <a:lnSpc>
                <a:spcPct val="115000"/>
              </a:lnSpc>
              <a:spcBef>
                <a:spcPts val="1200"/>
              </a:spcBef>
              <a:spcAft>
                <a:spcPts val="1200"/>
              </a:spcAft>
              <a:buNone/>
            </a:pPr>
            <a:endParaRPr sz="3300"/>
          </a:p>
        </p:txBody>
      </p:sp>
      <p:sp>
        <p:nvSpPr>
          <p:cNvPr id="380" name="Google Shape;380;p52"/>
          <p:cNvSpPr txBox="1">
            <a:spLocks noGrp="1"/>
          </p:cNvSpPr>
          <p:nvPr>
            <p:ph type="title"/>
          </p:nvPr>
        </p:nvSpPr>
        <p:spPr>
          <a:xfrm>
            <a:off x="700550" y="921952"/>
            <a:ext cx="10690800" cy="4722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el-GR" sz="2900" b="1">
                <a:latin typeface="Arial"/>
                <a:ea typeface="Arial"/>
                <a:cs typeface="Arial"/>
                <a:sym typeface="Arial"/>
              </a:rPr>
              <a:t>Μαδρίτη: </a:t>
            </a:r>
            <a:r>
              <a:rPr lang="el-GR" sz="2900">
                <a:latin typeface="Arial"/>
                <a:ea typeface="Arial"/>
                <a:cs typeface="Arial"/>
                <a:sym typeface="Arial"/>
              </a:rPr>
              <a:t>Bosque Metropolitano</a:t>
            </a:r>
            <a:endParaRPr sz="2900">
              <a:latin typeface="Arial"/>
              <a:ea typeface="Arial"/>
              <a:cs typeface="Arial"/>
              <a:sym typeface="Arial"/>
            </a:endParaRPr>
          </a:p>
          <a:p>
            <a:pPr marL="0" lvl="0" indent="0" algn="l" rtl="0">
              <a:spcBef>
                <a:spcPts val="600"/>
              </a:spcBef>
              <a:spcAft>
                <a:spcPts val="0"/>
              </a:spcAft>
              <a:buNone/>
            </a:pPr>
            <a:endParaRPr sz="2300" b="1">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5"/>
        <p:cNvGrpSpPr/>
        <p:nvPr/>
      </p:nvGrpSpPr>
      <p:grpSpPr>
        <a:xfrm>
          <a:off x="0" y="0"/>
          <a:ext cx="0" cy="0"/>
          <a:chOff x="0" y="0"/>
          <a:chExt cx="0" cy="0"/>
        </a:xfrm>
      </p:grpSpPr>
      <p:sp>
        <p:nvSpPr>
          <p:cNvPr id="126" name="Google Shape;126;p16"/>
          <p:cNvSpPr txBox="1">
            <a:spLocks noGrp="1"/>
          </p:cNvSpPr>
          <p:nvPr>
            <p:ph type="ftr" idx="11"/>
          </p:nvPr>
        </p:nvSpPr>
        <p:spPr>
          <a:xfrm>
            <a:off x="4038480" y="6356520"/>
            <a:ext cx="4114500" cy="36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200"/>
              <a:buFont typeface="Century Gothic"/>
              <a:buNone/>
            </a:pPr>
            <a:endParaRPr sz="1200" b="0" i="0" u="none" strike="noStrike" cap="none">
              <a:solidFill>
                <a:srgbClr val="888888"/>
              </a:solidFill>
              <a:latin typeface="Century Gothic"/>
              <a:ea typeface="Century Gothic"/>
              <a:cs typeface="Century Gothic"/>
              <a:sym typeface="Century Gothic"/>
            </a:endParaRPr>
          </a:p>
        </p:txBody>
      </p:sp>
      <p:sp>
        <p:nvSpPr>
          <p:cNvPr id="127" name="Google Shape;127;p16"/>
          <p:cNvSpPr txBox="1">
            <a:spLocks noGrp="1"/>
          </p:cNvSpPr>
          <p:nvPr>
            <p:ph type="title"/>
          </p:nvPr>
        </p:nvSpPr>
        <p:spPr>
          <a:xfrm>
            <a:off x="764640" y="732240"/>
            <a:ext cx="10690800" cy="813300"/>
          </a:xfrm>
          <a:prstGeom prst="rect">
            <a:avLst/>
          </a:prstGeom>
          <a:noFill/>
          <a:ln>
            <a:noFill/>
          </a:ln>
        </p:spPr>
        <p:txBody>
          <a:bodyPr spcFirstLastPara="1" wrap="square" lIns="91425" tIns="45700" rIns="91425" bIns="45700" anchor="t" anchorCtr="0">
            <a:noAutofit/>
          </a:bodyPr>
          <a:lstStyle/>
          <a:p>
            <a:pPr marL="228600" marR="0" lvl="0" indent="0" algn="l" rtl="0">
              <a:lnSpc>
                <a:spcPct val="90000"/>
              </a:lnSpc>
              <a:spcBef>
                <a:spcPts val="0"/>
              </a:spcBef>
              <a:spcAft>
                <a:spcPts val="0"/>
              </a:spcAft>
              <a:buClr>
                <a:schemeClr val="dk1"/>
              </a:buClr>
              <a:buSzPts val="4000"/>
              <a:buFont typeface="Arial"/>
              <a:buNone/>
            </a:pPr>
            <a:r>
              <a:rPr lang="el-GR" sz="2500" b="1">
                <a:latin typeface="Arial"/>
                <a:ea typeface="Arial"/>
                <a:cs typeface="Arial"/>
                <a:sym typeface="Arial"/>
              </a:rPr>
              <a:t>Γιατί οι στόχοι αυτοί είναι κρίσιμοι για τους σύγχρονους πολιτικούς μηχανικούς</a:t>
            </a:r>
            <a:endParaRPr sz="5400" b="0" i="0" u="none" strike="noStrike" cap="none">
              <a:solidFill>
                <a:schemeClr val="dk1"/>
              </a:solidFill>
              <a:latin typeface="Century Gothic"/>
              <a:ea typeface="Century Gothic"/>
              <a:cs typeface="Century Gothic"/>
              <a:sym typeface="Century Gothic"/>
            </a:endParaRPr>
          </a:p>
        </p:txBody>
      </p:sp>
      <p:sp>
        <p:nvSpPr>
          <p:cNvPr id="128" name="Google Shape;128;p16"/>
          <p:cNvSpPr txBox="1">
            <a:spLocks noGrp="1"/>
          </p:cNvSpPr>
          <p:nvPr>
            <p:ph type="body" idx="1"/>
          </p:nvPr>
        </p:nvSpPr>
        <p:spPr>
          <a:xfrm>
            <a:off x="700550" y="1758600"/>
            <a:ext cx="10690800" cy="50994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1200"/>
              </a:spcBef>
              <a:spcAft>
                <a:spcPts val="0"/>
              </a:spcAft>
              <a:buClr>
                <a:schemeClr val="dk1"/>
              </a:buClr>
              <a:buSzPct val="34375"/>
              <a:buFont typeface="Arial"/>
              <a:buNone/>
            </a:pPr>
            <a:r>
              <a:rPr lang="el-GR" sz="3200">
                <a:latin typeface="Arial"/>
                <a:ea typeface="Arial"/>
                <a:cs typeface="Arial"/>
                <a:sym typeface="Arial"/>
              </a:rPr>
              <a:t>Σύμφωνα με την έκθεση του ECCE (</a:t>
            </a:r>
            <a:r>
              <a:rPr lang="el-GR" sz="3200" i="1">
                <a:latin typeface="Arial"/>
                <a:ea typeface="Arial"/>
                <a:cs typeface="Arial"/>
                <a:sym typeface="Arial"/>
              </a:rPr>
              <a:t>Building a Resilient Future</a:t>
            </a:r>
            <a:r>
              <a:rPr lang="el-GR" sz="3200">
                <a:latin typeface="Arial"/>
                <a:ea typeface="Arial"/>
                <a:cs typeface="Arial"/>
                <a:sym typeface="Arial"/>
              </a:rPr>
              <a:t>, 2024), οι (πολιτικοί) μηχανικοί οφείλουν να ενσωματώνουν την κλιματική αλλαγή σε κάθε στάδιο του κύκλου ζωής των έργω</a:t>
            </a:r>
            <a:r>
              <a:rPr lang="el-GR" sz="3723">
                <a:latin typeface="Arial"/>
                <a:ea typeface="Arial"/>
                <a:cs typeface="Arial"/>
                <a:sym typeface="Arial"/>
              </a:rPr>
              <a:t>ν:</a:t>
            </a:r>
            <a:endParaRPr sz="3723">
              <a:latin typeface="Arial"/>
              <a:ea typeface="Arial"/>
              <a:cs typeface="Arial"/>
              <a:sym typeface="Arial"/>
            </a:endParaRPr>
          </a:p>
          <a:p>
            <a:pPr marL="457200" lvl="0" indent="-363931" algn="l" rtl="0">
              <a:lnSpc>
                <a:spcPct val="100000"/>
              </a:lnSpc>
              <a:spcBef>
                <a:spcPts val="1200"/>
              </a:spcBef>
              <a:spcAft>
                <a:spcPts val="0"/>
              </a:spcAft>
              <a:buSzPct val="100000"/>
              <a:buChar char="●"/>
            </a:pPr>
            <a:r>
              <a:rPr lang="el-GR" sz="3409" b="1">
                <a:latin typeface="Arial"/>
                <a:ea typeface="Arial"/>
                <a:cs typeface="Arial"/>
                <a:sym typeface="Arial"/>
              </a:rPr>
              <a:t>Επικαιροποίηση προτύπων &amp; κανονισμών</a:t>
            </a:r>
            <a:r>
              <a:rPr lang="el-GR" sz="3409">
                <a:latin typeface="Arial"/>
                <a:ea typeface="Arial"/>
                <a:cs typeface="Arial"/>
                <a:sym typeface="Arial"/>
              </a:rPr>
              <a:t> με βάση κλιματικές προβλέψεις (άνοδος στάθμης θάλασσας, ακραίες βροχοπτώσεις, θερμοκρασίες).</a:t>
            </a:r>
            <a:br>
              <a:rPr lang="el-GR" sz="3409">
                <a:latin typeface="Arial"/>
                <a:ea typeface="Arial"/>
                <a:cs typeface="Arial"/>
                <a:sym typeface="Arial"/>
              </a:rPr>
            </a:br>
            <a:endParaRPr sz="3409">
              <a:latin typeface="Arial"/>
              <a:ea typeface="Arial"/>
              <a:cs typeface="Arial"/>
              <a:sym typeface="Arial"/>
            </a:endParaRPr>
          </a:p>
          <a:p>
            <a:pPr marL="457200" lvl="0" indent="-363931" algn="l" rtl="0">
              <a:lnSpc>
                <a:spcPct val="100000"/>
              </a:lnSpc>
              <a:spcBef>
                <a:spcPts val="0"/>
              </a:spcBef>
              <a:spcAft>
                <a:spcPts val="0"/>
              </a:spcAft>
              <a:buSzPct val="100000"/>
              <a:buChar char="●"/>
            </a:pPr>
            <a:r>
              <a:rPr lang="el-GR" sz="3409" b="1">
                <a:latin typeface="Arial"/>
                <a:ea typeface="Arial"/>
                <a:cs typeface="Arial"/>
                <a:sym typeface="Arial"/>
              </a:rPr>
              <a:t>Προώθηση κλιματικά ανθεκτικών λύσεων</a:t>
            </a:r>
            <a:r>
              <a:rPr lang="el-GR" sz="3409">
                <a:latin typeface="Arial"/>
                <a:ea typeface="Arial"/>
                <a:cs typeface="Arial"/>
                <a:sym typeface="Arial"/>
              </a:rPr>
              <a:t>, με έμφαση σε λύσεις βασισμένες στη φύση (πράσινες στέγες, διαπερατά υλικά, αστικά δάση).</a:t>
            </a:r>
            <a:br>
              <a:rPr lang="el-GR" sz="3409">
                <a:latin typeface="Arial"/>
                <a:ea typeface="Arial"/>
                <a:cs typeface="Arial"/>
                <a:sym typeface="Arial"/>
              </a:rPr>
            </a:br>
            <a:endParaRPr sz="3409">
              <a:latin typeface="Arial"/>
              <a:ea typeface="Arial"/>
              <a:cs typeface="Arial"/>
              <a:sym typeface="Arial"/>
            </a:endParaRPr>
          </a:p>
          <a:p>
            <a:pPr marL="457200" lvl="0" indent="-363931" algn="l" rtl="0">
              <a:lnSpc>
                <a:spcPct val="100000"/>
              </a:lnSpc>
              <a:spcBef>
                <a:spcPts val="0"/>
              </a:spcBef>
              <a:spcAft>
                <a:spcPts val="0"/>
              </a:spcAft>
              <a:buSzPct val="100000"/>
              <a:buChar char="●"/>
            </a:pPr>
            <a:r>
              <a:rPr lang="el-GR" sz="3409" b="1">
                <a:latin typeface="Arial"/>
                <a:ea typeface="Arial"/>
                <a:cs typeface="Arial"/>
                <a:sym typeface="Arial"/>
              </a:rPr>
              <a:t>Κοινωνική ισότητα &amp; συμμετοχή κοινοτήτων</a:t>
            </a:r>
            <a:r>
              <a:rPr lang="el-GR" sz="3409">
                <a:latin typeface="Arial"/>
                <a:ea typeface="Arial"/>
                <a:cs typeface="Arial"/>
                <a:sym typeface="Arial"/>
              </a:rPr>
              <a:t> στον σχεδιασμό και την υλοποίηση υποδομών.</a:t>
            </a:r>
            <a:br>
              <a:rPr lang="el-GR" sz="3409">
                <a:latin typeface="Arial"/>
                <a:ea typeface="Arial"/>
                <a:cs typeface="Arial"/>
                <a:sym typeface="Arial"/>
              </a:rPr>
            </a:br>
            <a:endParaRPr sz="3409">
              <a:latin typeface="Arial"/>
              <a:ea typeface="Arial"/>
              <a:cs typeface="Arial"/>
              <a:sym typeface="Arial"/>
            </a:endParaRPr>
          </a:p>
          <a:p>
            <a:pPr marL="457200" lvl="0" indent="-363931" algn="l" rtl="0">
              <a:lnSpc>
                <a:spcPct val="100000"/>
              </a:lnSpc>
              <a:spcBef>
                <a:spcPts val="0"/>
              </a:spcBef>
              <a:spcAft>
                <a:spcPts val="0"/>
              </a:spcAft>
              <a:buSzPct val="100000"/>
              <a:buChar char="●"/>
            </a:pPr>
            <a:r>
              <a:rPr lang="el-GR" sz="3409" b="1">
                <a:latin typeface="Arial"/>
                <a:ea typeface="Arial"/>
                <a:cs typeface="Arial"/>
                <a:sym typeface="Arial"/>
              </a:rPr>
              <a:t>Βαθιά γνώση των ευρωπαϊκών και εθνικών πολιτικών προσαρμογής</a:t>
            </a:r>
            <a:r>
              <a:rPr lang="el-GR" sz="3409">
                <a:latin typeface="Arial"/>
                <a:ea typeface="Arial"/>
                <a:cs typeface="Arial"/>
                <a:sym typeface="Arial"/>
              </a:rPr>
              <a:t> ώστε οι μηχανικοί να τις εφαρμόζουν, να συμβάλλουν στη διαμόρφωσή τους και να τεκμηριώνουν τα οφέλη ανθεκτικών υποδομών.</a:t>
            </a:r>
            <a:endParaRPr sz="3409">
              <a:latin typeface="Arial"/>
              <a:ea typeface="Arial"/>
              <a:cs typeface="Arial"/>
              <a:sym typeface="Arial"/>
            </a:endParaRPr>
          </a:p>
          <a:p>
            <a:pPr marL="228600" lvl="0" indent="0" algn="l" rtl="0">
              <a:lnSpc>
                <a:spcPct val="110000"/>
              </a:lnSpc>
              <a:spcBef>
                <a:spcPts val="1200"/>
              </a:spcBef>
              <a:spcAft>
                <a:spcPts val="0"/>
              </a:spcAft>
              <a:buClr>
                <a:schemeClr val="dk1"/>
              </a:buClr>
              <a:buSzPct val="100000"/>
              <a:buNone/>
            </a:pPr>
            <a:endParaRPr sz="1800">
              <a:latin typeface="Open Sans"/>
              <a:ea typeface="Open Sans"/>
              <a:cs typeface="Open Sans"/>
              <a:sym typeface="Open Sans"/>
            </a:endParaRPr>
          </a:p>
        </p:txBody>
      </p:sp>
      <p:sp>
        <p:nvSpPr>
          <p:cNvPr id="129" name="Google Shape;129;p16"/>
          <p:cNvSpPr/>
          <p:nvPr/>
        </p:nvSpPr>
        <p:spPr>
          <a:xfrm>
            <a:off x="764640" y="1758600"/>
            <a:ext cx="4504800" cy="364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30" name="Google Shape;130;p16"/>
          <p:cNvSpPr txBox="1">
            <a:spLocks noGrp="1"/>
          </p:cNvSpPr>
          <p:nvPr>
            <p:ph type="sldNum" idx="12"/>
          </p:nvPr>
        </p:nvSpPr>
        <p:spPr>
          <a:xfrm>
            <a:off x="10919160" y="6356520"/>
            <a:ext cx="672000" cy="36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800"/>
              <a:buFont typeface="Century Gothic"/>
              <a:buNone/>
            </a:pPr>
            <a:fld id="{00000000-1234-1234-1234-123412341234}" type="slidenum">
              <a:rPr lang="el-GR"/>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1000"/>
                                        <p:tgtEl>
                                          <p:spTgt spid="12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 calcmode="lin" valueType="num">
                                      <p:cBhvr additive="base">
                                        <p:cTn id="12" dur="1000"/>
                                        <p:tgtEl>
                                          <p:spTgt spid="12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 calcmode="lin" valueType="num">
                                      <p:cBhvr additive="base">
                                        <p:cTn id="17" dur="1000"/>
                                        <p:tgtEl>
                                          <p:spTgt spid="12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 calcmode="lin" valueType="num">
                                      <p:cBhvr additive="base">
                                        <p:cTn id="22" dur="1000"/>
                                        <p:tgtEl>
                                          <p:spTgt spid="12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 calcmode="lin" valueType="num">
                                      <p:cBhvr additive="base">
                                        <p:cTn id="27" dur="1000"/>
                                        <p:tgtEl>
                                          <p:spTgt spid="12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 calcmode="lin" valueType="num">
                                      <p:cBhvr additive="base">
                                        <p:cTn id="32" dur="1000"/>
                                        <p:tgtEl>
                                          <p:spTgt spid="12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body" idx="1"/>
          </p:nvPr>
        </p:nvSpPr>
        <p:spPr>
          <a:xfrm>
            <a:off x="700550" y="1687425"/>
            <a:ext cx="10690800" cy="45117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SzPts val="1900"/>
              <a:buChar char="•"/>
            </a:pPr>
            <a:r>
              <a:rPr lang="el-GR" sz="1900">
                <a:latin typeface="Arial"/>
                <a:ea typeface="Arial"/>
                <a:cs typeface="Arial"/>
                <a:sym typeface="Arial"/>
              </a:rPr>
              <a:t>Μία από τις πιο πυκνοδομημένες και «σφραγισμένες» πόλεις της Ευρώπης∙ ~80% της επιφάνειας είναι αδιαπέραστη (μπετόν/άσφαλτος)</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Πολύ χαμηλή δενδρική κάλυψη και κατακερματισμένοι πράσινοι χώροι → έντονο φαινόμενο αστικής θερμικής νησίδας</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Ταχεία ιδιωτική οικοδόμηση με περιορισμένα κριτήρια προσαρμογής στην κλιματική αλλαγή</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Δημόσιος χώρος χωρίς επαρκή σχεδιασμό για καύσωνες, πλημμύρες</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Χρόνια προβλήματα απορροής λόγω σφραγισμένου εδάφους και περιορισμένης διήθησης</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Περιορισμένες πράσινες/μπλε υποδομές → μειωμένη δροσιά, μειωμένη ικανότητα αποθήκευσης και απορρόφησης νερού</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a:latin typeface="Arial"/>
                <a:ea typeface="Arial"/>
                <a:cs typeface="Arial"/>
                <a:sym typeface="Arial"/>
              </a:rPr>
              <a:t>Υψηλή έκθεση και ευαλωτότητα, όπως επιβεβαιώνεται από διεθνείς αξιολογήσεις</a:t>
            </a:r>
            <a:endParaRPr sz="1900">
              <a:latin typeface="Arial"/>
              <a:ea typeface="Arial"/>
              <a:cs typeface="Arial"/>
              <a:sym typeface="Arial"/>
            </a:endParaRPr>
          </a:p>
          <a:p>
            <a:pPr marL="457200" lvl="0" indent="-349250" algn="l" rtl="0">
              <a:lnSpc>
                <a:spcPct val="115000"/>
              </a:lnSpc>
              <a:spcBef>
                <a:spcPts val="0"/>
              </a:spcBef>
              <a:spcAft>
                <a:spcPts val="0"/>
              </a:spcAft>
              <a:buSzPts val="1900"/>
              <a:buChar char="•"/>
            </a:pPr>
            <a:r>
              <a:rPr lang="el-GR" sz="1900" b="1">
                <a:latin typeface="Arial"/>
                <a:ea typeface="Arial"/>
                <a:cs typeface="Arial"/>
                <a:sym typeface="Arial"/>
              </a:rPr>
              <a:t>Hazard-independent vulnerability: η ίδια η δομή της πόλης ενισχύει κάθε κλιματικό κίνδυνο (καύσωνα, πλημμύρα, λειψυδρία, διαταραχή ενεργειακών συστημάτων, κ.λπ) </a:t>
            </a:r>
            <a:endParaRPr sz="1900" b="1">
              <a:latin typeface="Arial"/>
              <a:ea typeface="Arial"/>
              <a:cs typeface="Arial"/>
              <a:sym typeface="Arial"/>
            </a:endParaRPr>
          </a:p>
          <a:p>
            <a:pPr marL="0" lvl="0" indent="0" algn="l" rtl="0">
              <a:spcBef>
                <a:spcPts val="1200"/>
              </a:spcBef>
              <a:spcAft>
                <a:spcPts val="0"/>
              </a:spcAft>
              <a:buNone/>
            </a:pPr>
            <a:endParaRPr sz="2100">
              <a:latin typeface="Arial"/>
              <a:ea typeface="Arial"/>
              <a:cs typeface="Arial"/>
              <a:sym typeface="Arial"/>
            </a:endParaRPr>
          </a:p>
          <a:p>
            <a:pPr marL="0" lvl="0" indent="0" algn="l" rtl="0">
              <a:spcBef>
                <a:spcPts val="1000"/>
              </a:spcBef>
              <a:spcAft>
                <a:spcPts val="0"/>
              </a:spcAft>
              <a:buNone/>
            </a:pPr>
            <a:endParaRPr/>
          </a:p>
        </p:txBody>
      </p:sp>
      <p:sp>
        <p:nvSpPr>
          <p:cNvPr id="387" name="Google Shape;387;p53"/>
          <p:cNvSpPr txBox="1">
            <a:spLocks noGrp="1"/>
          </p:cNvSpPr>
          <p:nvPr>
            <p:ph type="title"/>
          </p:nvPr>
        </p:nvSpPr>
        <p:spPr>
          <a:xfrm>
            <a:off x="700550" y="921951"/>
            <a:ext cx="10690800" cy="562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2300" b="1"/>
              <a:t>Αθήνα</a:t>
            </a:r>
            <a:r>
              <a:rPr lang="el-GR" sz="2300"/>
              <a:t>: Ανοικοδόμηση χωρίς προσαρμογή — Διαρθρωτική Ευαλωτότητα</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a:spLocks noGrp="1"/>
          </p:cNvSpPr>
          <p:nvPr>
            <p:ph type="body" idx="1"/>
          </p:nvPr>
        </p:nvSpPr>
        <p:spPr>
          <a:xfrm>
            <a:off x="700550" y="965525"/>
            <a:ext cx="10690800" cy="4963500"/>
          </a:xfrm>
          <a:prstGeom prst="rect">
            <a:avLst/>
          </a:prstGeom>
        </p:spPr>
        <p:txBody>
          <a:bodyPr spcFirstLastPara="1" wrap="square" lIns="91425" tIns="45700" rIns="91425" bIns="45700" anchor="t" anchorCtr="0">
            <a:noAutofit/>
          </a:bodyPr>
          <a:lstStyle/>
          <a:p>
            <a:pPr marL="457200" lvl="0" indent="-381000" algn="l" rtl="0">
              <a:lnSpc>
                <a:spcPct val="138000"/>
              </a:lnSpc>
              <a:spcBef>
                <a:spcPts val="1200"/>
              </a:spcBef>
              <a:spcAft>
                <a:spcPts val="0"/>
              </a:spcAft>
              <a:buSzPts val="2400"/>
              <a:buChar char="•"/>
            </a:pPr>
            <a:r>
              <a:rPr lang="el-GR" sz="2400"/>
              <a:t>Οι κυβερνήσεις μπορούν να εφαρμόσουν στρατηγικές και πολιτικές για τη μείωση της τρωτότητας εισάγοντας συγκεκριμένα μέτρα που στοχεύουν τόσο στο τμήμα της τρωτότητας </a:t>
            </a:r>
            <a:r>
              <a:rPr lang="el-GR" sz="2400" b="1"/>
              <a:t>που είναι ανεξάρτητο από τον κίνδυνο </a:t>
            </a:r>
            <a:r>
              <a:rPr lang="el-GR" sz="2400"/>
              <a:t>όσο και σε αυτό που </a:t>
            </a:r>
            <a:r>
              <a:rPr lang="el-GR" sz="2400" b="1"/>
              <a:t>εξαρτάται από τον κίνδυνο</a:t>
            </a:r>
            <a:r>
              <a:rPr lang="el-GR" sz="2400"/>
              <a:t>.</a:t>
            </a:r>
            <a:endParaRPr sz="2400"/>
          </a:p>
          <a:p>
            <a:pPr marL="457200" lvl="0" indent="-381000" algn="l" rtl="0">
              <a:lnSpc>
                <a:spcPct val="138000"/>
              </a:lnSpc>
              <a:spcBef>
                <a:spcPts val="0"/>
              </a:spcBef>
              <a:spcAft>
                <a:spcPts val="0"/>
              </a:spcAft>
              <a:buSzPts val="2400"/>
              <a:buChar char="•"/>
            </a:pPr>
            <a:r>
              <a:rPr lang="el-GR" sz="2400"/>
              <a:t>Η μείωση της τρωτότητας απαιτεί τον εντοπισμό και την αντιμετώπιση των υποκείμενων παραγόντων κινδύνου, οι οποίοι σχετίζονται ιδιαίτερα </a:t>
            </a:r>
            <a:r>
              <a:rPr lang="el-GR" sz="2400" b="1"/>
              <a:t>με λανθασμένες οικονομικές και πολεοδομικές επιλογές και πρακτικές, την περιβαλλοντική υποβάθμιση, τη φτώχεια, τις ανισότητες και τους αδύναμους θεσμούς</a:t>
            </a:r>
            <a:endParaRPr sz="2400" b="1"/>
          </a:p>
          <a:p>
            <a:pPr marL="0" lvl="0" indent="0" algn="l" rtl="0">
              <a:lnSpc>
                <a:spcPct val="138000"/>
              </a:lnSpc>
              <a:spcBef>
                <a:spcPts val="1400"/>
              </a:spcBef>
              <a:spcAft>
                <a:spcPts val="0"/>
              </a:spcAft>
              <a:buClr>
                <a:schemeClr val="dk1"/>
              </a:buClr>
              <a:buSzPts val="1100"/>
              <a:buFont typeface="Arial"/>
              <a:buNone/>
            </a:pPr>
            <a:endParaRPr sz="2000"/>
          </a:p>
          <a:p>
            <a:pPr marL="0" lvl="0" indent="0" algn="l" rtl="0">
              <a:spcBef>
                <a:spcPts val="1400"/>
              </a:spcBef>
              <a:spcAft>
                <a:spcPts val="0"/>
              </a:spcAft>
              <a:buNone/>
            </a:pP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5"/>
          <p:cNvSpPr txBox="1">
            <a:spLocks noGrp="1"/>
          </p:cNvSpPr>
          <p:nvPr>
            <p:ph type="title"/>
          </p:nvPr>
        </p:nvSpPr>
        <p:spPr>
          <a:xfrm>
            <a:off x="700550" y="921955"/>
            <a:ext cx="10690800" cy="74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l-GR" sz="4100" b="1"/>
              <a:t>Ανεξάρτητη από τον κίνδυνο </a:t>
            </a:r>
            <a:endParaRPr sz="4100"/>
          </a:p>
        </p:txBody>
      </p:sp>
      <p:graphicFrame>
        <p:nvGraphicFramePr>
          <p:cNvPr id="400" name="Google Shape;400;p55"/>
          <p:cNvGraphicFramePr/>
          <p:nvPr/>
        </p:nvGraphicFramePr>
        <p:xfrm>
          <a:off x="475700" y="1664738"/>
          <a:ext cx="3000000" cy="3000000"/>
        </p:xfrm>
        <a:graphic>
          <a:graphicData uri="http://schemas.openxmlformats.org/drawingml/2006/table">
            <a:tbl>
              <a:tblPr>
                <a:noFill/>
                <a:tableStyleId>{79DC89A6-77B7-4590-AEF6-BFBB6EB8943E}</a:tableStyleId>
              </a:tblPr>
              <a:tblGrid>
                <a:gridCol w="2600325">
                  <a:extLst>
                    <a:ext uri="{9D8B030D-6E8A-4147-A177-3AD203B41FA5}">
                      <a16:colId xmlns:a16="http://schemas.microsoft.com/office/drawing/2014/main" val="20000"/>
                    </a:ext>
                  </a:extLst>
                </a:gridCol>
                <a:gridCol w="8315325">
                  <a:extLst>
                    <a:ext uri="{9D8B030D-6E8A-4147-A177-3AD203B41FA5}">
                      <a16:colId xmlns:a16="http://schemas.microsoft.com/office/drawing/2014/main" val="20001"/>
                    </a:ext>
                  </a:extLst>
                </a:gridCol>
              </a:tblGrid>
              <a:tr h="396675">
                <a:tc>
                  <a:txBody>
                    <a:bodyPr/>
                    <a:lstStyle/>
                    <a:p>
                      <a:pPr marL="0" lvl="0" indent="0" algn="l" rtl="0">
                        <a:spcBef>
                          <a:spcPts val="0"/>
                        </a:spcBef>
                        <a:spcAft>
                          <a:spcPts val="0"/>
                        </a:spcAft>
                        <a:buNone/>
                      </a:pPr>
                      <a:r>
                        <a:rPr lang="el-GR" sz="1200" b="1">
                          <a:solidFill>
                            <a:schemeClr val="dk1"/>
                          </a:solidFill>
                        </a:rPr>
                        <a:t>Κατηγορία</a:t>
                      </a:r>
                      <a:endParaRPr sz="1500"/>
                    </a:p>
                  </a:txBody>
                  <a:tcPr marL="91425" marR="91425" marT="91425" marB="91425"/>
                </a:tc>
                <a:tc>
                  <a:txBody>
                    <a:bodyPr/>
                    <a:lstStyle/>
                    <a:p>
                      <a:pPr marL="0" lvl="0" indent="0" algn="l" rtl="0">
                        <a:spcBef>
                          <a:spcPts val="0"/>
                        </a:spcBef>
                        <a:spcAft>
                          <a:spcPts val="0"/>
                        </a:spcAft>
                        <a:buNone/>
                      </a:pPr>
                      <a:r>
                        <a:rPr lang="el-GR" sz="1500"/>
                        <a:t>Τι αφορά; </a:t>
                      </a:r>
                      <a:endParaRPr sz="1500"/>
                    </a:p>
                  </a:txBody>
                  <a:tcPr marL="91425" marR="91425" marT="91425" marB="91425"/>
                </a:tc>
                <a:extLst>
                  <a:ext uri="{0D108BD9-81ED-4DB2-BD59-A6C34878D82A}">
                    <a16:rowId xmlns:a16="http://schemas.microsoft.com/office/drawing/2014/main" val="10000"/>
                  </a:ext>
                </a:extLst>
              </a:tr>
              <a:tr h="837500">
                <a:tc>
                  <a:txBody>
                    <a:bodyPr/>
                    <a:lstStyle/>
                    <a:p>
                      <a:pPr marL="0" lvl="0" indent="0" algn="l" rtl="0">
                        <a:spcBef>
                          <a:spcPts val="0"/>
                        </a:spcBef>
                        <a:spcAft>
                          <a:spcPts val="0"/>
                        </a:spcAft>
                        <a:buNone/>
                      </a:pPr>
                      <a:r>
                        <a:rPr lang="el-GR" sz="1200" b="1">
                          <a:solidFill>
                            <a:schemeClr val="dk1"/>
                          </a:solidFill>
                        </a:rPr>
                        <a:t>Κοινωική ευαλωτότητα (Social)</a:t>
                      </a:r>
                      <a:endParaRPr sz="1500"/>
                    </a:p>
                  </a:txBody>
                  <a:tcPr marL="91425" marR="91425" marT="91425" marB="91425"/>
                </a:tc>
                <a:tc>
                  <a:txBody>
                    <a:bodyPr/>
                    <a:lstStyle/>
                    <a:p>
                      <a:pPr marL="457200" lvl="0" indent="-323850" algn="l" rtl="0">
                        <a:spcBef>
                          <a:spcPts val="0"/>
                        </a:spcBef>
                        <a:spcAft>
                          <a:spcPts val="0"/>
                        </a:spcAft>
                        <a:buSzPts val="1500"/>
                        <a:buChar char="●"/>
                      </a:pPr>
                      <a:r>
                        <a:rPr lang="el-GR" sz="1500"/>
                        <a:t>Υψηλό ποσοστό ηλικιωμένων (ιδίως σε νησιά &amp; ορεινά χωριά)</a:t>
                      </a:r>
                      <a:endParaRPr sz="1500"/>
                    </a:p>
                    <a:p>
                      <a:pPr marL="457200" lvl="0" indent="-323850" algn="l" rtl="0">
                        <a:spcBef>
                          <a:spcPts val="0"/>
                        </a:spcBef>
                        <a:spcAft>
                          <a:spcPts val="0"/>
                        </a:spcAft>
                        <a:buSzPts val="1500"/>
                        <a:buChar char="●"/>
                      </a:pPr>
                      <a:r>
                        <a:rPr lang="el-GR" sz="1500" b="1"/>
                        <a:t>Εγκατάλειψη ορεινών περιοχών &amp; αποδυνάμωση κοινωνικών δικτύων</a:t>
                      </a:r>
                      <a:endParaRPr sz="1500" b="1"/>
                    </a:p>
                    <a:p>
                      <a:pPr marL="457200" lvl="0" indent="-323850" algn="l" rtl="0">
                        <a:spcBef>
                          <a:spcPts val="0"/>
                        </a:spcBef>
                        <a:spcAft>
                          <a:spcPts val="0"/>
                        </a:spcAft>
                        <a:buSzPts val="1500"/>
                        <a:buChar char="●"/>
                      </a:pPr>
                      <a:r>
                        <a:rPr lang="el-GR" sz="1500"/>
                        <a:t>Έλλειψη πρόσβασης σε υγεία, ειδικά σε απομακρυσμένες περιοχές </a:t>
                      </a:r>
                      <a:endParaRPr sz="1500"/>
                    </a:p>
                  </a:txBody>
                  <a:tcPr marL="91425" marR="91425" marT="91425" marB="91425"/>
                </a:tc>
                <a:extLst>
                  <a:ext uri="{0D108BD9-81ED-4DB2-BD59-A6C34878D82A}">
                    <a16:rowId xmlns:a16="http://schemas.microsoft.com/office/drawing/2014/main" val="10001"/>
                  </a:ext>
                </a:extLst>
              </a:tr>
              <a:tr h="1057875">
                <a:tc>
                  <a:txBody>
                    <a:bodyPr/>
                    <a:lstStyle/>
                    <a:p>
                      <a:pPr marL="0" lvl="0" indent="0" algn="l" rtl="0">
                        <a:spcBef>
                          <a:spcPts val="0"/>
                        </a:spcBef>
                        <a:spcAft>
                          <a:spcPts val="0"/>
                        </a:spcAft>
                        <a:buNone/>
                      </a:pPr>
                      <a:r>
                        <a:rPr lang="el-GR" sz="1200" b="1">
                          <a:solidFill>
                            <a:schemeClr val="dk1"/>
                          </a:solidFill>
                        </a:rPr>
                        <a:t>Οικονομική ευαλωτότητα (Economic)</a:t>
                      </a:r>
                      <a:endParaRPr sz="1500"/>
                    </a:p>
                  </a:txBody>
                  <a:tcPr marL="91425" marR="91425" marT="91425" marB="91425"/>
                </a:tc>
                <a:tc>
                  <a:txBody>
                    <a:bodyPr/>
                    <a:lstStyle/>
                    <a:p>
                      <a:pPr marL="457200" lvl="0" indent="-323850" algn="l" rtl="0">
                        <a:spcBef>
                          <a:spcPts val="0"/>
                        </a:spcBef>
                        <a:spcAft>
                          <a:spcPts val="0"/>
                        </a:spcAft>
                        <a:buSzPts val="1500"/>
                        <a:buChar char="●"/>
                      </a:pPr>
                      <a:r>
                        <a:rPr lang="el-GR" sz="1500"/>
                        <a:t>Χαμηλό εισόδημα, υψηλή ανεργία σε πολλές περιοχές</a:t>
                      </a:r>
                      <a:endParaRPr sz="1500"/>
                    </a:p>
                    <a:p>
                      <a:pPr marL="457200" lvl="0" indent="-323850" algn="l" rtl="0">
                        <a:spcBef>
                          <a:spcPts val="0"/>
                        </a:spcBef>
                        <a:spcAft>
                          <a:spcPts val="0"/>
                        </a:spcAft>
                        <a:buSzPts val="1500"/>
                        <a:buChar char="●"/>
                      </a:pPr>
                      <a:r>
                        <a:rPr lang="el-GR" sz="1500"/>
                        <a:t>Πολύ χαμηλή ασφαλιστική κάλυψη (μεγάλο protection gap) για κατοικίες &amp; επιχειρήσεις</a:t>
                      </a:r>
                      <a:endParaRPr sz="1500"/>
                    </a:p>
                    <a:p>
                      <a:pPr marL="457200" lvl="0" indent="-323850" algn="l" rtl="0">
                        <a:spcBef>
                          <a:spcPts val="0"/>
                        </a:spcBef>
                        <a:spcAft>
                          <a:spcPts val="0"/>
                        </a:spcAft>
                        <a:buSzPts val="1500"/>
                        <a:buChar char="●"/>
                      </a:pPr>
                      <a:r>
                        <a:rPr lang="el-GR" sz="1500" b="1"/>
                        <a:t>Εξάρτηση από μονοκαλλιέργειες → υψηλή ευαλωτότητα σε κλιματικές πιέσεις</a:t>
                      </a:r>
                      <a:endParaRPr sz="1500" b="1"/>
                    </a:p>
                    <a:p>
                      <a:pPr marL="457200" lvl="0" indent="-323850" algn="l" rtl="0">
                        <a:spcBef>
                          <a:spcPts val="0"/>
                        </a:spcBef>
                        <a:spcAft>
                          <a:spcPts val="0"/>
                        </a:spcAft>
                        <a:buSzPts val="1500"/>
                        <a:buChar char="●"/>
                      </a:pPr>
                      <a:r>
                        <a:rPr lang="el-GR" sz="1500" b="1"/>
                        <a:t>Μεγάλη εξάρτηση από τουρισμό → οικονομική έκθεση σε κλιματικά γεγονότα</a:t>
                      </a:r>
                      <a:endParaRPr sz="1500" b="1"/>
                    </a:p>
                  </a:txBody>
                  <a:tcPr marL="91425" marR="91425" marT="91425" marB="91425"/>
                </a:tc>
                <a:extLst>
                  <a:ext uri="{0D108BD9-81ED-4DB2-BD59-A6C34878D82A}">
                    <a16:rowId xmlns:a16="http://schemas.microsoft.com/office/drawing/2014/main" val="10002"/>
                  </a:ext>
                </a:extLst>
              </a:tr>
              <a:tr h="1278275">
                <a:tc>
                  <a:txBody>
                    <a:bodyPr/>
                    <a:lstStyle/>
                    <a:p>
                      <a:pPr marL="0" lvl="0" indent="0" algn="l" rtl="0">
                        <a:spcBef>
                          <a:spcPts val="0"/>
                        </a:spcBef>
                        <a:spcAft>
                          <a:spcPts val="0"/>
                        </a:spcAft>
                        <a:buNone/>
                      </a:pPr>
                      <a:r>
                        <a:rPr lang="el-GR" sz="1200" b="1">
                          <a:solidFill>
                            <a:schemeClr val="dk1"/>
                          </a:solidFill>
                        </a:rPr>
                        <a:t>Πολιτική/Θεσμική ευαλωτότητα (Political/Institutional)</a:t>
                      </a:r>
                      <a:endParaRPr sz="1500"/>
                    </a:p>
                  </a:txBody>
                  <a:tcPr marL="91425" marR="91425" marT="91425" marB="91425"/>
                </a:tc>
                <a:tc>
                  <a:txBody>
                    <a:bodyPr/>
                    <a:lstStyle/>
                    <a:p>
                      <a:pPr marL="457200" lvl="0" indent="-323850" algn="l" rtl="0">
                        <a:spcBef>
                          <a:spcPts val="0"/>
                        </a:spcBef>
                        <a:spcAft>
                          <a:spcPts val="0"/>
                        </a:spcAft>
                        <a:buSzPts val="1500"/>
                        <a:buChar char="●"/>
                      </a:pPr>
                      <a:r>
                        <a:rPr lang="el-GR" sz="1500" b="1"/>
                        <a:t>Ανεπαρκής πολεοδομικός σχεδιασμός &amp; αυθαίρετη δόμηση (Αττική, παράκτιες ζώνες)</a:t>
                      </a:r>
                      <a:endParaRPr sz="1500" b="1"/>
                    </a:p>
                    <a:p>
                      <a:pPr marL="457200" lvl="0" indent="-323850" algn="l" rtl="0">
                        <a:spcBef>
                          <a:spcPts val="0"/>
                        </a:spcBef>
                        <a:spcAft>
                          <a:spcPts val="0"/>
                        </a:spcAft>
                        <a:buSzPts val="1500"/>
                        <a:buChar char="●"/>
                      </a:pPr>
                      <a:r>
                        <a:rPr lang="el-GR" sz="1500" b="1"/>
                        <a:t>Κατασκευές σε ρέματα, αλλοίωση φυσικών λεκανών απορροής</a:t>
                      </a:r>
                      <a:endParaRPr sz="1500" b="1"/>
                    </a:p>
                    <a:p>
                      <a:pPr marL="457200" lvl="0" indent="-323850" algn="l" rtl="0">
                        <a:spcBef>
                          <a:spcPts val="0"/>
                        </a:spcBef>
                        <a:spcAft>
                          <a:spcPts val="0"/>
                        </a:spcAft>
                        <a:buSzPts val="1500"/>
                        <a:buChar char="●"/>
                      </a:pPr>
                      <a:r>
                        <a:rPr lang="el-GR" sz="1500" b="1"/>
                        <a:t>Αδύναμη εφαρμογή κανονισμών για πυροπροστασία &amp; χρήση γης</a:t>
                      </a:r>
                      <a:endParaRPr sz="1500" b="1"/>
                    </a:p>
                    <a:p>
                      <a:pPr marL="457200" lvl="0" indent="-323850" algn="l" rtl="0">
                        <a:spcBef>
                          <a:spcPts val="0"/>
                        </a:spcBef>
                        <a:spcAft>
                          <a:spcPts val="0"/>
                        </a:spcAft>
                        <a:buSzPts val="1500"/>
                        <a:buChar char="●"/>
                      </a:pPr>
                      <a:r>
                        <a:rPr lang="el-GR" sz="1500" b="1"/>
                        <a:t>Έλλειψη συντήρησης υποδομών (αναχώματα, υδραυλικά έργα, δίκτυα)</a:t>
                      </a:r>
                      <a:endParaRPr sz="1500" b="1"/>
                    </a:p>
                  </a:txBody>
                  <a:tcPr marL="91425" marR="91425" marT="91425" marB="91425"/>
                </a:tc>
                <a:extLst>
                  <a:ext uri="{0D108BD9-81ED-4DB2-BD59-A6C34878D82A}">
                    <a16:rowId xmlns:a16="http://schemas.microsoft.com/office/drawing/2014/main" val="10003"/>
                  </a:ext>
                </a:extLst>
              </a:tr>
              <a:tr h="1278275">
                <a:tc>
                  <a:txBody>
                    <a:bodyPr/>
                    <a:lstStyle/>
                    <a:p>
                      <a:pPr marL="0" lvl="0" indent="0" algn="l" rtl="0">
                        <a:spcBef>
                          <a:spcPts val="0"/>
                        </a:spcBef>
                        <a:spcAft>
                          <a:spcPts val="0"/>
                        </a:spcAft>
                        <a:buNone/>
                      </a:pPr>
                      <a:r>
                        <a:rPr lang="el-GR" sz="1200" b="1">
                          <a:solidFill>
                            <a:schemeClr val="dk1"/>
                          </a:solidFill>
                        </a:rPr>
                        <a:t>Περιβαλλοντική ευαλωτότητα (Environmental)</a:t>
                      </a:r>
                      <a:endParaRPr sz="1500"/>
                    </a:p>
                  </a:txBody>
                  <a:tcPr marL="91425" marR="91425" marT="91425" marB="91425"/>
                </a:tc>
                <a:tc>
                  <a:txBody>
                    <a:bodyPr/>
                    <a:lstStyle/>
                    <a:p>
                      <a:pPr marL="457200" lvl="0" indent="-323850" algn="l" rtl="0">
                        <a:spcBef>
                          <a:spcPts val="0"/>
                        </a:spcBef>
                        <a:spcAft>
                          <a:spcPts val="0"/>
                        </a:spcAft>
                        <a:buSzPts val="1500"/>
                        <a:buChar char="●"/>
                      </a:pPr>
                      <a:r>
                        <a:rPr lang="el-GR" sz="1500"/>
                        <a:t>Υ</a:t>
                      </a:r>
                      <a:r>
                        <a:rPr lang="el-GR" sz="1500" b="1"/>
                        <a:t>ψηλή συσσώρευση καύσιμης ύλης λόγω εγκατάλειψης αγροτικών χρήσεων</a:t>
                      </a:r>
                      <a:endParaRPr sz="1500" b="1"/>
                    </a:p>
                    <a:p>
                      <a:pPr marL="457200" lvl="0" indent="-323850" algn="l" rtl="0">
                        <a:spcBef>
                          <a:spcPts val="0"/>
                        </a:spcBef>
                        <a:spcAft>
                          <a:spcPts val="0"/>
                        </a:spcAft>
                        <a:buSzPts val="1500"/>
                        <a:buChar char="●"/>
                      </a:pPr>
                      <a:r>
                        <a:rPr lang="el-GR" sz="1500" b="1"/>
                        <a:t>Θερμικές νησίδες σε Αθήνα &amp; μεγάλα αστικά κέντρα</a:t>
                      </a:r>
                      <a:endParaRPr sz="1500" b="1"/>
                    </a:p>
                    <a:p>
                      <a:pPr marL="457200" lvl="0" indent="-323850" algn="l" rtl="0">
                        <a:spcBef>
                          <a:spcPts val="0"/>
                        </a:spcBef>
                        <a:spcAft>
                          <a:spcPts val="0"/>
                        </a:spcAft>
                        <a:buSzPts val="1500"/>
                        <a:buChar char="●"/>
                      </a:pPr>
                      <a:r>
                        <a:rPr lang="el-GR" sz="1500" b="1"/>
                        <a:t>Αποψίλωση &amp; διάβρωση εδάφους</a:t>
                      </a:r>
                      <a:endParaRPr sz="1500" b="1"/>
                    </a:p>
                    <a:p>
                      <a:pPr marL="457200" lvl="0" indent="-323850" algn="l" rtl="0">
                        <a:spcBef>
                          <a:spcPts val="0"/>
                        </a:spcBef>
                        <a:spcAft>
                          <a:spcPts val="0"/>
                        </a:spcAft>
                        <a:buSzPts val="1500"/>
                        <a:buChar char="●"/>
                      </a:pPr>
                      <a:r>
                        <a:rPr lang="el-GR" sz="1500" b="1"/>
                        <a:t>Υποβάθμιση υγροτόπων &amp; φυσικών φραγμών</a:t>
                      </a:r>
                      <a:endParaRPr sz="1500" b="1"/>
                    </a:p>
                    <a:p>
                      <a:pPr marL="457200" lvl="0" indent="-323850" algn="l" rtl="0">
                        <a:spcBef>
                          <a:spcPts val="0"/>
                        </a:spcBef>
                        <a:spcAft>
                          <a:spcPts val="0"/>
                        </a:spcAft>
                        <a:buSzPts val="1500"/>
                        <a:buChar char="●"/>
                      </a:pPr>
                      <a:r>
                        <a:rPr lang="el-GR" sz="1500" b="1"/>
                        <a:t>Σφραγισμένο έδαφος (αστικές περιοχές)</a:t>
                      </a:r>
                      <a:endParaRPr sz="1500" b="1"/>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700550" y="921953"/>
            <a:ext cx="10690800" cy="78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4600" b="1"/>
              <a:t>Ευωαλωτότητα σε κινδύνους: EE-27</a:t>
            </a:r>
            <a:endParaRPr sz="4600" b="1"/>
          </a:p>
        </p:txBody>
      </p:sp>
      <p:sp>
        <p:nvSpPr>
          <p:cNvPr id="407" name="Google Shape;407;p56"/>
          <p:cNvSpPr txBox="1">
            <a:spLocks noGrp="1"/>
          </p:cNvSpPr>
          <p:nvPr>
            <p:ph type="body" idx="1"/>
          </p:nvPr>
        </p:nvSpPr>
        <p:spPr>
          <a:xfrm>
            <a:off x="715320" y="2128680"/>
            <a:ext cx="5304000" cy="3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08" name="Google Shape;408;p56"/>
          <p:cNvSpPr txBox="1">
            <a:spLocks noGrp="1"/>
          </p:cNvSpPr>
          <p:nvPr>
            <p:ph type="body" idx="2"/>
          </p:nvPr>
        </p:nvSpPr>
        <p:spPr>
          <a:xfrm>
            <a:off x="6172200" y="2128680"/>
            <a:ext cx="5219400" cy="3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09" name="Google Shape;409;p56"/>
          <p:cNvPicPr preferRelativeResize="0"/>
          <p:nvPr/>
        </p:nvPicPr>
        <p:blipFill>
          <a:blip r:embed="rId3">
            <a:alphaModFix/>
          </a:blip>
          <a:stretch>
            <a:fillRect/>
          </a:stretch>
        </p:blipFill>
        <p:spPr>
          <a:xfrm>
            <a:off x="6172200" y="1777900"/>
            <a:ext cx="5548775" cy="4263675"/>
          </a:xfrm>
          <a:prstGeom prst="rect">
            <a:avLst/>
          </a:prstGeom>
          <a:noFill/>
          <a:ln>
            <a:noFill/>
          </a:ln>
        </p:spPr>
      </p:pic>
      <p:pic>
        <p:nvPicPr>
          <p:cNvPr id="410" name="Google Shape;410;p56"/>
          <p:cNvPicPr preferRelativeResize="0"/>
          <p:nvPr/>
        </p:nvPicPr>
        <p:blipFill>
          <a:blip r:embed="rId4">
            <a:alphaModFix/>
          </a:blip>
          <a:stretch>
            <a:fillRect/>
          </a:stretch>
        </p:blipFill>
        <p:spPr>
          <a:xfrm>
            <a:off x="685000" y="1709200"/>
            <a:ext cx="5304000" cy="4263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7"/>
          <p:cNvSpPr txBox="1">
            <a:spLocks noGrp="1"/>
          </p:cNvSpPr>
          <p:nvPr>
            <p:ph type="title"/>
          </p:nvPr>
        </p:nvSpPr>
        <p:spPr>
          <a:xfrm>
            <a:off x="700560" y="921960"/>
            <a:ext cx="10690800" cy="112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l-GR" b="1"/>
              <a:t>Ευωαλωτότητα σε κινδύνους: Eλλάδα</a:t>
            </a:r>
            <a:endParaRPr b="1"/>
          </a:p>
          <a:p>
            <a:pPr marL="0" lvl="0" indent="0" algn="l" rtl="0">
              <a:spcBef>
                <a:spcPts val="0"/>
              </a:spcBef>
              <a:spcAft>
                <a:spcPts val="0"/>
              </a:spcAft>
              <a:buNone/>
            </a:pPr>
            <a:endParaRPr/>
          </a:p>
        </p:txBody>
      </p:sp>
      <p:sp>
        <p:nvSpPr>
          <p:cNvPr id="417" name="Google Shape;417;p57"/>
          <p:cNvSpPr txBox="1">
            <a:spLocks noGrp="1"/>
          </p:cNvSpPr>
          <p:nvPr>
            <p:ph type="body" idx="1"/>
          </p:nvPr>
        </p:nvSpPr>
        <p:spPr>
          <a:xfrm>
            <a:off x="715320" y="2128680"/>
            <a:ext cx="5304000" cy="3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18" name="Google Shape;418;p57"/>
          <p:cNvSpPr txBox="1">
            <a:spLocks noGrp="1"/>
          </p:cNvSpPr>
          <p:nvPr>
            <p:ph type="body" idx="2"/>
          </p:nvPr>
        </p:nvSpPr>
        <p:spPr>
          <a:xfrm>
            <a:off x="6172200" y="2128680"/>
            <a:ext cx="5219400" cy="3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419" name="Google Shape;419;p57"/>
          <p:cNvPicPr preferRelativeResize="0"/>
          <p:nvPr/>
        </p:nvPicPr>
        <p:blipFill>
          <a:blip r:embed="rId3">
            <a:alphaModFix/>
          </a:blip>
          <a:stretch>
            <a:fillRect/>
          </a:stretch>
        </p:blipFill>
        <p:spPr>
          <a:xfrm>
            <a:off x="745675" y="1807000"/>
            <a:ext cx="5219399" cy="4216875"/>
          </a:xfrm>
          <a:prstGeom prst="rect">
            <a:avLst/>
          </a:prstGeom>
          <a:noFill/>
          <a:ln>
            <a:noFill/>
          </a:ln>
        </p:spPr>
      </p:pic>
      <p:pic>
        <p:nvPicPr>
          <p:cNvPr id="420" name="Google Shape;420;p57"/>
          <p:cNvPicPr preferRelativeResize="0"/>
          <p:nvPr/>
        </p:nvPicPr>
        <p:blipFill>
          <a:blip r:embed="rId4">
            <a:alphaModFix/>
          </a:blip>
          <a:stretch>
            <a:fillRect/>
          </a:stretch>
        </p:blipFill>
        <p:spPr>
          <a:xfrm>
            <a:off x="6172200" y="1807000"/>
            <a:ext cx="4929725" cy="41658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58"/>
          <p:cNvPicPr preferRelativeResize="0"/>
          <p:nvPr/>
        </p:nvPicPr>
        <p:blipFill>
          <a:blip r:embed="rId3">
            <a:alphaModFix/>
          </a:blip>
          <a:stretch>
            <a:fillRect/>
          </a:stretch>
        </p:blipFill>
        <p:spPr>
          <a:xfrm>
            <a:off x="152400" y="152400"/>
            <a:ext cx="11812999" cy="6092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title"/>
          </p:nvPr>
        </p:nvSpPr>
        <p:spPr>
          <a:xfrm>
            <a:off x="715320" y="1709640"/>
            <a:ext cx="10632000" cy="2852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l-GR"/>
              <a:t>5. Δίκαιη Ανθεκτικότητα</a:t>
            </a:r>
            <a:endParaRPr/>
          </a:p>
        </p:txBody>
      </p:sp>
      <p:sp>
        <p:nvSpPr>
          <p:cNvPr id="433" name="Google Shape;433;p59"/>
          <p:cNvSpPr txBox="1">
            <a:spLocks noGrp="1"/>
          </p:cNvSpPr>
          <p:nvPr>
            <p:ph type="body" idx="1"/>
          </p:nvPr>
        </p:nvSpPr>
        <p:spPr>
          <a:xfrm>
            <a:off x="715320" y="4589640"/>
            <a:ext cx="10632000" cy="1499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a:t>Just Resilience - Leave No One Behind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0"/>
          <p:cNvSpPr txBox="1">
            <a:spLocks noGrp="1"/>
          </p:cNvSpPr>
          <p:nvPr>
            <p:ph type="title"/>
          </p:nvPr>
        </p:nvSpPr>
        <p:spPr>
          <a:xfrm>
            <a:off x="700560" y="921960"/>
            <a:ext cx="10690800" cy="137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60"/>
          <p:cNvSpPr txBox="1">
            <a:spLocks noGrp="1"/>
          </p:cNvSpPr>
          <p:nvPr>
            <p:ph type="body" idx="1"/>
          </p:nvPr>
        </p:nvSpPr>
        <p:spPr>
          <a:xfrm>
            <a:off x="700560" y="2293200"/>
            <a:ext cx="10690800" cy="363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sz="3100"/>
              <a:t>Οι κοινωνικά ευάλωτες ομάδες — όπως οι ηλικιωμένοι, τα παιδιά, τα νοικοκυριά με χαμηλό εισόδημα και τα άτομα με αναπηρίες — πλήττονται δυσανάλογα από τις επιπτώσεις της κλιματικής αλλαγής και δεν επωφελούνται πάντα ισότιμα από τα μέτρα προσαρμογής· </a:t>
            </a:r>
            <a:r>
              <a:rPr lang="el-GR" sz="3100" b="1"/>
              <a:t>σε ορισμένες περιπτώσεις, τα μέτρα αυτά μπορεί ακόμη και να επιβαρύνουν περαιτέρω τη θέση τους.</a:t>
            </a:r>
            <a:endParaRPr sz="3100" b="1"/>
          </a:p>
          <a:p>
            <a:pPr marL="0" lvl="0" indent="0" algn="l" rtl="0">
              <a:spcBef>
                <a:spcPts val="1000"/>
              </a:spcBef>
              <a:spcAft>
                <a:spcPts val="0"/>
              </a:spcAft>
              <a:buNone/>
            </a:pPr>
            <a:endParaRPr sz="3100"/>
          </a:p>
          <a:p>
            <a:pPr marL="0" lvl="0" indent="0" algn="l" rtl="0">
              <a:spcBef>
                <a:spcPts val="10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body" idx="1"/>
          </p:nvPr>
        </p:nvSpPr>
        <p:spPr>
          <a:xfrm>
            <a:off x="700550" y="1114425"/>
            <a:ext cx="10690800" cy="4814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l-GR"/>
              <a:t>Η «δίκαιη ανθεκτικότητα» προϋποθέτει ότι οι υπεύθυνοι χάραξης πολιτικής και οι επαγγελματίες στο πεδίο:</a:t>
            </a:r>
            <a:endParaRPr/>
          </a:p>
          <a:p>
            <a:pPr marL="0" lvl="0" indent="0" algn="l" rtl="0">
              <a:lnSpc>
                <a:spcPct val="115000"/>
              </a:lnSpc>
              <a:spcBef>
                <a:spcPts val="1200"/>
              </a:spcBef>
              <a:spcAft>
                <a:spcPts val="0"/>
              </a:spcAft>
              <a:buClr>
                <a:schemeClr val="dk1"/>
              </a:buClr>
              <a:buSzPts val="1100"/>
              <a:buFont typeface="Arial"/>
              <a:buNone/>
            </a:pPr>
            <a:r>
              <a:rPr lang="el-GR"/>
              <a:t>• αντιμετωπίζουν τις άνισες επιπτώσεις της κλιματικής αλλαγής·</a:t>
            </a:r>
            <a:br>
              <a:rPr lang="el-GR"/>
            </a:br>
            <a:r>
              <a:rPr lang="el-GR"/>
              <a:t> • διασφαλίζουν ότι, κατά την ανάπτυξη μέτρων προσαρμογής, τα άτομα ή οι κοινωνικές ομάδες που είναι ήδη ευάλωτες επωφελούνται δίκαια από τις παρεμβάσεις και δεν επιβαρύνονται δυσανάλογα (η αρχή του «να μη μείνει κανείς πίσω»).</a:t>
            </a:r>
            <a:endParaRPr/>
          </a:p>
          <a:p>
            <a:pPr marL="0" lvl="0" indent="0" algn="l" rtl="0">
              <a:spcBef>
                <a:spcPts val="12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2"/>
          <p:cNvPicPr preferRelativeResize="0"/>
          <p:nvPr/>
        </p:nvPicPr>
        <p:blipFill>
          <a:blip r:embed="rId3">
            <a:alphaModFix/>
          </a:blip>
          <a:stretch>
            <a:fillRect/>
          </a:stretch>
        </p:blipFill>
        <p:spPr>
          <a:xfrm>
            <a:off x="152400" y="152400"/>
            <a:ext cx="12039601"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715320" y="1709640"/>
            <a:ext cx="10632000" cy="2852400"/>
          </a:xfrm>
          <a:prstGeom prst="rect">
            <a:avLst/>
          </a:prstGeom>
        </p:spPr>
        <p:txBody>
          <a:bodyPr spcFirstLastPara="1" wrap="square" lIns="91425" tIns="45700" rIns="91425" bIns="45700" anchor="b" anchorCtr="0">
            <a:noAutofit/>
          </a:bodyPr>
          <a:lstStyle/>
          <a:p>
            <a:pPr marL="457200" lvl="0" indent="-444500" algn="l" rtl="0">
              <a:spcBef>
                <a:spcPts val="0"/>
              </a:spcBef>
              <a:spcAft>
                <a:spcPts val="0"/>
              </a:spcAft>
              <a:buSzPts val="3400"/>
              <a:buFont typeface="Arial"/>
              <a:buAutoNum type="arabicPeriod"/>
            </a:pPr>
            <a:r>
              <a:rPr lang="el-GR" sz="3400" b="1">
                <a:latin typeface="Arial"/>
                <a:ea typeface="Arial"/>
                <a:cs typeface="Arial"/>
                <a:sym typeface="Arial"/>
              </a:rPr>
              <a:t>Κλιματική Ανθεκτικότητα στην ΕΕ &amp; στην Ελλάδα</a:t>
            </a:r>
            <a:endParaRPr sz="6700"/>
          </a:p>
        </p:txBody>
      </p:sp>
      <p:sp>
        <p:nvSpPr>
          <p:cNvPr id="137" name="Google Shape;137;p17"/>
          <p:cNvSpPr txBox="1">
            <a:spLocks noGrp="1"/>
          </p:cNvSpPr>
          <p:nvPr>
            <p:ph type="body" idx="1"/>
          </p:nvPr>
        </p:nvSpPr>
        <p:spPr>
          <a:xfrm>
            <a:off x="715320" y="4589640"/>
            <a:ext cx="10632000" cy="1499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a:t>Υφιστάμενη κατάσταση &amp; προκλήσεις</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3"/>
          <p:cNvSpPr txBox="1">
            <a:spLocks noGrp="1"/>
          </p:cNvSpPr>
          <p:nvPr>
            <p:ph type="body" idx="1"/>
          </p:nvPr>
        </p:nvSpPr>
        <p:spPr>
          <a:xfrm>
            <a:off x="700550" y="807625"/>
            <a:ext cx="10690800" cy="5121300"/>
          </a:xfrm>
          <a:prstGeom prst="rect">
            <a:avLst/>
          </a:prstGeom>
        </p:spPr>
        <p:txBody>
          <a:bodyPr spcFirstLastPara="1" wrap="square" lIns="91425" tIns="45700" rIns="91425" bIns="45700" anchor="t" anchorCtr="0">
            <a:noAutofit/>
          </a:bodyPr>
          <a:lstStyle/>
          <a:p>
            <a:pPr marL="457200" lvl="0" indent="-342900" algn="l" rtl="0">
              <a:lnSpc>
                <a:spcPct val="138000"/>
              </a:lnSpc>
              <a:spcBef>
                <a:spcPts val="1200"/>
              </a:spcBef>
              <a:spcAft>
                <a:spcPts val="0"/>
              </a:spcAft>
              <a:buSzPts val="1800"/>
              <a:buFont typeface="Arial"/>
              <a:buChar char="•"/>
            </a:pPr>
            <a:r>
              <a:rPr lang="el-GR" sz="1800" b="1">
                <a:latin typeface="Arial"/>
                <a:ea typeface="Arial"/>
                <a:cs typeface="Arial"/>
                <a:sym typeface="Arial"/>
              </a:rPr>
              <a:t>Η ανισότητα στον οικιστικό τομέα</a:t>
            </a:r>
            <a:r>
              <a:rPr lang="el-GR" sz="1800">
                <a:latin typeface="Arial"/>
                <a:ea typeface="Arial"/>
                <a:cs typeface="Arial"/>
                <a:sym typeface="Arial"/>
              </a:rPr>
              <a:t> εκδηλώνεται</a:t>
            </a:r>
            <a:r>
              <a:rPr lang="el-GR" sz="1800" b="1">
                <a:latin typeface="Arial"/>
                <a:ea typeface="Arial"/>
                <a:cs typeface="Arial"/>
                <a:sym typeface="Arial"/>
              </a:rPr>
              <a:t> μέσω του παλαιού και υποβαθμισμένου κτιριακού αποθέματος,</a:t>
            </a:r>
            <a:r>
              <a:rPr lang="el-GR" sz="1800">
                <a:latin typeface="Arial"/>
                <a:ea typeface="Arial"/>
                <a:cs typeface="Arial"/>
                <a:sym typeface="Arial"/>
              </a:rPr>
              <a:t> το οποίο κατοικείται συχνά από άτομα με χαμηλά εισοδήματα που δεν διαθέτουν τους οικονομικούς πόρους για να προσαρμόσουν τις κατοικίες τους στις ολοένα και πιο ακραίες καιρικές συνθήκες. </a:t>
            </a:r>
            <a:endParaRPr sz="1800">
              <a:latin typeface="Arial"/>
              <a:ea typeface="Arial"/>
              <a:cs typeface="Arial"/>
              <a:sym typeface="Arial"/>
            </a:endParaRPr>
          </a:p>
          <a:p>
            <a:pPr marL="457200" lvl="0" indent="-342900" algn="l" rtl="0">
              <a:lnSpc>
                <a:spcPct val="138000"/>
              </a:lnSpc>
              <a:spcBef>
                <a:spcPts val="0"/>
              </a:spcBef>
              <a:spcAft>
                <a:spcPts val="0"/>
              </a:spcAft>
              <a:buSzPts val="1800"/>
              <a:buFont typeface="Arial"/>
              <a:buChar char="•"/>
            </a:pPr>
            <a:r>
              <a:rPr lang="el-GR" sz="1800">
                <a:latin typeface="Arial"/>
                <a:ea typeface="Arial"/>
                <a:cs typeface="Arial"/>
                <a:sym typeface="Arial"/>
              </a:rPr>
              <a:t>Στην Ελλάδα, </a:t>
            </a:r>
            <a:r>
              <a:rPr lang="el-GR" sz="1800" b="1">
                <a:latin typeface="Arial"/>
                <a:ea typeface="Arial"/>
                <a:cs typeface="Arial"/>
                <a:sym typeface="Arial"/>
              </a:rPr>
              <a:t>ποσοστό 28,8% του πληθυσμού, αδυνατεί να διατηρήσει </a:t>
            </a:r>
            <a:r>
              <a:rPr lang="el-GR" sz="1800">
                <a:latin typeface="Arial"/>
                <a:ea typeface="Arial"/>
                <a:cs typeface="Arial"/>
                <a:sym typeface="Arial"/>
              </a:rPr>
              <a:t>το σπίτι του επαρκώς δροσερό το καλοκαίρι - ήτοι σχεδόν ½ άτομα που ανήκουν στον φτωχό πληθυσμό (ΕΛΤΣΤΑΤ, 2024)</a:t>
            </a:r>
            <a:endParaRPr sz="1800">
              <a:latin typeface="Arial"/>
              <a:ea typeface="Arial"/>
              <a:cs typeface="Arial"/>
              <a:sym typeface="Arial"/>
            </a:endParaRPr>
          </a:p>
          <a:p>
            <a:pPr marL="457200" lvl="0" indent="-342900" algn="l" rtl="0">
              <a:lnSpc>
                <a:spcPct val="138000"/>
              </a:lnSpc>
              <a:spcBef>
                <a:spcPts val="0"/>
              </a:spcBef>
              <a:spcAft>
                <a:spcPts val="0"/>
              </a:spcAft>
              <a:buSzPts val="1800"/>
              <a:buFont typeface="Arial"/>
              <a:buChar char="•"/>
            </a:pPr>
            <a:r>
              <a:rPr lang="el-GR" sz="1800" b="1">
                <a:latin typeface="Arial"/>
                <a:ea typeface="Arial"/>
                <a:cs typeface="Arial"/>
                <a:sym typeface="Arial"/>
              </a:rPr>
              <a:t>Η δίκαιη διάσταση της ανθεκτικότητας</a:t>
            </a:r>
            <a:r>
              <a:rPr lang="el-GR" sz="1800">
                <a:latin typeface="Arial"/>
                <a:ea typeface="Arial"/>
                <a:cs typeface="Arial"/>
                <a:sym typeface="Arial"/>
              </a:rPr>
              <a:t> έγκειται στην προώθηση συλλογικών λύσεων που εφαρμόζονται και πέρα από το επίπεδο της κατοικίας.</a:t>
            </a:r>
            <a:endParaRPr sz="1800">
              <a:latin typeface="Arial"/>
              <a:ea typeface="Arial"/>
              <a:cs typeface="Arial"/>
              <a:sym typeface="Arial"/>
            </a:endParaRPr>
          </a:p>
          <a:p>
            <a:pPr marL="0" lvl="0" indent="0" algn="l" rtl="0">
              <a:lnSpc>
                <a:spcPct val="115000"/>
              </a:lnSpc>
              <a:spcBef>
                <a:spcPts val="1200"/>
              </a:spcBef>
              <a:spcAft>
                <a:spcPts val="0"/>
              </a:spcAft>
              <a:buNone/>
            </a:pPr>
            <a:endParaRPr sz="1800">
              <a:latin typeface="Arial"/>
              <a:ea typeface="Arial"/>
              <a:cs typeface="Arial"/>
              <a:sym typeface="Arial"/>
            </a:endParaRPr>
          </a:p>
          <a:p>
            <a:pPr marL="0" lvl="0" indent="0" algn="l" rtl="0">
              <a:spcBef>
                <a:spcPts val="1200"/>
              </a:spcBef>
              <a:spcAft>
                <a:spcPts val="0"/>
              </a:spcAft>
              <a:buNone/>
            </a:pPr>
            <a:endParaRPr/>
          </a:p>
        </p:txBody>
      </p:sp>
      <p:pic>
        <p:nvPicPr>
          <p:cNvPr id="459" name="Google Shape;459;p63"/>
          <p:cNvPicPr preferRelativeResize="0"/>
          <p:nvPr/>
        </p:nvPicPr>
        <p:blipFill>
          <a:blip r:embed="rId3">
            <a:alphaModFix/>
          </a:blip>
          <a:stretch>
            <a:fillRect/>
          </a:stretch>
        </p:blipFill>
        <p:spPr>
          <a:xfrm>
            <a:off x="486275" y="3952375"/>
            <a:ext cx="11437524" cy="212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64"/>
          <p:cNvPicPr preferRelativeResize="0"/>
          <p:nvPr/>
        </p:nvPicPr>
        <p:blipFill>
          <a:blip r:embed="rId3">
            <a:alphaModFix/>
          </a:blip>
          <a:stretch>
            <a:fillRect/>
          </a:stretch>
        </p:blipFill>
        <p:spPr>
          <a:xfrm>
            <a:off x="693425" y="270700"/>
            <a:ext cx="11858523" cy="57452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5"/>
          <p:cNvSpPr txBox="1">
            <a:spLocks noGrp="1"/>
          </p:cNvSpPr>
          <p:nvPr>
            <p:ph type="body" idx="1"/>
          </p:nvPr>
        </p:nvSpPr>
        <p:spPr>
          <a:xfrm>
            <a:off x="700550" y="830175"/>
            <a:ext cx="10690800" cy="52338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200"/>
              </a:spcBef>
              <a:spcAft>
                <a:spcPts val="0"/>
              </a:spcAft>
              <a:buSzPts val="2100"/>
              <a:buChar char="●"/>
            </a:pPr>
            <a:r>
              <a:rPr lang="el-GR" sz="2100" b="1">
                <a:latin typeface="Arial"/>
                <a:ea typeface="Arial"/>
                <a:cs typeface="Arial"/>
                <a:sym typeface="Arial"/>
              </a:rPr>
              <a:t>Ανισότητες που σχετίζονται με τα φυσικά στοιχεία του δομημένου περιβάλλοντος</a:t>
            </a:r>
            <a:r>
              <a:rPr lang="el-GR" sz="2100">
                <a:latin typeface="Arial"/>
                <a:ea typeface="Arial"/>
                <a:cs typeface="Arial"/>
                <a:sym typeface="Arial"/>
              </a:rPr>
              <a:t> (π.χ. πράσινοι χώροι, υδάτινα στοιχεία) εκδηλώνονται συχνά μέσω της άνισης πρόσβασης σε αυτούς τους χώρους ή πόρους.</a:t>
            </a:r>
            <a:endParaRPr sz="2100">
              <a:latin typeface="Arial"/>
              <a:ea typeface="Arial"/>
              <a:cs typeface="Arial"/>
              <a:sym typeface="Arial"/>
            </a:endParaRPr>
          </a:p>
          <a:p>
            <a:pPr marL="457200" lvl="0" indent="-361950" algn="l" rtl="0">
              <a:lnSpc>
                <a:spcPct val="115000"/>
              </a:lnSpc>
              <a:spcBef>
                <a:spcPts val="0"/>
              </a:spcBef>
              <a:spcAft>
                <a:spcPts val="0"/>
              </a:spcAft>
              <a:buSzPts val="2100"/>
              <a:buChar char="●"/>
            </a:pPr>
            <a:r>
              <a:rPr lang="el-GR" sz="2100" b="1">
                <a:latin typeface="Arial"/>
                <a:ea typeface="Arial"/>
                <a:cs typeface="Arial"/>
                <a:sym typeface="Arial"/>
              </a:rPr>
              <a:t>Λιγότερο από το ήμισυ του αστικού πληθυσμού της Ευρώπης</a:t>
            </a:r>
            <a:r>
              <a:rPr lang="el-GR" sz="2100">
                <a:latin typeface="Arial"/>
                <a:ea typeface="Arial"/>
                <a:cs typeface="Arial"/>
                <a:sym typeface="Arial"/>
              </a:rPr>
              <a:t> πληροί τη σύσταση του ΠΟΥ να ζει σε απόσταση έως 300 μ. από πράσινο χώρο</a:t>
            </a:r>
            <a:endParaRPr sz="2100">
              <a:latin typeface="Arial"/>
              <a:ea typeface="Arial"/>
              <a:cs typeface="Arial"/>
              <a:sym typeface="Arial"/>
            </a:endParaRPr>
          </a:p>
          <a:p>
            <a:pPr marL="457200" lvl="0" indent="-361950" algn="l" rtl="0">
              <a:lnSpc>
                <a:spcPct val="115000"/>
              </a:lnSpc>
              <a:spcBef>
                <a:spcPts val="0"/>
              </a:spcBef>
              <a:spcAft>
                <a:spcPts val="0"/>
              </a:spcAft>
              <a:buSzPts val="2100"/>
              <a:buChar char="●"/>
            </a:pPr>
            <a:r>
              <a:rPr lang="el-GR" sz="2100" b="1">
                <a:latin typeface="Arial"/>
                <a:ea typeface="Arial"/>
                <a:cs typeface="Arial"/>
                <a:sym typeface="Arial"/>
              </a:rPr>
              <a:t>Ωστόσο</a:t>
            </a:r>
            <a:r>
              <a:rPr lang="el-GR" sz="2100">
                <a:latin typeface="Arial"/>
                <a:ea typeface="Arial"/>
                <a:cs typeface="Arial"/>
                <a:sym typeface="Arial"/>
              </a:rPr>
              <a:t>, η απλή δημιουργία νέων πράσινων και υδάτινων χώρων μπορεί να συμβάλει στον εξευγενισμό (gentrification) και στην αύξηση των τιμών των ακινήτων, οδηγώντας ενδεχομένως σε εκτόπιση κατοίκων και ΜμΕ. </a:t>
            </a:r>
            <a:endParaRPr sz="2100">
              <a:latin typeface="Arial"/>
              <a:ea typeface="Arial"/>
              <a:cs typeface="Arial"/>
              <a:sym typeface="Arial"/>
            </a:endParaRPr>
          </a:p>
          <a:p>
            <a:pPr marL="457200" lvl="0" indent="-361950" algn="l" rtl="0">
              <a:lnSpc>
                <a:spcPct val="115000"/>
              </a:lnSpc>
              <a:spcBef>
                <a:spcPts val="0"/>
              </a:spcBef>
              <a:spcAft>
                <a:spcPts val="0"/>
              </a:spcAft>
              <a:buSzPts val="2100"/>
              <a:buChar char="●"/>
            </a:pPr>
            <a:r>
              <a:rPr lang="el-GR" sz="2100" b="1">
                <a:latin typeface="Arial"/>
                <a:ea typeface="Arial"/>
                <a:cs typeface="Arial"/>
                <a:sym typeface="Arial"/>
              </a:rPr>
              <a:t>Αναγκαίος ο χωροταξικός σχεδιασμός </a:t>
            </a:r>
            <a:r>
              <a:rPr lang="el-GR" sz="2100">
                <a:latin typeface="Arial"/>
                <a:ea typeface="Arial"/>
                <a:cs typeface="Arial"/>
                <a:sym typeface="Arial"/>
              </a:rPr>
              <a:t>που κατευθύνει υποδομές και πράσινους χώρους προς περιοχές υψηλής ευαλωτότητας και χαμηλής πρόσβασης.</a:t>
            </a:r>
            <a:endParaRPr sz="2100">
              <a:latin typeface="Arial"/>
              <a:ea typeface="Arial"/>
              <a:cs typeface="Arial"/>
              <a:sym typeface="Arial"/>
            </a:endParaRPr>
          </a:p>
          <a:p>
            <a:pPr marL="457200" lvl="0" indent="-361950" algn="l" rtl="0">
              <a:lnSpc>
                <a:spcPct val="115000"/>
              </a:lnSpc>
              <a:spcBef>
                <a:spcPts val="0"/>
              </a:spcBef>
              <a:spcAft>
                <a:spcPts val="0"/>
              </a:spcAft>
              <a:buSzPts val="2100"/>
              <a:buChar char="●"/>
            </a:pPr>
            <a:r>
              <a:rPr lang="el-GR" sz="2100" b="1">
                <a:latin typeface="Arial"/>
                <a:ea typeface="Arial"/>
                <a:cs typeface="Arial"/>
                <a:sym typeface="Arial"/>
              </a:rPr>
              <a:t>Κανονισμοί για πρόληψη εκτοπισμού </a:t>
            </a:r>
            <a:r>
              <a:rPr lang="el-GR" sz="2100">
                <a:latin typeface="Arial"/>
                <a:ea typeface="Arial"/>
                <a:cs typeface="Arial"/>
                <a:sym typeface="Arial"/>
              </a:rPr>
              <a:t>στις πράσινες αναβαθμίσεις ώστε η προστιθέμενη αξία να μην οδηγεί σε gentrification.</a:t>
            </a:r>
            <a:endParaRPr sz="2100">
              <a:latin typeface="Arial"/>
              <a:ea typeface="Arial"/>
              <a:cs typeface="Arial"/>
              <a:sym typeface="Arial"/>
            </a:endParaRPr>
          </a:p>
          <a:p>
            <a:pPr marL="457200" lvl="0" indent="0" algn="l" rtl="0">
              <a:lnSpc>
                <a:spcPct val="115000"/>
              </a:lnSpc>
              <a:spcBef>
                <a:spcPts val="1200"/>
              </a:spcBef>
              <a:spcAft>
                <a:spcPts val="0"/>
              </a:spcAft>
              <a:buNone/>
            </a:pPr>
            <a:endParaRPr sz="2100">
              <a:latin typeface="Arial"/>
              <a:ea typeface="Arial"/>
              <a:cs typeface="Arial"/>
              <a:sym typeface="Arial"/>
            </a:endParaRPr>
          </a:p>
          <a:p>
            <a:pPr marL="457200" lvl="0" indent="0" algn="l" rtl="0">
              <a:lnSpc>
                <a:spcPct val="115000"/>
              </a:lnSpc>
              <a:spcBef>
                <a:spcPts val="1200"/>
              </a:spcBef>
              <a:spcAft>
                <a:spcPts val="0"/>
              </a:spcAft>
              <a:buNone/>
            </a:pPr>
            <a:endParaRPr sz="2100">
              <a:latin typeface="Arial"/>
              <a:ea typeface="Arial"/>
              <a:cs typeface="Arial"/>
              <a:sym typeface="Arial"/>
            </a:endParaRPr>
          </a:p>
          <a:p>
            <a:pPr marL="0" lvl="0" indent="0" algn="l" rtl="0">
              <a:spcBef>
                <a:spcPts val="1200"/>
              </a:spcBef>
              <a:spcAft>
                <a:spcPts val="0"/>
              </a:spcAft>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a:spLocks noGrp="1"/>
          </p:cNvSpPr>
          <p:nvPr>
            <p:ph type="body" idx="1"/>
          </p:nvPr>
        </p:nvSpPr>
        <p:spPr>
          <a:xfrm>
            <a:off x="715325" y="785050"/>
            <a:ext cx="6963900" cy="51879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l-GR" sz="1900" b="1">
                <a:solidFill>
                  <a:srgbClr val="660000"/>
                </a:solidFill>
                <a:latin typeface="Arial"/>
                <a:ea typeface="Arial"/>
                <a:cs typeface="Arial"/>
                <a:sym typeface="Arial"/>
              </a:rPr>
              <a:t>Barcelona superblocks (Superilla)</a:t>
            </a:r>
            <a:endParaRPr sz="1900" b="1">
              <a:solidFill>
                <a:srgbClr val="660000"/>
              </a:solidFill>
              <a:latin typeface="Arial"/>
              <a:ea typeface="Arial"/>
              <a:cs typeface="Arial"/>
              <a:sym typeface="Arial"/>
            </a:endParaRPr>
          </a:p>
          <a:p>
            <a:pPr marL="0" lvl="0" indent="0" algn="l" rtl="0">
              <a:lnSpc>
                <a:spcPct val="115000"/>
              </a:lnSpc>
              <a:spcBef>
                <a:spcPts val="1200"/>
              </a:spcBef>
              <a:spcAft>
                <a:spcPts val="0"/>
              </a:spcAft>
              <a:buNone/>
            </a:pPr>
            <a:r>
              <a:rPr lang="el-GR" sz="1700">
                <a:latin typeface="Arial"/>
                <a:ea typeface="Arial"/>
                <a:cs typeface="Arial"/>
                <a:sym typeface="Arial"/>
              </a:rPr>
              <a:t>Σχέδιο για την προστασία των λιγότερο εύπορων κατοίκων και των τοπικών επιχειρήσεων από αυξήσεις στις αξίες ακινήτων και από τον ενδεχόμενο εκτοπισμό που μπορεί να προκύψει λόγω της πράσινης ανάπλασης:</a:t>
            </a:r>
            <a:endParaRPr sz="1700">
              <a:latin typeface="Arial"/>
              <a:ea typeface="Arial"/>
              <a:cs typeface="Arial"/>
              <a:sym typeface="Arial"/>
            </a:endParaRPr>
          </a:p>
          <a:p>
            <a:pPr marL="457200" lvl="0" indent="-336550" algn="l" rtl="0">
              <a:lnSpc>
                <a:spcPct val="115000"/>
              </a:lnSpc>
              <a:spcBef>
                <a:spcPts val="1200"/>
              </a:spcBef>
              <a:spcAft>
                <a:spcPts val="0"/>
              </a:spcAft>
              <a:buSzPts val="1700"/>
              <a:buChar char="●"/>
            </a:pPr>
            <a:r>
              <a:rPr lang="el-GR" sz="1700">
                <a:latin typeface="Arial"/>
                <a:ea typeface="Arial"/>
                <a:cs typeface="Arial"/>
                <a:sym typeface="Arial"/>
              </a:rPr>
              <a:t>Δημιουργία κοινωνικής κατοικίας</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a:latin typeface="Arial"/>
                <a:ea typeface="Arial"/>
                <a:cs typeface="Arial"/>
                <a:sym typeface="Arial"/>
              </a:rPr>
              <a:t>Νέους κανόνες που περιορίζουν τη δημιουργία τουριστικών διαμερισμάτων</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a:latin typeface="Arial"/>
                <a:ea typeface="Arial"/>
                <a:cs typeface="Arial"/>
                <a:sym typeface="Arial"/>
              </a:rPr>
              <a:t>Ειδικό σχέδιο με στόχο την προστασία των τοπικών καταστημάτων και οικονομικών δραστηριοτήτων της γειτονιάς</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a:latin typeface="Arial"/>
                <a:ea typeface="Arial"/>
                <a:cs typeface="Arial"/>
                <a:sym typeface="Arial"/>
              </a:rPr>
              <a:t>Σχέδιο παρακολούθησης για την αξιολόγηση του προγράμματος και με βάση τη συμμετοχή διαφορετικών κοινωνικών 	ομάδων στον σχεδιασμό του έργου</a:t>
            </a:r>
            <a:endParaRPr sz="1700">
              <a:latin typeface="Arial"/>
              <a:ea typeface="Arial"/>
              <a:cs typeface="Arial"/>
              <a:sym typeface="Arial"/>
            </a:endParaRPr>
          </a:p>
          <a:p>
            <a:pPr marL="457200" lvl="0" indent="-336550" algn="l" rtl="0">
              <a:lnSpc>
                <a:spcPct val="115000"/>
              </a:lnSpc>
              <a:spcBef>
                <a:spcPts val="0"/>
              </a:spcBef>
              <a:spcAft>
                <a:spcPts val="0"/>
              </a:spcAft>
              <a:buSzPts val="1700"/>
              <a:buChar char="●"/>
            </a:pPr>
            <a:r>
              <a:rPr lang="el-GR" sz="1700">
                <a:latin typeface="Arial"/>
                <a:ea typeface="Arial"/>
                <a:cs typeface="Arial"/>
                <a:sym typeface="Arial"/>
              </a:rPr>
              <a:t>Δείκτες ενοικίων και δείκτες εξευγενισμού (gentrification), όπως την πυκνότητα των καταστημάτων στο επίπεδο του δρόμου και τις τιμές κατοικιών. 	</a:t>
            </a:r>
            <a:endParaRPr sz="1700">
              <a:latin typeface="Arial"/>
              <a:ea typeface="Arial"/>
              <a:cs typeface="Arial"/>
              <a:sym typeface="Arial"/>
            </a:endParaRPr>
          </a:p>
          <a:p>
            <a:pPr marL="457200" lvl="0" indent="0" algn="l" rtl="0">
              <a:lnSpc>
                <a:spcPct val="115000"/>
              </a:lnSpc>
              <a:spcBef>
                <a:spcPts val="1200"/>
              </a:spcBef>
              <a:spcAft>
                <a:spcPts val="0"/>
              </a:spcAft>
              <a:buNone/>
            </a:pPr>
            <a:endParaRPr sz="1100" b="1">
              <a:latin typeface="Arial"/>
              <a:ea typeface="Arial"/>
              <a:cs typeface="Arial"/>
              <a:sym typeface="Arial"/>
            </a:endParaRPr>
          </a:p>
          <a:p>
            <a:pPr marL="0" lvl="0" indent="0" algn="l" rtl="0">
              <a:spcBef>
                <a:spcPts val="1200"/>
              </a:spcBef>
              <a:spcAft>
                <a:spcPts val="0"/>
              </a:spcAft>
              <a:buNone/>
            </a:pPr>
            <a:endParaRPr/>
          </a:p>
        </p:txBody>
      </p:sp>
      <p:pic>
        <p:nvPicPr>
          <p:cNvPr id="478" name="Google Shape;478;p66"/>
          <p:cNvPicPr preferRelativeResize="0"/>
          <p:nvPr/>
        </p:nvPicPr>
        <p:blipFill>
          <a:blip r:embed="rId3">
            <a:alphaModFix/>
          </a:blip>
          <a:stretch>
            <a:fillRect/>
          </a:stretch>
        </p:blipFill>
        <p:spPr>
          <a:xfrm>
            <a:off x="7679149" y="785050"/>
            <a:ext cx="3677175" cy="530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7"/>
          <p:cNvSpPr txBox="1">
            <a:spLocks noGrp="1"/>
          </p:cNvSpPr>
          <p:nvPr>
            <p:ph type="body" idx="1"/>
          </p:nvPr>
        </p:nvSpPr>
        <p:spPr>
          <a:xfrm>
            <a:off x="700560" y="2293200"/>
            <a:ext cx="10690800" cy="36357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SzPts val="2400"/>
              <a:buChar char="●"/>
            </a:pPr>
            <a:r>
              <a:rPr lang="el-GR" sz="2400">
                <a:latin typeface="Arial"/>
                <a:ea typeface="Arial"/>
                <a:cs typeface="Arial"/>
                <a:sym typeface="Arial"/>
              </a:rPr>
              <a:t>Μια ανάλυση της κατανομής των νοσοκομείων και των σχολείων σε σχέση με τα φαινόμενα αστικών θερμικών νησίδων (UHI) σε 100 ευρωπαϊκές πόλεις έδειξε ότι σχεδόν τα μισά βρίσκονται σε περιοχές που είναι τουλάχιστον 2°C θερμότερες από τον μέσο όρο της πόλης (European Climate and Health Observatory, 2022b). </a:t>
            </a:r>
            <a:endParaRPr sz="2400">
              <a:latin typeface="Arial"/>
              <a:ea typeface="Arial"/>
              <a:cs typeface="Arial"/>
              <a:sym typeface="Arial"/>
            </a:endParaRPr>
          </a:p>
          <a:p>
            <a:pPr marL="457200" lvl="0" indent="-361950" algn="l" rtl="0">
              <a:lnSpc>
                <a:spcPct val="115000"/>
              </a:lnSpc>
              <a:spcBef>
                <a:spcPts val="0"/>
              </a:spcBef>
              <a:spcAft>
                <a:spcPts val="0"/>
              </a:spcAft>
              <a:buSzPts val="2100"/>
              <a:buChar char="●"/>
            </a:pPr>
            <a:r>
              <a:rPr lang="el-GR" sz="2400" b="1">
                <a:latin typeface="Arial"/>
                <a:ea typeface="Arial"/>
                <a:cs typeface="Arial"/>
                <a:sym typeface="Arial"/>
              </a:rPr>
              <a:t>Τα νοσοκομεία και τα σχολεία είναι ιδιαίτερα εκτεθειμένα σε έντονες θερμικές νησίδες (&gt;4°C σε σύγκριση με τον μέσο όρο της πόλης) στην Ελλάδα, την Ιταλία, τη Ρουμανία και την Ισπανία</a:t>
            </a:r>
            <a:r>
              <a:rPr lang="el-GR" sz="2500" b="1">
                <a:latin typeface="Arial"/>
                <a:ea typeface="Arial"/>
                <a:cs typeface="Arial"/>
                <a:sym typeface="Arial"/>
              </a:rPr>
              <a:t> </a:t>
            </a:r>
            <a:endParaRPr sz="2500" b="1">
              <a:latin typeface="Arial"/>
              <a:ea typeface="Arial"/>
              <a:cs typeface="Arial"/>
              <a:sym typeface="Arial"/>
            </a:endParaRPr>
          </a:p>
          <a:p>
            <a:pPr marL="0" lvl="0" indent="0" algn="l" rtl="0">
              <a:spcBef>
                <a:spcPts val="1200"/>
              </a:spcBef>
              <a:spcAft>
                <a:spcPts val="0"/>
              </a:spcAft>
              <a:buNone/>
            </a:pPr>
            <a:endParaRPr/>
          </a:p>
        </p:txBody>
      </p:sp>
      <p:sp>
        <p:nvSpPr>
          <p:cNvPr id="485" name="Google Shape;485;p67"/>
          <p:cNvSpPr txBox="1">
            <a:spLocks noGrp="1"/>
          </p:cNvSpPr>
          <p:nvPr>
            <p:ph type="title"/>
          </p:nvPr>
        </p:nvSpPr>
        <p:spPr>
          <a:xfrm>
            <a:off x="700560" y="921960"/>
            <a:ext cx="10690800" cy="137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a:t>Άνιση έκθεση στον μη οικιστικό τομέα</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8"/>
          <p:cNvSpPr txBox="1">
            <a:spLocks noGrp="1"/>
          </p:cNvSpPr>
          <p:nvPr>
            <p:ph type="body" idx="1"/>
          </p:nvPr>
        </p:nvSpPr>
        <p:spPr>
          <a:xfrm>
            <a:off x="700560" y="2293200"/>
            <a:ext cx="10690800" cy="363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92" name="Google Shape;492;p68"/>
          <p:cNvSpPr txBox="1">
            <a:spLocks noGrp="1"/>
          </p:cNvSpPr>
          <p:nvPr>
            <p:ph type="title"/>
          </p:nvPr>
        </p:nvSpPr>
        <p:spPr>
          <a:xfrm>
            <a:off x="700560" y="921960"/>
            <a:ext cx="10690800" cy="137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493" name="Google Shape;493;p68"/>
          <p:cNvPicPr preferRelativeResize="0"/>
          <p:nvPr/>
        </p:nvPicPr>
        <p:blipFill>
          <a:blip r:embed="rId3">
            <a:alphaModFix/>
          </a:blip>
          <a:stretch>
            <a:fillRect/>
          </a:stretch>
        </p:blipFill>
        <p:spPr>
          <a:xfrm>
            <a:off x="0" y="0"/>
            <a:ext cx="12191948" cy="1597200"/>
          </a:xfrm>
          <a:prstGeom prst="rect">
            <a:avLst/>
          </a:prstGeom>
          <a:noFill/>
          <a:ln>
            <a:noFill/>
          </a:ln>
        </p:spPr>
      </p:pic>
      <p:pic>
        <p:nvPicPr>
          <p:cNvPr id="494" name="Google Shape;494;p68"/>
          <p:cNvPicPr preferRelativeResize="0"/>
          <p:nvPr/>
        </p:nvPicPr>
        <p:blipFill>
          <a:blip r:embed="rId4">
            <a:alphaModFix/>
          </a:blip>
          <a:stretch>
            <a:fillRect/>
          </a:stretch>
        </p:blipFill>
        <p:spPr>
          <a:xfrm>
            <a:off x="0" y="1597200"/>
            <a:ext cx="12078200" cy="49404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69"/>
          <p:cNvPicPr preferRelativeResize="0"/>
          <p:nvPr/>
        </p:nvPicPr>
        <p:blipFill>
          <a:blip r:embed="rId3">
            <a:alphaModFix/>
          </a:blip>
          <a:stretch>
            <a:fillRect/>
          </a:stretch>
        </p:blipFill>
        <p:spPr>
          <a:xfrm>
            <a:off x="152400" y="152400"/>
            <a:ext cx="12039601" cy="63912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505"/>
        <p:cNvGrpSpPr/>
        <p:nvPr/>
      </p:nvGrpSpPr>
      <p:grpSpPr>
        <a:xfrm>
          <a:off x="0" y="0"/>
          <a:ext cx="0" cy="0"/>
          <a:chOff x="0" y="0"/>
          <a:chExt cx="0" cy="0"/>
        </a:xfrm>
      </p:grpSpPr>
      <p:sp>
        <p:nvSpPr>
          <p:cNvPr id="506" name="Google Shape;506;p70"/>
          <p:cNvSpPr txBox="1">
            <a:spLocks noGrp="1"/>
          </p:cNvSpPr>
          <p:nvPr>
            <p:ph type="body" idx="1"/>
          </p:nvPr>
        </p:nvSpPr>
        <p:spPr>
          <a:xfrm>
            <a:off x="700550" y="965525"/>
            <a:ext cx="10690800" cy="49635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1200"/>
              </a:spcBef>
              <a:spcAft>
                <a:spcPts val="0"/>
              </a:spcAft>
              <a:buSzPts val="2100"/>
              <a:buFont typeface="Arial"/>
              <a:buChar char="•"/>
            </a:pPr>
            <a:r>
              <a:rPr lang="el-GR" sz="2100" b="1">
                <a:latin typeface="Arial"/>
                <a:ea typeface="Arial"/>
                <a:cs typeface="Arial"/>
                <a:sym typeface="Arial"/>
              </a:rPr>
              <a:t>Τα μέτρα προσαρμογής</a:t>
            </a:r>
            <a:r>
              <a:rPr lang="el-GR" sz="2100">
                <a:latin typeface="Arial"/>
                <a:ea typeface="Arial"/>
                <a:cs typeface="Arial"/>
                <a:sym typeface="Arial"/>
              </a:rPr>
              <a:t>, όπως η χρήση καλύτερων οικοδομικών υλικών, τεχνολογιών και ασφαλιστικών προϊόντων, συχνά υπόκεινται σε αμιγώς ιδιωτικοοικονομικά κίνητρα· ωστόσο, τα νοικοκυριά με χαμηλό εισόδημα -ιδιαίτερα όταν πρόκειται για ενοικιαστές- ενδέχεται να αποκλείονται λόγω 	οικονομικών εμποδίων. </a:t>
            </a:r>
            <a:endParaRPr sz="21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l-GR" sz="2200" b="1">
                <a:latin typeface="Arial"/>
                <a:ea typeface="Arial"/>
                <a:cs typeface="Arial"/>
                <a:sym typeface="Arial"/>
              </a:rPr>
              <a:t>Στοχευμένες επιδοτήσεις/επιχορηγήσεις/δάνεια</a:t>
            </a:r>
            <a:r>
              <a:rPr lang="el-GR" sz="2200">
                <a:latin typeface="Arial"/>
                <a:ea typeface="Arial"/>
                <a:cs typeface="Arial"/>
                <a:sym typeface="Arial"/>
              </a:rPr>
              <a:t> για ενεργειακές ανακαινίσεις με κριτήρια ευαλωτότητας, κοινωνικής κατάστασης 	και οικογενειακού εισοδήματος.</a:t>
            </a:r>
            <a:endParaRPr sz="22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l-GR" sz="2200" b="1">
                <a:latin typeface="Arial"/>
                <a:ea typeface="Arial"/>
                <a:cs typeface="Arial"/>
                <a:sym typeface="Arial"/>
              </a:rPr>
              <a:t>Χρηματοδοτικά εργαλεία ειδικά για ενοικιαστές</a:t>
            </a:r>
            <a:r>
              <a:rPr lang="el-GR" sz="2200">
                <a:latin typeface="Arial"/>
                <a:ea typeface="Arial"/>
                <a:cs typeface="Arial"/>
                <a:sym typeface="Arial"/>
              </a:rPr>
              <a:t>, ώστε να μην αποκλείονται από τα οφέλη λόγω ιδιοκτησιακού καθεστώτος.</a:t>
            </a:r>
            <a:endParaRPr sz="2200">
              <a:latin typeface="Arial"/>
              <a:ea typeface="Arial"/>
              <a:cs typeface="Arial"/>
              <a:sym typeface="Arial"/>
            </a:endParaRPr>
          </a:p>
          <a:p>
            <a:pPr marL="457200" lvl="0" indent="-368300" algn="l" rtl="0">
              <a:lnSpc>
                <a:spcPct val="115000"/>
              </a:lnSpc>
              <a:spcBef>
                <a:spcPts val="0"/>
              </a:spcBef>
              <a:spcAft>
                <a:spcPts val="0"/>
              </a:spcAft>
              <a:buSzPts val="2200"/>
              <a:buChar char="•"/>
            </a:pPr>
            <a:r>
              <a:rPr lang="el-GR" sz="2200" b="1">
                <a:latin typeface="Arial"/>
                <a:ea typeface="Arial"/>
                <a:cs typeface="Arial"/>
                <a:sym typeface="Arial"/>
              </a:rPr>
              <a:t>Ασφαλιστικά προϊόντα με κοινωνική τιμολόγηση</a:t>
            </a:r>
            <a:r>
              <a:rPr lang="el-GR" sz="2200">
                <a:latin typeface="Arial"/>
                <a:ea typeface="Arial"/>
                <a:cs typeface="Arial"/>
                <a:sym typeface="Arial"/>
              </a:rPr>
              <a:t>, ώστε τα 	χαμηλότερα εισοδήματα να προστατεύονται 	από κινδύνους (πλημμύρες, καύσωνα) χωρίς να αντιμετωπίζουν δυσανάλογο κόστος.</a:t>
            </a:r>
            <a:endParaRPr sz="2100">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71"/>
          <p:cNvPicPr preferRelativeResize="0"/>
          <p:nvPr/>
        </p:nvPicPr>
        <p:blipFill>
          <a:blip r:embed="rId3">
            <a:alphaModFix/>
          </a:blip>
          <a:stretch>
            <a:fillRect/>
          </a:stretch>
        </p:blipFill>
        <p:spPr>
          <a:xfrm>
            <a:off x="0" y="5"/>
            <a:ext cx="12192000" cy="61767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sp>
        <p:nvSpPr>
          <p:cNvPr id="518" name="Google Shape;518;p72"/>
          <p:cNvSpPr/>
          <p:nvPr/>
        </p:nvSpPr>
        <p:spPr>
          <a:xfrm>
            <a:off x="240" y="0"/>
            <a:ext cx="12191760" cy="6857640"/>
          </a:xfrm>
          <a:prstGeom prst="rect">
            <a:avLst/>
          </a:prstGeom>
          <a:solidFill>
            <a:schemeClr val="l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19" name="Google Shape;519;p72"/>
          <p:cNvSpPr txBox="1">
            <a:spLocks noGrp="1"/>
          </p:cNvSpPr>
          <p:nvPr>
            <p:ph type="title"/>
          </p:nvPr>
        </p:nvSpPr>
        <p:spPr>
          <a:xfrm>
            <a:off x="469440" y="1468440"/>
            <a:ext cx="5839800" cy="3914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959"/>
              </a:buClr>
              <a:buSzPts val="3200"/>
              <a:buFont typeface="Century Gothic"/>
              <a:buNone/>
            </a:pPr>
            <a:r>
              <a:rPr lang="el-GR" sz="3200" b="1" u="none" strike="noStrike">
                <a:solidFill>
                  <a:srgbClr val="595959"/>
                </a:solidFill>
                <a:latin typeface="Century Gothic"/>
                <a:ea typeface="Century Gothic"/>
                <a:cs typeface="Century Gothic"/>
                <a:sym typeface="Century Gothic"/>
              </a:rPr>
              <a:t>Ευχαριστώ για την προσοχή σας!</a:t>
            </a:r>
            <a:endParaRPr sz="3200" b="0" u="none" strike="noStrike">
              <a:solidFill>
                <a:srgbClr val="595959"/>
              </a:solidFill>
              <a:latin typeface="Century Gothic"/>
              <a:ea typeface="Century Gothic"/>
              <a:cs typeface="Century Gothic"/>
              <a:sym typeface="Century Gothic"/>
            </a:endParaRPr>
          </a:p>
        </p:txBody>
      </p:sp>
      <p:sp>
        <p:nvSpPr>
          <p:cNvPr id="520" name="Google Shape;520;p72"/>
          <p:cNvSpPr txBox="1">
            <a:spLocks noGrp="1"/>
          </p:cNvSpPr>
          <p:nvPr>
            <p:ph type="subTitle" idx="1"/>
          </p:nvPr>
        </p:nvSpPr>
        <p:spPr>
          <a:xfrm>
            <a:off x="597600" y="4672440"/>
            <a:ext cx="3387300" cy="965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000"/>
              <a:buFont typeface="Century Gothic"/>
              <a:buNone/>
            </a:pPr>
            <a:endParaRPr sz="2000" b="0" i="0" u="none" strike="noStrike" cap="none">
              <a:solidFill>
                <a:schemeClr val="dk1"/>
              </a:solidFill>
              <a:latin typeface="Open Sans"/>
              <a:ea typeface="Open Sans"/>
              <a:cs typeface="Open Sans"/>
              <a:sym typeface="Open Sans"/>
            </a:endParaRPr>
          </a:p>
        </p:txBody>
      </p:sp>
      <p:cxnSp>
        <p:nvCxnSpPr>
          <p:cNvPr id="521" name="Google Shape;521;p72"/>
          <p:cNvCxnSpPr/>
          <p:nvPr/>
        </p:nvCxnSpPr>
        <p:spPr>
          <a:xfrm>
            <a:off x="799920" y="723600"/>
            <a:ext cx="1371960" cy="360"/>
          </a:xfrm>
          <a:prstGeom prst="straightConnector1">
            <a:avLst/>
          </a:prstGeom>
          <a:noFill/>
          <a:ln w="44450" cap="flat" cmpd="sng">
            <a:solidFill>
              <a:srgbClr val="000000"/>
            </a:solidFill>
            <a:prstDash val="solid"/>
            <a:round/>
            <a:headEnd type="none" w="sm" len="sm"/>
            <a:tailEnd type="none" w="sm" len="sm"/>
          </a:ln>
        </p:spPr>
      </p:cxnSp>
      <p:pic>
        <p:nvPicPr>
          <p:cNvPr id="522" name="Google Shape;522;p72" descr="A black and red sign with red text&#10;&#10;AI-generated content may be incorrect."/>
          <p:cNvPicPr preferRelativeResize="0"/>
          <p:nvPr/>
        </p:nvPicPr>
        <p:blipFill rotWithShape="1">
          <a:blip r:embed="rId3">
            <a:alphaModFix/>
          </a:blip>
          <a:srcRect/>
          <a:stretch/>
        </p:blipFill>
        <p:spPr>
          <a:xfrm>
            <a:off x="8904343" y="4180354"/>
            <a:ext cx="2690057" cy="145724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700560" y="921960"/>
            <a:ext cx="10690800" cy="137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a:t>Ορισμοί</a:t>
            </a:r>
            <a:endParaRPr/>
          </a:p>
        </p:txBody>
      </p:sp>
      <p:sp>
        <p:nvSpPr>
          <p:cNvPr id="144" name="Google Shape;144;p18"/>
          <p:cNvSpPr txBox="1">
            <a:spLocks noGrp="1"/>
          </p:cNvSpPr>
          <p:nvPr>
            <p:ph type="body" idx="1"/>
          </p:nvPr>
        </p:nvSpPr>
        <p:spPr>
          <a:xfrm>
            <a:off x="700550" y="1755100"/>
            <a:ext cx="10690800" cy="46923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l-GR" sz="2000" b="1">
                <a:latin typeface="Arial"/>
                <a:ea typeface="Arial"/>
                <a:cs typeface="Arial"/>
                <a:sym typeface="Arial"/>
              </a:rPr>
              <a:t>1) Προσαρμογή (Adaptation): </a:t>
            </a:r>
            <a:r>
              <a:rPr lang="el-GR" sz="2000">
                <a:latin typeface="Arial"/>
                <a:ea typeface="Arial"/>
                <a:cs typeface="Arial"/>
                <a:sym typeface="Arial"/>
              </a:rPr>
              <a:t>Η προσαρμογή ορίζεται από τη Διακυβερνητική Επιτροπή για την Αλλαγή του Κλίματος (IPCC) ως «προσαρμογή οικολογικών, κοινωνικών ή οικονομικών συστημάτων ως αντίδραση σε πραγματικές ή αναμενόμενες κλιματικές μεταβολές και τις επιπτώσεις ή επιδράσεις τους»· με άλλα λόγια, μέτρα και δράσεις για καλύτερη προετοιμασία απέναντι στις ήδη αισθητές και αυξανόμενες επιπτώσεις της κλιματικής αλλαγής.</a:t>
            </a:r>
            <a:endParaRPr sz="20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l-GR" sz="2000" b="1">
                <a:latin typeface="Arial"/>
                <a:ea typeface="Arial"/>
                <a:cs typeface="Arial"/>
                <a:sym typeface="Arial"/>
              </a:rPr>
              <a:t>2) Ανθεκτικότητα (Resilience): </a:t>
            </a:r>
            <a:r>
              <a:rPr lang="el-GR" sz="2000">
                <a:latin typeface="Arial"/>
                <a:ea typeface="Arial"/>
                <a:cs typeface="Arial"/>
                <a:sym typeface="Arial"/>
              </a:rPr>
              <a:t> Η ανθεκτικότητα στην κλιματική αλλαγή αναφέρεται στην ικανότητα ενός συστήματος «να προετοιμάζεται, να ανταποκρίνεται και να ανακάμπτει από τις επιπτώσεις επικίνδυνων κλιματικών γεγονότων, ενώ υφίσταται ελάχιστη ζημία στην κοινωνική ευημερία, την οικονομία και το περιβάλλον». Η κλιματική ανθεκτικότητα είναι η ικανότητα να αντέχουμε τις αναπόφευκτες κλιματικές επιπτώσεις. Για να οικοδομηθεί ανθεκτικότητα, πρέπει να προσαρμοστούμε στις ήδη υπάρχουσες επιδράσεις της κλιματικής αλλαγής και να προετοιμαστούμε για να αντέξουμε μελλοντικούς κλιματικούς κινδύνους.</a:t>
            </a:r>
            <a:endParaRPr sz="2000">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324850" y="1777675"/>
            <a:ext cx="8433300" cy="4195200"/>
          </a:xfrm>
          <a:prstGeom prst="rect">
            <a:avLst/>
          </a:prstGeom>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SzPts val="1900"/>
              <a:buFont typeface="Arial"/>
              <a:buChar char="•"/>
            </a:pPr>
            <a:r>
              <a:rPr lang="el-GR" sz="1900">
                <a:latin typeface="Arial"/>
                <a:ea typeface="Arial"/>
                <a:cs typeface="Arial"/>
                <a:sym typeface="Arial"/>
              </a:rPr>
              <a:t>Η πρώτη </a:t>
            </a:r>
            <a:r>
              <a:rPr lang="el-GR" sz="1900" b="1">
                <a:latin typeface="Arial"/>
                <a:ea typeface="Arial"/>
                <a:cs typeface="Arial"/>
                <a:sym typeface="Arial"/>
              </a:rPr>
              <a:t>Ευρωπαϊκή Εκτίμηση Κλιματικών Κινδύνων</a:t>
            </a:r>
            <a:r>
              <a:rPr lang="el-GR" sz="1900">
                <a:latin typeface="Arial"/>
                <a:ea typeface="Arial"/>
                <a:cs typeface="Arial"/>
                <a:sym typeface="Arial"/>
              </a:rPr>
              <a:t> (2024)</a:t>
            </a:r>
            <a:endParaRPr sz="1900">
              <a:latin typeface="Arial"/>
              <a:ea typeface="Arial"/>
              <a:cs typeface="Arial"/>
              <a:sym typeface="Arial"/>
            </a:endParaRPr>
          </a:p>
          <a:p>
            <a:pPr marL="457200" lvl="0" indent="-349250" algn="l" rtl="0">
              <a:lnSpc>
                <a:spcPct val="115000"/>
              </a:lnSpc>
              <a:spcBef>
                <a:spcPts val="0"/>
              </a:spcBef>
              <a:spcAft>
                <a:spcPts val="0"/>
              </a:spcAft>
              <a:buSzPts val="1900"/>
              <a:buFont typeface="Arial"/>
              <a:buChar char="•"/>
            </a:pPr>
            <a:r>
              <a:rPr lang="el-GR" sz="1900">
                <a:latin typeface="Arial"/>
                <a:ea typeface="Arial"/>
                <a:cs typeface="Arial"/>
                <a:sym typeface="Arial"/>
              </a:rPr>
              <a:t>Εκπονήθηκε υπό τον συντονισμό του </a:t>
            </a:r>
            <a:r>
              <a:rPr lang="el-GR" sz="1900" b="1">
                <a:latin typeface="Arial"/>
                <a:ea typeface="Arial"/>
                <a:cs typeface="Arial"/>
                <a:sym typeface="Arial"/>
              </a:rPr>
              <a:t>Ευρωπαϊκού Οργανισμού Περιβάλλοντος (EEA) με τη συμμετοχή 100 περίπου κορυφαίων επιστημόνων </a:t>
            </a:r>
            <a:r>
              <a:rPr lang="el-GR" sz="1900">
                <a:latin typeface="Arial"/>
                <a:ea typeface="Arial"/>
                <a:cs typeface="Arial"/>
                <a:sym typeface="Arial"/>
              </a:rPr>
              <a:t> για την </a:t>
            </a:r>
            <a:r>
              <a:rPr lang="el-GR" sz="1900" b="1">
                <a:latin typeface="Arial"/>
                <a:ea typeface="Arial"/>
                <a:cs typeface="Arial"/>
                <a:sym typeface="Arial"/>
              </a:rPr>
              <a:t>Ευρωπαϊκή Επιτροπή</a:t>
            </a:r>
            <a:endParaRPr sz="1900" b="1">
              <a:latin typeface="Arial"/>
              <a:ea typeface="Arial"/>
              <a:cs typeface="Arial"/>
              <a:sym typeface="Arial"/>
            </a:endParaRPr>
          </a:p>
          <a:p>
            <a:pPr marL="457200" lvl="0" indent="-349250" algn="l" rtl="0">
              <a:lnSpc>
                <a:spcPct val="115000"/>
              </a:lnSpc>
              <a:spcBef>
                <a:spcPts val="0"/>
              </a:spcBef>
              <a:spcAft>
                <a:spcPts val="0"/>
              </a:spcAft>
              <a:buSzPts val="1900"/>
              <a:buFont typeface="Arial"/>
              <a:buChar char="•"/>
            </a:pPr>
            <a:r>
              <a:rPr lang="el-GR" sz="1900">
                <a:latin typeface="Arial"/>
                <a:ea typeface="Arial"/>
                <a:cs typeface="Arial"/>
                <a:sym typeface="Arial"/>
              </a:rPr>
              <a:t>Εντοπίζει </a:t>
            </a:r>
            <a:r>
              <a:rPr lang="el-GR" sz="1900" b="1">
                <a:latin typeface="Arial"/>
                <a:ea typeface="Arial"/>
                <a:cs typeface="Arial"/>
                <a:sym typeface="Arial"/>
              </a:rPr>
              <a:t>36 κύριους κλιματικούς κινδύνους</a:t>
            </a:r>
            <a:r>
              <a:rPr lang="el-GR" sz="1900">
                <a:latin typeface="Arial"/>
                <a:ea typeface="Arial"/>
                <a:cs typeface="Arial"/>
                <a:sym typeface="Arial"/>
              </a:rPr>
              <a:t> που απειλούν την Ενεργειακή και επισιτιστική ασφάλεια, τα Οικοσυστήματα, τις Υποδομές, τους Υδάτινους πόρους, τη Χρηματοπιστωτική σταθερότητα και τη Δημόσια υγεία στην Ευρώπη.</a:t>
            </a:r>
            <a:endParaRPr sz="1900">
              <a:latin typeface="Arial"/>
              <a:ea typeface="Arial"/>
              <a:cs typeface="Arial"/>
              <a:sym typeface="Arial"/>
            </a:endParaRPr>
          </a:p>
          <a:p>
            <a:pPr marL="457200" lvl="0" indent="-349250" algn="l" rtl="0">
              <a:lnSpc>
                <a:spcPct val="115000"/>
              </a:lnSpc>
              <a:spcBef>
                <a:spcPts val="0"/>
              </a:spcBef>
              <a:spcAft>
                <a:spcPts val="0"/>
              </a:spcAft>
              <a:buSzPts val="1900"/>
              <a:buFont typeface="Arial"/>
              <a:buChar char="•"/>
            </a:pPr>
            <a:r>
              <a:rPr lang="el-GR" sz="1900">
                <a:latin typeface="Arial"/>
                <a:ea typeface="Arial"/>
                <a:cs typeface="Arial"/>
                <a:sym typeface="Arial"/>
              </a:rPr>
              <a:t>Πολλοί κίνδυνοι έχουν ήδη φτάσει </a:t>
            </a:r>
            <a:r>
              <a:rPr lang="el-GR" sz="1900" b="1">
                <a:latin typeface="Arial"/>
                <a:ea typeface="Arial"/>
                <a:cs typeface="Arial"/>
                <a:sym typeface="Arial"/>
              </a:rPr>
              <a:t>σε κρίσιμα επίπεδα</a:t>
            </a:r>
            <a:r>
              <a:rPr lang="el-GR" sz="1900">
                <a:latin typeface="Arial"/>
                <a:ea typeface="Arial"/>
                <a:cs typeface="Arial"/>
                <a:sym typeface="Arial"/>
              </a:rPr>
              <a:t> και μπορεί να γίνουν καταστροφικοί χωρίς άμεση δράση.</a:t>
            </a:r>
            <a:endParaRPr sz="1900">
              <a:latin typeface="Arial"/>
              <a:ea typeface="Arial"/>
              <a:cs typeface="Arial"/>
              <a:sym typeface="Arial"/>
            </a:endParaRPr>
          </a:p>
          <a:p>
            <a:pPr marL="457200" lvl="0" indent="-349250" algn="l" rtl="0">
              <a:lnSpc>
                <a:spcPct val="115000"/>
              </a:lnSpc>
              <a:spcBef>
                <a:spcPts val="0"/>
              </a:spcBef>
              <a:spcAft>
                <a:spcPts val="0"/>
              </a:spcAft>
              <a:buClr>
                <a:srgbClr val="660000"/>
              </a:buClr>
              <a:buSzPts val="1900"/>
              <a:buFont typeface="Arial"/>
              <a:buChar char="•"/>
            </a:pPr>
            <a:r>
              <a:rPr lang="el-GR" sz="1900" b="1">
                <a:solidFill>
                  <a:srgbClr val="660000"/>
                </a:solidFill>
                <a:latin typeface="Arial"/>
                <a:ea typeface="Arial"/>
                <a:cs typeface="Arial"/>
                <a:sym typeface="Arial"/>
              </a:rPr>
              <a:t>Προστιθέμενη αξία: συνιστά μια εισαγωγή στη μεθοδολογία εκπόνησης «Εκτιμήσεων Κλιματικών Κινδύνων». </a:t>
            </a:r>
            <a:endParaRPr sz="1900" b="1">
              <a:solidFill>
                <a:srgbClr val="660000"/>
              </a:solidFill>
              <a:latin typeface="Arial"/>
              <a:ea typeface="Arial"/>
              <a:cs typeface="Arial"/>
              <a:sym typeface="Arial"/>
            </a:endParaRPr>
          </a:p>
          <a:p>
            <a:pPr marL="457200" marR="0" lvl="0" indent="0" algn="l" rtl="0">
              <a:lnSpc>
                <a:spcPct val="90000"/>
              </a:lnSpc>
              <a:spcBef>
                <a:spcPts val="1000"/>
              </a:spcBef>
              <a:spcAft>
                <a:spcPts val="0"/>
              </a:spcAft>
              <a:buNone/>
            </a:pPr>
            <a:endParaRPr sz="1700">
              <a:latin typeface="Arial"/>
              <a:ea typeface="Arial"/>
              <a:cs typeface="Arial"/>
              <a:sym typeface="Arial"/>
            </a:endParaRPr>
          </a:p>
        </p:txBody>
      </p:sp>
      <p:sp>
        <p:nvSpPr>
          <p:cNvPr id="151" name="Google Shape;151;p19"/>
          <p:cNvSpPr txBox="1">
            <a:spLocks noGrp="1"/>
          </p:cNvSpPr>
          <p:nvPr>
            <p:ph type="title"/>
          </p:nvPr>
        </p:nvSpPr>
        <p:spPr>
          <a:xfrm>
            <a:off x="700550" y="921953"/>
            <a:ext cx="10690800" cy="85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u="sng">
                <a:solidFill>
                  <a:schemeClr val="hlink"/>
                </a:solidFill>
                <a:hlinkClick r:id="rId3"/>
              </a:rPr>
              <a:t>EU Climate Risk Assessment</a:t>
            </a:r>
            <a:r>
              <a:rPr lang="el-GR"/>
              <a:t> (EUCRA)</a:t>
            </a:r>
            <a:endParaRPr/>
          </a:p>
        </p:txBody>
      </p:sp>
      <p:pic>
        <p:nvPicPr>
          <p:cNvPr id="152" name="Google Shape;152;p19"/>
          <p:cNvPicPr preferRelativeResize="0"/>
          <p:nvPr/>
        </p:nvPicPr>
        <p:blipFill>
          <a:blip r:embed="rId4">
            <a:alphaModFix/>
          </a:blip>
          <a:stretch>
            <a:fillRect/>
          </a:stretch>
        </p:blipFill>
        <p:spPr>
          <a:xfrm>
            <a:off x="8758275" y="1782975"/>
            <a:ext cx="2956601" cy="41846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700550" y="921954"/>
            <a:ext cx="10690800" cy="81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3600" b="1">
                <a:latin typeface="Arial"/>
                <a:ea typeface="Arial"/>
                <a:cs typeface="Arial"/>
                <a:sym typeface="Arial"/>
              </a:rPr>
              <a:t>Μεθοδολογία EUCRA — Σύνοψη</a:t>
            </a:r>
            <a:endParaRPr sz="6900"/>
          </a:p>
        </p:txBody>
      </p:sp>
      <p:sp>
        <p:nvSpPr>
          <p:cNvPr id="168" name="Google Shape;168;p21"/>
          <p:cNvSpPr txBox="1">
            <a:spLocks noGrp="1"/>
          </p:cNvSpPr>
          <p:nvPr>
            <p:ph type="body" idx="1"/>
          </p:nvPr>
        </p:nvSpPr>
        <p:spPr>
          <a:xfrm>
            <a:off x="700550" y="1732550"/>
            <a:ext cx="10690800" cy="51255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Font typeface="Arial"/>
              <a:buChar char="•"/>
            </a:pPr>
            <a:r>
              <a:rPr lang="el-GR" sz="1800" b="1">
                <a:latin typeface="Arial"/>
                <a:ea typeface="Arial"/>
                <a:cs typeface="Arial"/>
                <a:sym typeface="Arial"/>
              </a:rPr>
              <a:t>Αξιολόγηση σοβαρότητας κινδύνων</a:t>
            </a:r>
            <a:r>
              <a:rPr lang="el-GR" sz="1800">
                <a:latin typeface="Arial"/>
                <a:ea typeface="Arial"/>
                <a:cs typeface="Arial"/>
                <a:sym typeface="Arial"/>
              </a:rPr>
              <a:t> σε 4 κατηγορίες:</a:t>
            </a:r>
            <a:br>
              <a:rPr lang="el-GR" sz="1800">
                <a:latin typeface="Arial"/>
                <a:ea typeface="Arial"/>
                <a:cs typeface="Arial"/>
                <a:sym typeface="Arial"/>
              </a:rPr>
            </a:br>
            <a:r>
              <a:rPr lang="el-GR" sz="1800">
                <a:latin typeface="Arial"/>
                <a:ea typeface="Arial"/>
                <a:cs typeface="Arial"/>
                <a:sym typeface="Arial"/>
              </a:rPr>
              <a:t> </a:t>
            </a:r>
            <a:r>
              <a:rPr lang="el-GR" sz="1800" b="1" i="1">
                <a:solidFill>
                  <a:srgbClr val="660000"/>
                </a:solidFill>
                <a:latin typeface="Arial"/>
                <a:ea typeface="Arial"/>
                <a:cs typeface="Arial"/>
                <a:sym typeface="Arial"/>
              </a:rPr>
              <a:t>κ</a:t>
            </a:r>
            <a:r>
              <a:rPr lang="el-GR" sz="1800" b="1" i="1">
                <a:solidFill>
                  <a:srgbClr val="990000"/>
                </a:solidFill>
                <a:latin typeface="Arial"/>
                <a:ea typeface="Arial"/>
                <a:cs typeface="Arial"/>
                <a:sym typeface="Arial"/>
              </a:rPr>
              <a:t>αταστροφική – κρίσιμη – σημαντική – περιορισμένη</a:t>
            </a:r>
            <a:br>
              <a:rPr lang="el-GR" sz="1800" b="1" i="1">
                <a:solidFill>
                  <a:srgbClr val="990000"/>
                </a:solidFill>
                <a:latin typeface="Arial"/>
                <a:ea typeface="Arial"/>
                <a:cs typeface="Arial"/>
                <a:sym typeface="Arial"/>
              </a:rPr>
            </a:br>
            <a:r>
              <a:rPr lang="el-GR" sz="1800">
                <a:latin typeface="Arial"/>
                <a:ea typeface="Arial"/>
                <a:cs typeface="Arial"/>
                <a:sym typeface="Arial"/>
              </a:rPr>
              <a:t> </a:t>
            </a:r>
            <a:endParaRPr sz="1800">
              <a:latin typeface="Arial"/>
              <a:ea typeface="Arial"/>
              <a:cs typeface="Arial"/>
              <a:sym typeface="Arial"/>
            </a:endParaRPr>
          </a:p>
          <a:p>
            <a:pPr marL="457200" lvl="0" indent="-342900" algn="l" rtl="0">
              <a:spcBef>
                <a:spcPts val="0"/>
              </a:spcBef>
              <a:spcAft>
                <a:spcPts val="0"/>
              </a:spcAft>
              <a:buClr>
                <a:srgbClr val="660000"/>
              </a:buClr>
              <a:buSzPts val="1800"/>
              <a:buFont typeface="Arial"/>
              <a:buChar char="•"/>
            </a:pPr>
            <a:r>
              <a:rPr lang="el-GR" sz="1800">
                <a:latin typeface="Arial"/>
                <a:ea typeface="Arial"/>
                <a:cs typeface="Arial"/>
                <a:sym typeface="Arial"/>
              </a:rPr>
              <a:t>και σε 3 χρονικούς ορίζοντες:</a:t>
            </a:r>
            <a:br>
              <a:rPr lang="el-GR" sz="1800">
                <a:solidFill>
                  <a:srgbClr val="660000"/>
                </a:solidFill>
                <a:latin typeface="Arial"/>
                <a:ea typeface="Arial"/>
                <a:cs typeface="Arial"/>
                <a:sym typeface="Arial"/>
              </a:rPr>
            </a:br>
            <a:r>
              <a:rPr lang="el-GR" sz="1800" b="1">
                <a:solidFill>
                  <a:srgbClr val="660000"/>
                </a:solidFill>
                <a:latin typeface="Arial"/>
                <a:ea typeface="Arial"/>
                <a:cs typeface="Arial"/>
                <a:sym typeface="Arial"/>
              </a:rPr>
              <a:t> </a:t>
            </a:r>
            <a:r>
              <a:rPr lang="el-GR" sz="1800" b="1" i="1">
                <a:solidFill>
                  <a:srgbClr val="660000"/>
                </a:solidFill>
                <a:latin typeface="Arial"/>
                <a:ea typeface="Arial"/>
                <a:cs typeface="Arial"/>
                <a:sym typeface="Arial"/>
              </a:rPr>
              <a:t>παρόν – μέσα αιώνα – τέλος αιώνα</a:t>
            </a:r>
            <a:r>
              <a:rPr lang="el-GR" sz="1800" b="1">
                <a:solidFill>
                  <a:srgbClr val="660000"/>
                </a:solidFill>
                <a:latin typeface="Arial"/>
                <a:ea typeface="Arial"/>
                <a:cs typeface="Arial"/>
                <a:sym typeface="Arial"/>
              </a:rPr>
              <a:t>.</a:t>
            </a:r>
            <a:br>
              <a:rPr lang="el-GR" sz="1800">
                <a:latin typeface="Arial"/>
                <a:ea typeface="Arial"/>
                <a:cs typeface="Arial"/>
                <a:sym typeface="Arial"/>
              </a:rPr>
            </a:b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l-GR" sz="1800">
                <a:latin typeface="Arial"/>
                <a:ea typeface="Arial"/>
                <a:cs typeface="Arial"/>
                <a:sym typeface="Arial"/>
              </a:rPr>
              <a:t>Πραγματοποιούνται </a:t>
            </a:r>
            <a:r>
              <a:rPr lang="el-GR" sz="1800" b="1">
                <a:latin typeface="Arial"/>
                <a:ea typeface="Arial"/>
                <a:cs typeface="Arial"/>
                <a:sym typeface="Arial"/>
              </a:rPr>
              <a:t>περιφερειακές αξιολογήσεις</a:t>
            </a:r>
            <a:r>
              <a:rPr lang="el-GR" sz="1800">
                <a:latin typeface="Arial"/>
                <a:ea typeface="Arial"/>
                <a:cs typeface="Arial"/>
                <a:sym typeface="Arial"/>
              </a:rPr>
              <a:t> για 4 περιοχές:</a:t>
            </a:r>
            <a:br>
              <a:rPr lang="el-GR" sz="1800">
                <a:latin typeface="Arial"/>
                <a:ea typeface="Arial"/>
                <a:cs typeface="Arial"/>
                <a:sym typeface="Arial"/>
              </a:rPr>
            </a:br>
            <a:r>
              <a:rPr lang="el-GR" sz="1800" b="1">
                <a:solidFill>
                  <a:srgbClr val="660000"/>
                </a:solidFill>
                <a:latin typeface="Arial"/>
                <a:ea typeface="Arial"/>
                <a:cs typeface="Arial"/>
                <a:sym typeface="Arial"/>
              </a:rPr>
              <a:t> </a:t>
            </a:r>
            <a:r>
              <a:rPr lang="el-GR" sz="1800" b="1" i="1">
                <a:solidFill>
                  <a:srgbClr val="660000"/>
                </a:solidFill>
                <a:latin typeface="Arial"/>
                <a:ea typeface="Arial"/>
                <a:cs typeface="Arial"/>
                <a:sym typeface="Arial"/>
              </a:rPr>
              <a:t>Βόρεια, Δυτική, Κεντρική–Ανατολική, Νότια Ευρώπη</a:t>
            </a:r>
            <a:r>
              <a:rPr lang="el-GR" sz="1800" b="1">
                <a:solidFill>
                  <a:srgbClr val="660000"/>
                </a:solidFill>
                <a:latin typeface="Arial"/>
                <a:ea typeface="Arial"/>
                <a:cs typeface="Arial"/>
                <a:sym typeface="Arial"/>
              </a:rPr>
              <a:t>.</a:t>
            </a:r>
            <a:br>
              <a:rPr lang="el-GR" sz="1800" b="1">
                <a:latin typeface="Arial"/>
                <a:ea typeface="Arial"/>
                <a:cs typeface="Arial"/>
                <a:sym typeface="Arial"/>
              </a:rPr>
            </a:br>
            <a:endParaRPr sz="1800" b="1">
              <a:latin typeface="Arial"/>
              <a:ea typeface="Arial"/>
              <a:cs typeface="Arial"/>
              <a:sym typeface="Arial"/>
            </a:endParaRPr>
          </a:p>
          <a:p>
            <a:pPr marL="457200" lvl="0" indent="-342900" algn="l" rtl="0">
              <a:spcBef>
                <a:spcPts val="0"/>
              </a:spcBef>
              <a:spcAft>
                <a:spcPts val="0"/>
              </a:spcAft>
              <a:buSzPts val="1800"/>
              <a:buFont typeface="Arial"/>
              <a:buChar char="•"/>
            </a:pPr>
            <a:r>
              <a:rPr lang="el-GR" sz="1800">
                <a:latin typeface="Arial"/>
                <a:ea typeface="Arial"/>
                <a:cs typeface="Arial"/>
                <a:sym typeface="Arial"/>
              </a:rPr>
              <a:t>Η </a:t>
            </a:r>
            <a:r>
              <a:rPr lang="el-GR" sz="1800" b="1">
                <a:latin typeface="Arial"/>
                <a:ea typeface="Arial"/>
                <a:cs typeface="Arial"/>
                <a:sym typeface="Arial"/>
              </a:rPr>
              <a:t>αναγκαιότητα της δράσης</a:t>
            </a:r>
            <a:r>
              <a:rPr lang="el-GR" sz="1800">
                <a:latin typeface="Arial"/>
                <a:ea typeface="Arial"/>
                <a:cs typeface="Arial"/>
                <a:sym typeface="Arial"/>
              </a:rPr>
              <a:t> κατηγοριοποιείται σε:</a:t>
            </a:r>
            <a:endParaRPr sz="1800">
              <a:latin typeface="Arial"/>
              <a:ea typeface="Arial"/>
              <a:cs typeface="Arial"/>
              <a:sym typeface="Arial"/>
            </a:endParaRPr>
          </a:p>
          <a:p>
            <a:pPr marL="914400" lvl="1" indent="-342900" algn="l" rtl="0">
              <a:spcBef>
                <a:spcPts val="0"/>
              </a:spcBef>
              <a:spcAft>
                <a:spcPts val="0"/>
              </a:spcAft>
              <a:buClr>
                <a:srgbClr val="660000"/>
              </a:buClr>
              <a:buSzPts val="1800"/>
              <a:buFont typeface="Arial"/>
              <a:buChar char="•"/>
            </a:pPr>
            <a:r>
              <a:rPr lang="el-GR" sz="1800" b="1">
                <a:solidFill>
                  <a:srgbClr val="660000"/>
                </a:solidFill>
                <a:latin typeface="Arial"/>
                <a:ea typeface="Arial"/>
                <a:cs typeface="Arial"/>
                <a:sym typeface="Arial"/>
              </a:rPr>
              <a:t>άμεση δράση, </a:t>
            </a:r>
            <a:endParaRPr sz="1800" b="1">
              <a:solidFill>
                <a:srgbClr val="660000"/>
              </a:solidFill>
              <a:latin typeface="Arial"/>
              <a:ea typeface="Arial"/>
              <a:cs typeface="Arial"/>
              <a:sym typeface="Arial"/>
            </a:endParaRPr>
          </a:p>
          <a:p>
            <a:pPr marL="914400" lvl="1" indent="-342900" algn="l" rtl="0">
              <a:spcBef>
                <a:spcPts val="0"/>
              </a:spcBef>
              <a:spcAft>
                <a:spcPts val="0"/>
              </a:spcAft>
              <a:buClr>
                <a:srgbClr val="660000"/>
              </a:buClr>
              <a:buSzPts val="1800"/>
              <a:buFont typeface="Arial"/>
              <a:buChar char="•"/>
            </a:pPr>
            <a:r>
              <a:rPr lang="el-GR" sz="1800" b="1">
                <a:solidFill>
                  <a:srgbClr val="660000"/>
                </a:solidFill>
                <a:latin typeface="Arial"/>
                <a:ea typeface="Arial"/>
                <a:cs typeface="Arial"/>
                <a:sym typeface="Arial"/>
              </a:rPr>
              <a:t>περισσότερη δράση, </a:t>
            </a:r>
            <a:endParaRPr sz="1800" b="1">
              <a:solidFill>
                <a:srgbClr val="660000"/>
              </a:solidFill>
              <a:latin typeface="Arial"/>
              <a:ea typeface="Arial"/>
              <a:cs typeface="Arial"/>
              <a:sym typeface="Arial"/>
            </a:endParaRPr>
          </a:p>
          <a:p>
            <a:pPr marL="914400" lvl="1" indent="-342900" algn="l" rtl="0">
              <a:spcBef>
                <a:spcPts val="0"/>
              </a:spcBef>
              <a:spcAft>
                <a:spcPts val="0"/>
              </a:spcAft>
              <a:buClr>
                <a:srgbClr val="660000"/>
              </a:buClr>
              <a:buSzPts val="1800"/>
              <a:buFont typeface="Arial"/>
              <a:buChar char="•"/>
            </a:pPr>
            <a:r>
              <a:rPr lang="el-GR" sz="1800" b="1">
                <a:solidFill>
                  <a:srgbClr val="660000"/>
                </a:solidFill>
                <a:latin typeface="Arial"/>
                <a:ea typeface="Arial"/>
                <a:cs typeface="Arial"/>
                <a:sym typeface="Arial"/>
              </a:rPr>
              <a:t>περαιτέρω διερεύνηση,</a:t>
            </a:r>
            <a:endParaRPr sz="1800" b="1">
              <a:solidFill>
                <a:srgbClr val="660000"/>
              </a:solidFill>
              <a:latin typeface="Arial"/>
              <a:ea typeface="Arial"/>
              <a:cs typeface="Arial"/>
              <a:sym typeface="Arial"/>
            </a:endParaRPr>
          </a:p>
          <a:p>
            <a:pPr marL="914400" lvl="1" indent="-342900" algn="l" rtl="0">
              <a:spcBef>
                <a:spcPts val="0"/>
              </a:spcBef>
              <a:spcAft>
                <a:spcPts val="0"/>
              </a:spcAft>
              <a:buClr>
                <a:srgbClr val="660000"/>
              </a:buClr>
              <a:buSzPts val="1800"/>
              <a:buFont typeface="Arial"/>
              <a:buChar char="•"/>
            </a:pPr>
            <a:r>
              <a:rPr lang="el-GR" sz="1800" b="1">
                <a:solidFill>
                  <a:srgbClr val="660000"/>
                </a:solidFill>
                <a:latin typeface="Arial"/>
                <a:ea typeface="Arial"/>
                <a:cs typeface="Arial"/>
                <a:sym typeface="Arial"/>
              </a:rPr>
              <a:t>διατήρηση τρέχουσας δράσης, </a:t>
            </a:r>
            <a:endParaRPr sz="1800" b="1">
              <a:solidFill>
                <a:srgbClr val="660000"/>
              </a:solidFill>
              <a:latin typeface="Arial"/>
              <a:ea typeface="Arial"/>
              <a:cs typeface="Arial"/>
              <a:sym typeface="Arial"/>
            </a:endParaRPr>
          </a:p>
          <a:p>
            <a:pPr marL="914400" lvl="1" indent="-342900" algn="l" rtl="0">
              <a:spcBef>
                <a:spcPts val="0"/>
              </a:spcBef>
              <a:spcAft>
                <a:spcPts val="0"/>
              </a:spcAft>
              <a:buClr>
                <a:srgbClr val="660000"/>
              </a:buClr>
              <a:buSzPts val="1800"/>
              <a:buFont typeface="Arial"/>
              <a:buChar char="•"/>
            </a:pPr>
            <a:r>
              <a:rPr lang="el-GR" sz="1800" b="1">
                <a:solidFill>
                  <a:srgbClr val="660000"/>
                </a:solidFill>
                <a:latin typeface="Arial"/>
                <a:ea typeface="Arial"/>
                <a:cs typeface="Arial"/>
                <a:sym typeface="Arial"/>
              </a:rPr>
              <a:t>παρακολούθηση,</a:t>
            </a:r>
            <a:endParaRPr sz="1800" b="1">
              <a:solidFill>
                <a:srgbClr val="660000"/>
              </a:solidFill>
              <a:latin typeface="Arial"/>
              <a:ea typeface="Arial"/>
              <a:cs typeface="Arial"/>
              <a:sym typeface="Arial"/>
            </a:endParaRPr>
          </a:p>
          <a:p>
            <a:pPr marL="457200" lvl="0" indent="0" algn="l" rtl="0">
              <a:spcBef>
                <a:spcPts val="1000"/>
              </a:spcBef>
              <a:spcAft>
                <a:spcPts val="0"/>
              </a:spcAft>
              <a:buNone/>
            </a:pPr>
            <a:r>
              <a:rPr lang="el-GR" sz="1800">
                <a:latin typeface="Arial"/>
                <a:ea typeface="Arial"/>
                <a:cs typeface="Arial"/>
                <a:sym typeface="Arial"/>
              </a:rPr>
              <a:t>βάσει σοβαρότητας κινδύνων, εμπιστοσύνης στη διαθέσιμη επιστημονική γνώση, ετοιμότητας πολιτικών.</a:t>
            </a:r>
            <a:endParaRPr sz="18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2"/>
          <p:cNvPicPr preferRelativeResize="0"/>
          <p:nvPr/>
        </p:nvPicPr>
        <p:blipFill>
          <a:blip r:embed="rId3">
            <a:alphaModFix/>
          </a:blip>
          <a:stretch>
            <a:fillRect/>
          </a:stretch>
        </p:blipFill>
        <p:spPr>
          <a:xfrm>
            <a:off x="170425" y="0"/>
            <a:ext cx="11851176" cy="6019799"/>
          </a:xfrm>
          <a:prstGeom prst="rect">
            <a:avLst/>
          </a:prstGeom>
          <a:noFill/>
          <a:ln>
            <a:noFill/>
          </a:ln>
        </p:spPr>
      </p:pic>
    </p:spTree>
  </p:cSld>
  <p:clrMapOvr>
    <a:masterClrMapping/>
  </p:clrMapOvr>
</p:sld>
</file>

<file path=ppt/theme/theme1.xml><?xml version="1.0" encoding="utf-8"?>
<a:theme xmlns:a="http://schemas.openxmlformats.org/drawingml/2006/main" name="ChronicleVTI">
  <a:themeElements>
    <a:clrScheme name="Custom 3">
      <a:dk1>
        <a:srgbClr val="000000"/>
      </a:dk1>
      <a:lt1>
        <a:srgbClr val="FFFFFF"/>
      </a:lt1>
      <a:dk2>
        <a:srgbClr val="000000"/>
      </a:dk2>
      <a:lt2>
        <a:srgbClr val="F8F4F1"/>
      </a:lt2>
      <a:accent1>
        <a:srgbClr val="EA1923"/>
      </a:accent1>
      <a:accent2>
        <a:srgbClr val="D41A1F"/>
      </a:accent2>
      <a:accent3>
        <a:srgbClr val="D51921"/>
      </a:accent3>
      <a:accent4>
        <a:srgbClr val="000000"/>
      </a:accent4>
      <a:accent5>
        <a:srgbClr val="FFFFFE"/>
      </a:accent5>
      <a:accent6>
        <a:srgbClr val="FEFFFD"/>
      </a:accent6>
      <a:hlink>
        <a:srgbClr val="003498"/>
      </a:hlink>
      <a:folHlink>
        <a:srgbClr val="0034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3694</Words>
  <Application>Microsoft Office PowerPoint</Application>
  <PresentationFormat>Ευρεία οθόνη</PresentationFormat>
  <Paragraphs>301</Paragraphs>
  <Slides>59</Slides>
  <Notes>59</Notes>
  <HiddenSlides>5</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59</vt:i4>
      </vt:variant>
    </vt:vector>
  </HeadingPairs>
  <TitlesOfParts>
    <vt:vector size="64" baseType="lpstr">
      <vt:lpstr>Open Sans</vt:lpstr>
      <vt:lpstr>Times New Roman</vt:lpstr>
      <vt:lpstr>Arial</vt:lpstr>
      <vt:lpstr>Century Gothic</vt:lpstr>
      <vt:lpstr>ChronicleVTI</vt:lpstr>
      <vt:lpstr>Κλιματική Ανθεκτικότητα &amp; Υποδομές Κλιματική ανθεκτικότητα: υφιστάμενη κατάσταση, πολιτικές και κοινωνικοοικονομικές διαστάσεις </vt:lpstr>
      <vt:lpstr>Αντικείμενο &amp; Στόχοι 1ης ενότητας (13/11/2025)</vt:lpstr>
      <vt:lpstr>Αντικείμενο &amp; Στόχοι 2ης ενότητας (26/11/2025) </vt:lpstr>
      <vt:lpstr>Γιατί οι στόχοι αυτοί είναι κρίσιμοι για τους σύγχρονους πολιτικούς μηχανικούς</vt:lpstr>
      <vt:lpstr>Κλιματική Ανθεκτικότητα στην ΕΕ &amp; στην Ελλάδα</vt:lpstr>
      <vt:lpstr>Ορισμοί</vt:lpstr>
      <vt:lpstr>EU Climate Risk Assessment (EUCRA)</vt:lpstr>
      <vt:lpstr>Μεθοδολογία EUCRA — Σύνοψη</vt:lpstr>
      <vt:lpstr>Παρουσίαση του PowerPoint</vt:lpstr>
      <vt:lpstr>Παρουσίαση του PowerPoint</vt:lpstr>
      <vt:lpstr>Νότια Ευρώπη: Περιοχή Υψηλού Κινδύνου</vt:lpstr>
      <vt:lpstr>2. Κύριοι κλιματικοί κίνδυνοι και προτεραιότητες πολιτικής ανά τομέα κινδύνων (risk cluster)</vt:lpstr>
      <vt:lpstr>Το δομημένο περιβάλλον στην EUCRA </vt:lpstr>
      <vt:lpstr>Παρουσίαση του PowerPoint</vt:lpstr>
      <vt:lpstr>Κλιματικοί κίνδυνοι για τις κτηριακές υποδομές (1/2)  </vt:lpstr>
      <vt:lpstr>Κλιματικοί κίνδυνοι για τις κτιριακές υποδομές (2/2)   </vt:lpstr>
      <vt:lpstr>Παρουσίαση του PowerPoint</vt:lpstr>
      <vt:lpstr>Παρουσίαση του PowerPoint</vt:lpstr>
      <vt:lpstr>Οι επιπτώσεις της κλιματικής αλλαγής  δημιουργούν έναν συστημικό κίνδυνο για τα σύγχρονα ενεργειακά συστήματα — ιδίως στις περιοχές που είναι ιδιαίτερα ευάλωτες στη ζέστη, όπως η Μεσόγειος </vt:lpstr>
      <vt:lpstr>Αλυσιδωτοί κίνδυνοι στις υποδομές (Risk Cascades)</vt:lpstr>
      <vt:lpstr>Ευκαιρίες και περιορισμοί προσαρμογής</vt:lpstr>
      <vt:lpstr>3. Κύριοι κλιματικοί κίνδυνοι και προτεραιότητες πολιτικής ανά τομέα κινδύνων (risk cluster) </vt:lpstr>
      <vt:lpstr>Παρουσίαση του PowerPoint</vt:lpstr>
      <vt:lpstr>Παρουσίαση του PowerPoint</vt:lpstr>
      <vt:lpstr>Παρουσίαση του PowerPoint</vt:lpstr>
      <vt:lpstr>4. Κλιματικοί κίνδυνοι για την ελληνική οικονομία</vt:lpstr>
      <vt:lpstr>Παρουσίαση του PowerPoint</vt:lpstr>
      <vt:lpstr>Παρουσίαση του PowerPoint</vt:lpstr>
      <vt:lpstr>Παρουσίαση του PowerPoint</vt:lpstr>
      <vt:lpstr>Παρουσίαση του PowerPoint</vt:lpstr>
      <vt:lpstr>Οφέλη από τη ΚΑ</vt:lpstr>
      <vt:lpstr>Περιοχή Μεσογείου — Κύριες παρατηρούμενες και προβλεπόμενες επιπτώσεις (ΕΕΑ, 2023) </vt:lpstr>
      <vt:lpstr>Που οφείλονται οι μεγάλες αυτές ανισότητες; Η συμβολή του Disaster Risk Management Knowledge Centre (DRMKC - Risk Data Hub) </vt:lpstr>
      <vt:lpstr>Παρουσίαση του PowerPoint</vt:lpstr>
      <vt:lpstr>Η ευαλωτότητα, ως ευρύτερη έννοια, χωρίζεται σε δύο βασικές κατηγορίες</vt:lpstr>
      <vt:lpstr>Εξαρτώμενη από τον κίνδυνο </vt:lpstr>
      <vt:lpstr>Παρουσίαση του PowerPoint</vt:lpstr>
      <vt:lpstr>Παρουσίαση του PowerPoint</vt:lpstr>
      <vt:lpstr>Μαδρίτη: Bosque Metropolitano </vt:lpstr>
      <vt:lpstr>Αθήνα: Ανοικοδόμηση χωρίς προσαρμογή — Διαρθρωτική Ευαλωτότητα</vt:lpstr>
      <vt:lpstr>Παρουσίαση του PowerPoint</vt:lpstr>
      <vt:lpstr>Ανεξάρτητη από τον κίνδυνο </vt:lpstr>
      <vt:lpstr>Ευωαλωτότητα σε κινδύνους: EE-27</vt:lpstr>
      <vt:lpstr>Ευωαλωτότητα σε κινδύνους: Eλλάδα </vt:lpstr>
      <vt:lpstr>Παρουσίαση του PowerPoint</vt:lpstr>
      <vt:lpstr>5. Δίκαιη Ανθεκτικότητα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Άνιση έκθεση στον μη οικιστικό τομέα</vt:lpstr>
      <vt:lpstr>Παρουσίαση του PowerPoint</vt:lpstr>
      <vt:lpstr>Παρουσίαση του PowerPoint</vt:lpstr>
      <vt:lpstr>Παρουσίαση του PowerPoint</vt:lpstr>
      <vt:lpstr>Παρουσίαση του PowerPoint</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Κλιματική Ανθεκτικότητα &amp; Υποδομές Κλιματική ανθεκτικότητα: υφιστάμενη κατάσταση, πολιτικές και κοινωνικοοικονομικές διαστάσεις  Γιάννης Ευσταθόπουλος</dc:title>
  <cp:lastModifiedBy>aithousatee aithousatee</cp:lastModifiedBy>
  <cp:revision>2</cp:revision>
  <dcterms:modified xsi:type="dcterms:W3CDTF">2025-11-26T15:09:43Z</dcterms:modified>
</cp:coreProperties>
</file>