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3" r:id="rId24"/>
    <p:sldId id="278" r:id="rId25"/>
    <p:sldId id="279" r:id="rId26"/>
    <p:sldId id="320" r:id="rId27"/>
    <p:sldId id="280" r:id="rId28"/>
    <p:sldId id="281" r:id="rId29"/>
    <p:sldId id="282" r:id="rId30"/>
    <p:sldId id="314" r:id="rId31"/>
    <p:sldId id="315" r:id="rId32"/>
    <p:sldId id="316" r:id="rId33"/>
    <p:sldId id="317" r:id="rId34"/>
    <p:sldId id="318" r:id="rId35"/>
    <p:sldId id="319" r:id="rId36"/>
    <p:sldId id="284" r:id="rId37"/>
    <p:sldId id="285" r:id="rId38"/>
    <p:sldId id="286" r:id="rId39"/>
    <p:sldId id="283" r:id="rId40"/>
    <p:sldId id="287" r:id="rId41"/>
    <p:sldId id="288" r:id="rId42"/>
    <p:sldId id="289" r:id="rId43"/>
    <p:sldId id="321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10" r:id="rId62"/>
    <p:sldId id="311" r:id="rId63"/>
    <p:sldId id="312" r:id="rId64"/>
  </p:sldIdLst>
  <p:sldSz cx="12192000" cy="6858000"/>
  <p:notesSz cx="6858000" cy="9144000"/>
  <p:embeddedFontLst>
    <p:embeddedFont>
      <p:font typeface="Century Gothic" panose="020B0502020202020204" pitchFamily="34" charset="0"/>
      <p:regular r:id="rId66"/>
      <p:bold r:id="rId67"/>
      <p:italic r:id="rId68"/>
      <p:boldItalic r:id="rId69"/>
    </p:embeddedFont>
    <p:embeddedFont>
      <p:font typeface="Open Sans" panose="020B0606030504020204" pitchFamily="3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90141757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90141757c_0_6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a90141757c_0_62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90141757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a90141757c_0_7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90141757c_0_72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90141757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a90141757c_0_10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a90141757c_0_102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90141757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a90141757c_0_9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a90141757c_0_9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90141757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a90141757c_0_10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a90141757c_0_10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928150c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a928150c2a_0_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a928150c2a_0_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90141757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a90141757c_0_7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a90141757c_0_7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9dd2f68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a9dd2f6863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a9dd2f6863_0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9dd2f68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a9dd2f6863_0_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a9dd2f6863_0_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90141757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a90141757c_0_8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a90141757c_0_8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90141757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a90141757c_0_11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3a90141757c_0_11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90141757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a90141757c_0_12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3a90141757c_0_12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90141757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a90141757c_0_13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a90141757c_0_13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a90141757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a90141757c_0_13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a90141757c_0_138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a90141757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a90141757c_0_14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a90141757c_0_14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a90141757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a90141757c_0_15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3a90141757c_0_15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27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a90141757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a90141757c_0_15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a90141757c_0_15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28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90141757c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a90141757c_0_17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3a90141757c_0_174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29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a90141757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a90141757c_0_18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a90141757c_0_18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36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928150c2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a928150c2a_0_2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3a928150c2a_0_2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37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a928150c2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a928150c2a_0_1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a928150c2a_0_1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38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a90141757c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a90141757c_0_18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a90141757c_0_182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39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a928150c2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a928150c2a_0_3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3a928150c2a_0_3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40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a928150c2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a928150c2a_0_4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3a928150c2a_0_44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41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a928150c2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a928150c2a_0_5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3a928150c2a_0_5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42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a928150c2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a928150c2a_1_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3a928150c2a_1_1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44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9a365029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9a365029de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9a365029de_0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45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a9a442f84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a9a442f840_0_2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3a9a442f840_0_2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46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a93300b017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a93300b017_0_14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a93300b017_0_14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47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a93300b01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a93300b017_0_15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3a93300b017_0_15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48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a928150c2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a928150c2a_1_1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3a928150c2a_1_1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49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a928150c2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a928150c2a_1_3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3a928150c2a_1_3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50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a928150c2a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a928150c2a_1_4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3a928150c2a_1_44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51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a93300b0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a93300b017_0_1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3a93300b017_0_17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52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a928150c2a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a928150c2a_1_5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3a928150c2a_1_5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53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928150c2a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a928150c2a_1_6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3a928150c2a_1_6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54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a93300b01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a93300b017_0_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3a93300b017_0_4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55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a93300b01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a93300b017_0_2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3a93300b017_0_2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56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a93300b01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a93300b017_0_3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3a93300b017_0_3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57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a9a442f8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a9a442f840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3a9a442f840_0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90141757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a90141757c_0_1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a90141757c_0_1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a93300b01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a93300b017_0_4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/>
              <a:t>However, an increasing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/>
              <a:t>number of studies reveal some causal relationships between green infrastructure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/>
              <a:t>and increasing property values. One study of 28 cities across North America and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/>
              <a:t>Europe discovered a strong correlation between urban greening efforts from 1990 to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/>
              <a:t>2000 and subsequent gentrification trends from 2000 to 2016 in 17 of those cities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/>
              <a:t>(Anguelovski et al., 2022).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3a93300b017_0_4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59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a9a442f84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a9a442f840_0_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3a9a442f840_0_1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60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a93300b01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a93300b017_0_5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3a93300b017_0_52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61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a93300b01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a93300b017_0_6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3a93300b017_0_6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62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5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90141757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8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a90141757c_0_2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a90141757c_0_27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90141757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a90141757c_0_3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a90141757c_0_3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90141757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a90141757c_0_5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a90141757c_0_57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90141757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a90141757c_0_4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a90141757c_0_48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l-G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818640" y="1126440"/>
            <a:ext cx="99894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" name="Google Shape;14;p2" descr="A red and white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940" t="21781" r="60199" b="22023"/>
          <a:stretch/>
        </p:blipFill>
        <p:spPr>
          <a:xfrm>
            <a:off x="112680" y="1066680"/>
            <a:ext cx="602279" cy="10969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1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1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678600" y="781560"/>
            <a:ext cx="40932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5183280" y="987480"/>
            <a:ext cx="6171900" cy="4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688320" y="2315520"/>
            <a:ext cx="4093200" cy="3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8369280" y="6356520"/>
            <a:ext cx="2592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715320" y="6356520"/>
            <a:ext cx="4539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2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2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83280" y="1066680"/>
            <a:ext cx="41028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5183280" y="1066680"/>
            <a:ext cx="6171900" cy="47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2"/>
          </p:nvPr>
        </p:nvSpPr>
        <p:spPr>
          <a:xfrm>
            <a:off x="683280" y="2552760"/>
            <a:ext cx="4102800" cy="3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8369280" y="6356520"/>
            <a:ext cx="2592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715320" y="6356520"/>
            <a:ext cx="4539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blank">
  <p:cSld name="BLANK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00560" y="2293200"/>
            <a:ext cx="10690800" cy="3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" name="Google Shape;20;p3" descr="A red and white logo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l="8940" t="21781" r="60199" b="22023"/>
          <a:stretch/>
        </p:blipFill>
        <p:spPr>
          <a:xfrm>
            <a:off x="8465760" y="36360"/>
            <a:ext cx="3725997" cy="67849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00560" y="921960"/>
            <a:ext cx="10690800" cy="1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3" descr="A red and white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940" t="21781" r="60199" b="22023"/>
          <a:stretch/>
        </p:blipFill>
        <p:spPr>
          <a:xfrm>
            <a:off x="97920" y="752760"/>
            <a:ext cx="602279" cy="1096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4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4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00560" y="921960"/>
            <a:ext cx="10690800" cy="1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 rot="5400000">
            <a:off x="4228230" y="-1234350"/>
            <a:ext cx="3635700" cy="10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69280" y="6356520"/>
            <a:ext cx="2592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715320" y="6356520"/>
            <a:ext cx="4539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 rot="5400000">
            <a:off x="7924320" y="2315820"/>
            <a:ext cx="4984500" cy="2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 rot="5400000">
            <a:off x="2547720" y="-711780"/>
            <a:ext cx="4984500" cy="8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69280" y="6356520"/>
            <a:ext cx="2592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715320" y="6356520"/>
            <a:ext cx="4539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6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6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15320" y="1709640"/>
            <a:ext cx="106320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715320" y="4589640"/>
            <a:ext cx="10632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7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47;p7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00560" y="921960"/>
            <a:ext cx="106908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15320" y="2128680"/>
            <a:ext cx="5304000" cy="3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72200" y="2128680"/>
            <a:ext cx="5219400" cy="3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69280" y="6356520"/>
            <a:ext cx="2592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715320" y="6356520"/>
            <a:ext cx="4539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8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8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85800" y="929160"/>
            <a:ext cx="106398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715320" y="1681200"/>
            <a:ext cx="52818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715320" y="2505240"/>
            <a:ext cx="5281800" cy="3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6172200" y="1681200"/>
            <a:ext cx="51828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6172200" y="2505240"/>
            <a:ext cx="5182800" cy="3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8369280" y="6356520"/>
            <a:ext cx="2592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715320" y="6356520"/>
            <a:ext cx="4539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9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9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700560" y="921960"/>
            <a:ext cx="10690800" cy="1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369280" y="6356520"/>
            <a:ext cx="2592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715320" y="6356520"/>
            <a:ext cx="4539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0"/>
          <p:cNvCxnSpPr/>
          <p:nvPr/>
        </p:nvCxnSpPr>
        <p:spPr>
          <a:xfrm>
            <a:off x="799920" y="723600"/>
            <a:ext cx="10592400" cy="30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0"/>
          <p:cNvCxnSpPr/>
          <p:nvPr/>
        </p:nvCxnSpPr>
        <p:spPr>
          <a:xfrm>
            <a:off x="799920" y="6142680"/>
            <a:ext cx="10592400" cy="3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69280" y="6356520"/>
            <a:ext cx="2592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715320" y="6356520"/>
            <a:ext cx="4539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-adapt.eea.europa.eu/en/eu-adaptation-policy/key-eu-actions/european-climate-risk-assessm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24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469450" y="1468453"/>
            <a:ext cx="5839800" cy="51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900" b="1">
                <a:latin typeface="Arial"/>
                <a:ea typeface="Arial"/>
                <a:cs typeface="Arial"/>
                <a:sym typeface="Arial"/>
              </a:rPr>
              <a:t>Κλιματική Ανθεκτικότητα &amp; Υποδομές</a:t>
            </a:r>
            <a:endParaRPr sz="29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l-GR" sz="3200"/>
              <a:t>Κλιματική ανθεκτικότητα: υφιστάμενη κατάσταση, πολιτικές και κοινωνικοοικονομικές διαστάσεις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endParaRPr sz="2400"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8335400" y="5642478"/>
            <a:ext cx="33873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l-G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-GR" sz="2000" dirty="0">
                <a:latin typeface="Open Sans"/>
                <a:ea typeface="Open Sans"/>
                <a:cs typeface="Open Sans"/>
                <a:sym typeface="Open Sans"/>
              </a:rPr>
              <a:t>19</a:t>
            </a:r>
            <a:r>
              <a:rPr lang="el-G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l-GR" sz="2000" dirty="0"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l-G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/2026</a:t>
            </a: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4" name="Google Shape;104;p13"/>
          <p:cNvCxnSpPr/>
          <p:nvPr/>
        </p:nvCxnSpPr>
        <p:spPr>
          <a:xfrm>
            <a:off x="799920" y="723600"/>
            <a:ext cx="1371960" cy="36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3" descr="A black and red sign with re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3053" y="1933731"/>
            <a:ext cx="4295014" cy="23266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700550" y="1619750"/>
            <a:ext cx="10690800" cy="539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60000"/>
              </a:buClr>
              <a:buSzPts val="2400"/>
              <a:buChar char="●"/>
            </a:pPr>
            <a:r>
              <a:rPr lang="el-GR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Η Νότια Ευρώπη αποτελεί «</a:t>
            </a:r>
            <a:r>
              <a:rPr lang="el-GR" sz="2400" b="1" dirty="0" err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hotspot</a:t>
            </a:r>
            <a:r>
              <a:rPr lang="el-GR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» κλιματικών κινδύνων.</a:t>
            </a: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b="1" dirty="0">
                <a:latin typeface="Arial"/>
                <a:ea typeface="Arial"/>
                <a:cs typeface="Arial"/>
                <a:sym typeface="Arial"/>
              </a:rPr>
              <a:t>Καμία από τις άλλες τρεις </a:t>
            </a:r>
            <a:r>
              <a:rPr lang="el-GR" sz="2400" b="1" dirty="0" err="1">
                <a:latin typeface="Arial"/>
                <a:ea typeface="Arial"/>
                <a:cs typeface="Arial"/>
                <a:sym typeface="Arial"/>
              </a:rPr>
              <a:t>υπο</a:t>
            </a:r>
            <a:r>
              <a:rPr lang="el-GR" sz="2400" b="1" dirty="0">
                <a:latin typeface="Arial"/>
                <a:ea typeface="Arial"/>
                <a:cs typeface="Arial"/>
                <a:sym typeface="Arial"/>
              </a:rPr>
              <a:t>-περιοχές της Ευρώπης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 δεν ξεχωρίζει ως </a:t>
            </a:r>
            <a:r>
              <a:rPr lang="el-GR" sz="2400" dirty="0" err="1">
                <a:latin typeface="Arial"/>
                <a:ea typeface="Arial"/>
                <a:cs typeface="Arial"/>
                <a:sym typeface="Arial"/>
              </a:rPr>
              <a:t>hotspot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Σε ιδιαίτερα υψηλό κίνδυνο λόγω των αυξανόμενων επιπτώσεων της </a:t>
            </a:r>
            <a:r>
              <a:rPr lang="el-GR" sz="2400" b="1" dirty="0">
                <a:latin typeface="Arial"/>
                <a:ea typeface="Arial"/>
                <a:cs typeface="Arial"/>
                <a:sym typeface="Arial"/>
              </a:rPr>
              <a:t>θερμότητας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 και της </a:t>
            </a:r>
            <a:r>
              <a:rPr lang="el-GR" sz="2400" b="1" dirty="0">
                <a:latin typeface="Arial"/>
                <a:ea typeface="Arial"/>
                <a:cs typeface="Arial"/>
                <a:sym typeface="Arial"/>
              </a:rPr>
              <a:t>ξηρασίας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 στην: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i="1" dirty="0">
                <a:latin typeface="Arial"/>
                <a:ea typeface="Arial"/>
                <a:cs typeface="Arial"/>
                <a:sym typeface="Arial"/>
              </a:rPr>
              <a:t>Αγροτική παραγωγή,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i="1" dirty="0">
                <a:latin typeface="Arial"/>
                <a:ea typeface="Arial"/>
                <a:cs typeface="Arial"/>
                <a:sym typeface="Arial"/>
              </a:rPr>
              <a:t>Υπαίθρια εργασία,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i="1" dirty="0">
                <a:latin typeface="Arial"/>
                <a:ea typeface="Arial"/>
                <a:cs typeface="Arial"/>
                <a:sym typeface="Arial"/>
              </a:rPr>
              <a:t>Θερινή τουριστική δραστηριότητα,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400" i="1" dirty="0">
                <a:latin typeface="Arial"/>
                <a:ea typeface="Arial"/>
                <a:cs typeface="Arial"/>
                <a:sym typeface="Arial"/>
              </a:rPr>
              <a:t>Δασική πυροπροστασία / κινδύνους πυρκαγιάς.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Επιπρόσθετα, περιοχές με υψηλή ανεργία, φτώχεια, μετανάστευση και γήρανση του πληθυσμού διαθέτουν χαμηλή ικανότητα προσαρμογής και εντοπίζονται κυρίως στην </a:t>
            </a:r>
            <a:r>
              <a:rPr lang="el-GR" sz="2400" b="1" dirty="0">
                <a:latin typeface="Arial"/>
                <a:ea typeface="Arial"/>
                <a:cs typeface="Arial"/>
                <a:sym typeface="Arial"/>
              </a:rPr>
              <a:t>Κεντρική–Ανατολική 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l-GR" sz="2400" b="1" dirty="0">
                <a:latin typeface="Arial"/>
                <a:ea typeface="Arial"/>
                <a:cs typeface="Arial"/>
                <a:sym typeface="Arial"/>
              </a:rPr>
              <a:t> Νότια Ευρώπη.</a:t>
            </a:r>
            <a:br>
              <a:rPr lang="el-GR" sz="1100" b="1" dirty="0">
                <a:latin typeface="Arial"/>
                <a:ea typeface="Arial"/>
                <a:cs typeface="Arial"/>
                <a:sym typeface="Arial"/>
              </a:rPr>
            </a:br>
            <a:br>
              <a:rPr lang="el-GR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700550" y="921955"/>
            <a:ext cx="10690800" cy="69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100" b="1" dirty="0">
                <a:latin typeface="Arial"/>
                <a:ea typeface="Arial"/>
                <a:cs typeface="Arial"/>
                <a:sym typeface="Arial"/>
              </a:rPr>
              <a:t>Νότια Ευρώπη: Περιοχή Υψηλού Κλιματικού Κινδύνου</a:t>
            </a:r>
            <a:endParaRPr sz="6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715320" y="4589640"/>
            <a:ext cx="10632000" cy="14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0" lvl="0" indent="4572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6400800" lvl="0" indent="4572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30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Τομέας Υποδομών</a:t>
            </a:r>
            <a:endParaRPr sz="30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715320" y="1709640"/>
            <a:ext cx="10632000" cy="2852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l-GR" sz="2900" b="1">
                <a:latin typeface="Arial"/>
                <a:ea typeface="Arial"/>
                <a:cs typeface="Arial"/>
                <a:sym typeface="Arial"/>
              </a:rPr>
              <a:t>2. Κύριοι κλιματικοί κίνδυνοι και προτεραιότητες πολιτικής ανά τομέα κινδύνων (risk cluster)</a:t>
            </a:r>
            <a:endParaRPr sz="5000"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66" y="774800"/>
            <a:ext cx="2384300" cy="23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700550" y="921956"/>
            <a:ext cx="10690800" cy="54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500" b="1">
                <a:latin typeface="Arial"/>
                <a:ea typeface="Arial"/>
                <a:cs typeface="Arial"/>
                <a:sym typeface="Arial"/>
              </a:rPr>
              <a:t>Το δομημένο περιβάλλον στην EUCRA</a:t>
            </a:r>
            <a:endParaRPr sz="25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3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700550" y="1461950"/>
            <a:ext cx="106908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Η έκθεση εξετάζει το δομημένο περιβάλλον μέσα από:</a:t>
            </a:r>
            <a:br>
              <a:rPr lang="el-GR" sz="1900" dirty="0">
                <a:latin typeface="Arial"/>
                <a:ea typeface="Arial"/>
                <a:cs typeface="Arial"/>
                <a:sym typeface="Arial"/>
              </a:rPr>
            </a:b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• κτήρια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και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• τεχνικά έργα πολιτικού μηχανικού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l-GR" sz="1900" dirty="0">
                <a:latin typeface="Arial"/>
                <a:ea typeface="Arial"/>
                <a:cs typeface="Arial"/>
                <a:sym typeface="Arial"/>
              </a:rPr>
            </a:b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Κτήρια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Κατοικίες (μονοκατοικίες, πολυκατοικίες)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Εμπορικά και Δημόσια κτήρια</a:t>
            </a:r>
            <a:br>
              <a:rPr lang="el-GR" sz="1900" dirty="0">
                <a:latin typeface="Arial"/>
                <a:ea typeface="Arial"/>
                <a:cs typeface="Arial"/>
                <a:sym typeface="Arial"/>
              </a:rPr>
            </a:b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Τεχνικά έργα / Υποδομές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Κρίσιμες υποδομές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μεταφορές, αγωγοί, τηλεπικοινωνίες, ηλεκτρικά δίκτυα, ενέργεια, βιομηχανία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Πράσινες &amp; μπλε υποδομές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γήπεδα, πάρκα, υπαίθριες εγκαταστάσεις, παράκτιες/ποτάμιες θωρακίσεις, μέτρα αποτροπής καταπτώσεων, αναδασώσεις, ζώνες μετριασμού κατολισθήσεων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0325"/>
            <a:ext cx="1234439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700550" y="1619750"/>
            <a:ext cx="10690800" cy="60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Οι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κίνδυνοι από αύξηση της θερμοκρασίας 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θα ενταθούν ιδιαίτερα στη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Νότια Ευρώπη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οι ώρες θερμικής άνεσης μπορεί να μειωθούν έως και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74%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υπό το σενάριο υπερθέρμανσης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3°C</a:t>
            </a:r>
            <a:endParaRPr sz="19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Υπερθέρμανση κτηρίων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λόγω ανεπαρκούς σκίασης, αερισμού, προσανατολισμού και γεωγραφικής θέσης. 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Επιπτώσεις στην υγεία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θερμοπληξία, αφυδάτωση, επιδείνωση χρόνιων/αναπνευστικών παθήσεων, ακόμη και θάνατος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Η ακραία ζέστη, υγρασία, χαλάζι και έντονες βροχές θα επιταχύνουν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την υποβάθμιση υλικών 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και θα ενισχύσουν την ανάπτυξη μούχλας, βακτηρίων και εντόμων. 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Αυξανόμενες θερμοκρασίες και ανεξέλεγκτη υγρασία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επηρεάζουν τη δομική συμπεριφορά και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επιταχύνουν τη διάβρωση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του οπλισμένου σκυροδέματος και των μεταλλικών κατασκευών.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Οι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μακρύτερες και εντονότερες ξηρασίες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θα προκαλέσουν βαθύτερη ξήρανση εδάφους (έως 2 μέτρα), απαιτώντας ακριβότερα και πιο εκτεταμένα μέτρα ενίσχυσης θεμελίων.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700550" y="921956"/>
            <a:ext cx="10690800" cy="56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l-GR" sz="3000" b="1">
                <a:latin typeface="Arial"/>
                <a:ea typeface="Arial"/>
                <a:cs typeface="Arial"/>
                <a:sym typeface="Arial"/>
              </a:rPr>
              <a:t>Κλιματικοί κίνδυνοι για τις κτηριακές υποδομές (1/2)  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8720" y="5775835"/>
            <a:ext cx="982075" cy="9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700550" y="1642250"/>
            <a:ext cx="10690800" cy="58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Ο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κίνδυνος πλημμυρών από έντονες βροχοπτώσεις (</a:t>
            </a:r>
            <a:r>
              <a:rPr lang="el-GR" sz="2000" b="1" dirty="0" err="1">
                <a:latin typeface="Arial"/>
                <a:ea typeface="Arial"/>
                <a:cs typeface="Arial"/>
                <a:sym typeface="Arial"/>
              </a:rPr>
              <a:t>pluvial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000" b="1" dirty="0" err="1">
                <a:latin typeface="Arial"/>
                <a:ea typeface="Arial"/>
                <a:cs typeface="Arial"/>
                <a:sym typeface="Arial"/>
              </a:rPr>
              <a:t>flooding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αναμένεται να αυξηθεί σημαντικά έως το 2030 σε πόλεις της 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Βόρειας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και της </a:t>
            </a:r>
            <a:r>
              <a:rPr lang="el-GR" sz="2000" b="1" dirty="0" err="1">
                <a:latin typeface="Arial"/>
                <a:ea typeface="Arial"/>
                <a:cs typeface="Arial"/>
                <a:sym typeface="Arial"/>
              </a:rPr>
              <a:t>Δυτικο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-Κεντρικής Ευρώπης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Οι 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κίνδυνοι αστικών πλημμυρών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εντείνονται λόγω συχνότερων έντονων βροχοπτώσεων, 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σφράγισης του εδάφους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από την αστική ανάπτυξη και 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παλαιωμένων δικτύων αποχέτευσης </a:t>
            </a:r>
            <a:r>
              <a:rPr lang="el-GR" sz="2000" b="1" dirty="0" err="1">
                <a:latin typeface="Arial"/>
                <a:ea typeface="Arial"/>
                <a:cs typeface="Arial"/>
                <a:sym typeface="Arial"/>
              </a:rPr>
              <a:t>ομβρίων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με ανεπαρκή αποστραγγιστική ικανότητα.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Οι 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παράκτιες περιοχές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αντιμετωπίζουν αυξημένες πλημμύρες και 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άνοδο της στάθμης της θάλασσας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, επηρεάζοντας τα κτήρια ιδιαίτερα σε </a:t>
            </a:r>
            <a:r>
              <a:rPr lang="el-GR" sz="2000" b="1" dirty="0" err="1">
                <a:latin typeface="Arial"/>
                <a:ea typeface="Arial"/>
                <a:cs typeface="Arial"/>
                <a:sym typeface="Arial"/>
              </a:rPr>
              <a:t>πυκνοκατοικημένες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και 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υποχωρούσες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περιοχές.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Οι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ισχυρές χαλαζοπτώσεις</a:t>
            </a:r>
            <a:r>
              <a:rPr lang="el-GR" sz="2000" dirty="0">
                <a:latin typeface="Arial"/>
                <a:ea typeface="Arial"/>
                <a:cs typeface="Arial"/>
                <a:sym typeface="Arial"/>
              </a:rPr>
              <a:t> θα γίνουν συχνότερες, προκαλώντας ζημιές σε στέγες, όψεις, μονωτικά υλικά και εξοπλισμό.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700550" y="921951"/>
            <a:ext cx="10690800" cy="72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3000" b="1">
                <a:latin typeface="Arial"/>
                <a:ea typeface="Arial"/>
                <a:cs typeface="Arial"/>
                <a:sym typeface="Arial"/>
              </a:rPr>
              <a:t>Κλιματικοί κίνδυνοι για τις κτιριακές υποδομές (2/2)  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300"/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8412" y="5503769"/>
            <a:ext cx="1285875" cy="12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790449" cy="60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12100751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700550" y="1714500"/>
            <a:ext cx="10690800" cy="42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Η θερμότητα και η ξηρασία διαταράσσουν τα ενεργειακά συστήματα ταυτόχρονα: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Μειώνοντας την προσφορά</a:t>
            </a:r>
            <a:br>
              <a:rPr lang="el-GR" sz="2100" b="1" dirty="0">
                <a:latin typeface="Arial"/>
                <a:ea typeface="Arial"/>
                <a:cs typeface="Arial"/>
                <a:sym typeface="Arial"/>
              </a:rPr>
            </a:b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(υδροηλεκτρική παραγωγή, θερμικοί σταθμοί, απόδοση </a:t>
            </a:r>
            <a:r>
              <a:rPr lang="el-GR" sz="2100" dirty="0" err="1">
                <a:latin typeface="Arial"/>
                <a:ea typeface="Arial"/>
                <a:cs typeface="Arial"/>
                <a:sym typeface="Arial"/>
              </a:rPr>
              <a:t>φωτοβολταϊκών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, σταθερότητα αιολικής παραγωγής)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Αυξάνοντας τη ζήτηση</a:t>
            </a:r>
            <a:br>
              <a:rPr lang="el-GR" sz="2100" b="1" dirty="0">
                <a:latin typeface="Arial"/>
                <a:ea typeface="Arial"/>
                <a:cs typeface="Arial"/>
                <a:sym typeface="Arial"/>
              </a:rPr>
            </a:b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 (κλιματισμός, ανάγκες ψύξης)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Επιβαρύνοντας κρίσιμες υποδομές</a:t>
            </a:r>
            <a:br>
              <a:rPr lang="el-GR" sz="2100" b="1" dirty="0">
                <a:latin typeface="Arial"/>
                <a:ea typeface="Arial"/>
                <a:cs typeface="Arial"/>
                <a:sym typeface="Arial"/>
              </a:rPr>
            </a:b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 (γραμμές μεταφοράς, μετασχηματιστές, υποσταθμοί, αγωγοί)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Ενισχύοντας τον κίνδυνο πυρκαγιών και περιβαλλοντικών ζημιών</a:t>
            </a:r>
            <a:br>
              <a:rPr lang="el-GR" sz="2100" b="1" dirty="0">
                <a:latin typeface="Arial"/>
                <a:ea typeface="Arial"/>
                <a:cs typeface="Arial"/>
                <a:sym typeface="Arial"/>
              </a:rPr>
            </a:b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 (καταστροφή ή απειλή ενεργειακών εγκαταστάσεων)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856034" y="758757"/>
            <a:ext cx="10535316" cy="7841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Οι επιπτώσεις της κλιματικής αλλαγής δημιουργούν έναν συστημικό κίνδυνο για τα σύγχρονα ενεργειακά συστήματα — ιδίως στις περιοχές που είναι ιδιαίτερα ευάλωτες στη ζέστη, όπως η Μεσόγειος</a:t>
            </a:r>
            <a:endParaRPr sz="1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700550" y="1619750"/>
            <a:ext cx="10690800" cy="523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Οι υποδομές αποτελούν μέρος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διασυνδεδεμένων συστημάτων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, όπου μια διαταραχή σε ένα στοιχείο μπορεί να προκαλέσει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αλυσιδωτές επιπτώσεις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σε άλλους τομείς και υπηρεσίες.</a:t>
            </a:r>
            <a:br>
              <a:rPr lang="el-GR" sz="1800" dirty="0">
                <a:latin typeface="Arial"/>
                <a:ea typeface="Arial"/>
                <a:cs typeface="Arial"/>
                <a:sym typeface="Arial"/>
              </a:rPr>
            </a:b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Διακοπές ρεύματος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λόγω ακραίων κλιματικών συνθηκών μπορούν να διακόψουν υπηρεσίες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τηλεπικοινωνιών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μεταφορών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και πολλές οικονομικές δραστηριότητες.</a:t>
            </a:r>
            <a:br>
              <a:rPr lang="el-GR" sz="1800" dirty="0">
                <a:latin typeface="Arial"/>
                <a:ea typeface="Arial"/>
                <a:cs typeface="Arial"/>
                <a:sym typeface="Arial"/>
              </a:rPr>
            </a:b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Αντίστροφα,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κλιματικές επιπτώσεις στις ψηφιακές υποδομές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μπορούν να οδηγήσουν σε διακοπές ρεύματος, καθώς η παραγωγή, μεταφορά και διανομή ενέργειας εξαρτώνται από ψηφιακά συστήματα.</a:t>
            </a:r>
            <a:br>
              <a:rPr lang="el-GR" sz="1800" dirty="0">
                <a:latin typeface="Arial"/>
                <a:ea typeface="Arial"/>
                <a:cs typeface="Arial"/>
                <a:sym typeface="Arial"/>
              </a:rPr>
            </a:b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Οι επιπτώσεις ακραίων καιρικών φαινομένων σε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κρίσιμες υποδομές και κτήρια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μπορούν να επιδεινώσουν τις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υγειονομικές συνέπειες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της κλιματικής αλλαγής, καθώς τα συστήματα υγείας εξαρτώνται από παροχή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ηλεκτρικού ρεύματος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νερού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και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μεταφορών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l-GR" sz="1800" dirty="0">
                <a:latin typeface="Arial"/>
                <a:ea typeface="Arial"/>
                <a:cs typeface="Arial"/>
                <a:sym typeface="Arial"/>
              </a:rPr>
            </a:b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2200"/>
              <a:buFont typeface="Arial"/>
              <a:buChar char="•"/>
            </a:pP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Ο κρίσιμος χαρακτήρας των υποδομών εξηγεί γιατί η ΕΕ έχει αναπτύξει πλήθος πολιτικών για την ενίσχυση της ανθεκτικότητάς τους, ιδιαίτερα απέναντι στην κλιματική αλλαγή </a:t>
            </a:r>
            <a:r>
              <a:rPr lang="el-GR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(βλ. σχετική παρουσίαση στο εκπαιδευτικό υλικό)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31"/>
          <p:cNvSpPr txBox="1">
            <a:spLocks noGrp="1"/>
          </p:cNvSpPr>
          <p:nvPr>
            <p:ph type="title"/>
          </p:nvPr>
        </p:nvSpPr>
        <p:spPr>
          <a:xfrm>
            <a:off x="700550" y="921955"/>
            <a:ext cx="10690800" cy="69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 b="1">
                <a:latin typeface="Arial"/>
                <a:ea typeface="Arial"/>
                <a:cs typeface="Arial"/>
                <a:sym typeface="Arial"/>
              </a:rPr>
              <a:t>Αλυσιδωτοί κίνδυνοι στις υποδομές (Risk Cascades)</a:t>
            </a:r>
            <a:endParaRPr sz="5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764640" y="732240"/>
            <a:ext cx="10690920" cy="8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l-GR" sz="4000" dirty="0"/>
              <a:t>Αντικείμενο &amp; Στόχοι 1ης ενότητας (5/3/2026)</a:t>
            </a:r>
            <a:endParaRPr sz="4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700560" y="2340720"/>
            <a:ext cx="10690800" cy="3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AutoNum type="arabicPeriod"/>
            </a:pPr>
            <a:r>
              <a:rPr lang="el-GR" sz="2900" b="1">
                <a:latin typeface="Arial"/>
                <a:ea typeface="Arial"/>
                <a:cs typeface="Arial"/>
                <a:sym typeface="Arial"/>
              </a:rPr>
              <a:t>Κατανόηση</a:t>
            </a:r>
            <a:r>
              <a:rPr lang="el-GR" sz="2900">
                <a:latin typeface="Arial"/>
                <a:ea typeface="Arial"/>
                <a:cs typeface="Arial"/>
                <a:sym typeface="Arial"/>
              </a:rPr>
              <a:t> των βασικών εννοιών: κλιματική αλλαγή, προσαρμογή, ανθεκτικότητα, αποτίμηση κλιματικών κινδύνων.</a:t>
            </a:r>
            <a:br>
              <a:rPr lang="el-GR" sz="2900">
                <a:latin typeface="Arial"/>
                <a:ea typeface="Arial"/>
                <a:cs typeface="Arial"/>
                <a:sym typeface="Arial"/>
              </a:rPr>
            </a:b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AutoNum type="arabicPeriod"/>
            </a:pPr>
            <a:r>
              <a:rPr lang="el-GR" sz="2900" b="1">
                <a:latin typeface="Arial"/>
                <a:ea typeface="Arial"/>
                <a:cs typeface="Arial"/>
                <a:sym typeface="Arial"/>
              </a:rPr>
              <a:t>Αναγνώριση</a:t>
            </a:r>
            <a:r>
              <a:rPr lang="el-GR" sz="2900">
                <a:latin typeface="Arial"/>
                <a:ea typeface="Arial"/>
                <a:cs typeface="Arial"/>
                <a:sym typeface="Arial"/>
              </a:rPr>
              <a:t> των κλιματικών μεταβολών στην Ελλάδα ανά περιφέρεια και των επιπτώσεών τους σε υποδομές, οικονομία και κοινωνία.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fld id="{00000000-1234-1234-1234-123412341234}" type="slidenum">
              <a:rPr lang="el-G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700550" y="1551950"/>
            <a:ext cx="10858800" cy="545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l-GR" sz="1650" b="1" dirty="0">
                <a:latin typeface="Arial"/>
                <a:ea typeface="Arial"/>
                <a:cs typeface="Arial"/>
                <a:sym typeface="Arial"/>
              </a:rPr>
              <a:t>Κλιματικά ανταποκρινόμενος σχεδιασμός</a:t>
            </a:r>
            <a:r>
              <a:rPr lang="el-GR" sz="1650" dirty="0">
                <a:latin typeface="Arial"/>
                <a:ea typeface="Arial"/>
                <a:cs typeface="Arial"/>
                <a:sym typeface="Arial"/>
              </a:rPr>
              <a:t>: βιώσιμος χωρικός σχεδιασμός, </a:t>
            </a:r>
            <a:r>
              <a:rPr lang="el-GR" sz="1650" dirty="0" err="1">
                <a:latin typeface="Arial"/>
                <a:ea typeface="Arial"/>
                <a:cs typeface="Arial"/>
                <a:sym typeface="Arial"/>
              </a:rPr>
              <a:t>στοχευμένη</a:t>
            </a:r>
            <a:r>
              <a:rPr lang="el-GR" sz="1650" dirty="0">
                <a:latin typeface="Arial"/>
                <a:ea typeface="Arial"/>
                <a:cs typeface="Arial"/>
                <a:sym typeface="Arial"/>
              </a:rPr>
              <a:t> αστική πύκνωση, πράσινες διαδρομές, υποδομές χαμηλής κινητικότητας, παθητικές στρατηγικές (αερισμός, προσανατολισμός, σκίαση), σε συνδυασμό με ΑΠΕ, ενεργειακή απόδοση, ενίσχυση βιοποικιλότητας, μείωση αποβλήτων </a:t>
            </a:r>
            <a:endParaRPr sz="16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lang="el-GR" sz="1650" b="1" dirty="0">
                <a:latin typeface="Arial"/>
                <a:ea typeface="Arial"/>
                <a:cs typeface="Arial"/>
                <a:sym typeface="Arial"/>
              </a:rPr>
              <a:t>Ενεργειακή απόδοση &amp; “έξυπνες” τεχνολογίες</a:t>
            </a:r>
            <a:r>
              <a:rPr lang="el-GR" sz="1650" dirty="0">
                <a:latin typeface="Arial"/>
                <a:ea typeface="Arial"/>
                <a:cs typeface="Arial"/>
                <a:sym typeface="Arial"/>
              </a:rPr>
              <a:t>: βελτιωμένα πρότυπα κτηρίων, αποδοτικά συστήματα Θ/Ψ και φωτισμού,</a:t>
            </a:r>
            <a:endParaRPr sz="16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-GR" sz="1650" b="1" dirty="0">
                <a:latin typeface="Arial"/>
                <a:ea typeface="Arial"/>
                <a:cs typeface="Arial"/>
                <a:sym typeface="Arial"/>
              </a:rPr>
              <a:t>Ανθεκτικές προσεγγίσεις υποδομών</a:t>
            </a:r>
            <a:r>
              <a:rPr lang="el-GR" sz="1650" dirty="0">
                <a:latin typeface="Arial"/>
                <a:ea typeface="Arial"/>
                <a:cs typeface="Arial"/>
                <a:sym typeface="Arial"/>
              </a:rPr>
              <a:t>: συστήματα βιώσιμης αποχέτευσης </a:t>
            </a:r>
            <a:r>
              <a:rPr lang="el-GR" sz="1650" dirty="0" err="1">
                <a:latin typeface="Arial"/>
                <a:ea typeface="Arial"/>
                <a:cs typeface="Arial"/>
                <a:sym typeface="Arial"/>
              </a:rPr>
              <a:t>ομβρίων</a:t>
            </a:r>
            <a:r>
              <a:rPr lang="el-GR" sz="1650" dirty="0">
                <a:latin typeface="Arial"/>
                <a:ea typeface="Arial"/>
                <a:cs typeface="Arial"/>
                <a:sym typeface="Arial"/>
              </a:rPr>
              <a:t>, αντιπλημμυρικά κτήρια, ενσωμάτωση πράσινων χώρων για ενίσχυση της αστικής ανθεκτικότητας.</a:t>
            </a:r>
            <a:endParaRPr sz="16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-GR" sz="1650" b="1" dirty="0">
                <a:latin typeface="Arial"/>
                <a:ea typeface="Arial"/>
                <a:cs typeface="Arial"/>
                <a:sym typeface="Arial"/>
              </a:rPr>
              <a:t>Πράσινες στέγες, όψεις &amp; φυτεμένοι χώροι</a:t>
            </a:r>
            <a:r>
              <a:rPr lang="el-GR" sz="1650" dirty="0">
                <a:latin typeface="Arial"/>
                <a:ea typeface="Arial"/>
                <a:cs typeface="Arial"/>
                <a:sym typeface="Arial"/>
              </a:rPr>
              <a:t>: λειτουργούν ως φυσικά “σφουγγάρια”, απορροφούν νερό, μειώνουν τον κίνδυνο πλημμυρών, δροσίζουν κτήρια, ενισχύουν τη βιοποικιλότητα και βελτιώνουν την ποιότητα του αέρα.</a:t>
            </a:r>
            <a:endParaRPr sz="16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-GR" sz="1650" b="1" dirty="0">
                <a:latin typeface="Arial"/>
                <a:ea typeface="Arial"/>
                <a:cs typeface="Arial"/>
                <a:sym typeface="Arial"/>
              </a:rPr>
              <a:t>Ρόλος χωρικού σχεδιασμού</a:t>
            </a:r>
            <a:r>
              <a:rPr lang="el-GR" sz="1650" dirty="0">
                <a:latin typeface="Arial"/>
                <a:ea typeface="Arial"/>
                <a:cs typeface="Arial"/>
                <a:sym typeface="Arial"/>
              </a:rPr>
              <a:t>: επανεξέταση επικίνδυνων ζωνών, </a:t>
            </a:r>
            <a:r>
              <a:rPr lang="el-GR" sz="1650" dirty="0" err="1">
                <a:latin typeface="Arial"/>
                <a:ea typeface="Arial"/>
                <a:cs typeface="Arial"/>
                <a:sym typeface="Arial"/>
              </a:rPr>
              <a:t>επικαιροποίηση</a:t>
            </a:r>
            <a:r>
              <a:rPr lang="el-GR" sz="1650" dirty="0">
                <a:latin typeface="Arial"/>
                <a:ea typeface="Arial"/>
                <a:cs typeface="Arial"/>
                <a:sym typeface="Arial"/>
              </a:rPr>
              <a:t> χαρτών/εργαλείων, προσαρμογή οικοδομικών προτύπων ώστε να αντανακλούν τις ανάγκες ασφάλειας και ανθεκτικότητας σε ένα μεταβαλλόμενο κλίμα.</a:t>
            </a:r>
            <a:endParaRPr sz="165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-GR" sz="1650" b="1" dirty="0">
                <a:latin typeface="Arial"/>
                <a:ea typeface="Arial"/>
                <a:cs typeface="Arial"/>
                <a:sym typeface="Arial"/>
              </a:rPr>
              <a:t>Πράσινες &amp; μπλε υποδομές</a:t>
            </a:r>
            <a:r>
              <a:rPr lang="el-GR" sz="1650" dirty="0">
                <a:latin typeface="Arial"/>
                <a:ea typeface="Arial"/>
                <a:cs typeface="Arial"/>
                <a:sym typeface="Arial"/>
              </a:rPr>
              <a:t>: προσφέρουν λύσεις προσαρμογής, αλλά η ζέστη, η ξηρασία και η έλλειψη νερού δυσχεραίνουν τη συντήρηση και αυξάνουν το κόστος διαχείρισης — ιδιαίτερα κρίσιμο για τη Νότια Ευρώπη.</a:t>
            </a:r>
            <a:endParaRPr sz="16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700550" y="921955"/>
            <a:ext cx="10690800" cy="63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latin typeface="Arial"/>
                <a:ea typeface="Arial"/>
                <a:cs typeface="Arial"/>
                <a:sym typeface="Arial"/>
              </a:rPr>
              <a:t>Ευκαιρίες και περιορισμοί προσαρμογής</a:t>
            </a:r>
            <a:endParaRPr sz="5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715320" y="4589640"/>
            <a:ext cx="10632000" cy="14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b="1">
                <a:solidFill>
                  <a:srgbClr val="660000"/>
                </a:solidFill>
              </a:rPr>
              <a:t>                                                                    Τομέας Οικονομίας</a:t>
            </a:r>
            <a:endParaRPr b="1">
              <a:solidFill>
                <a:srgbClr val="660000"/>
              </a:solidFill>
            </a:endParaRPr>
          </a:p>
        </p:txBody>
      </p:sp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715320" y="1709640"/>
            <a:ext cx="10632000" cy="2852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900" b="1">
                <a:latin typeface="Arial"/>
                <a:ea typeface="Arial"/>
                <a:cs typeface="Arial"/>
                <a:sym typeface="Arial"/>
              </a:rPr>
              <a:t>3. Κύριοι κλιματικοί κίνδυνοι και προτεραιότητες πολιτικής ανά τομέα κινδύνων (risk cluster)</a:t>
            </a:r>
            <a:endParaRPr sz="5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2039599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9C7AD-AF0F-93BB-153B-21EDF9AD8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0"/>
            <a:ext cx="12100560" cy="664463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15419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606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body" idx="1"/>
          </p:nvPr>
        </p:nvSpPr>
        <p:spPr>
          <a:xfrm>
            <a:off x="700560" y="1624519"/>
            <a:ext cx="10690800" cy="46692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ημόσια οικονομικά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μείωση φορολογικών εσόδων, αύξηση δημόσιων δαπανών, επιβάρυνση της πιστοληπτικής ικανότητας και άνοδος του κόστους δανεισμού των κρατών-μελών.</a:t>
            </a:r>
            <a:br>
              <a:rPr lang="el-GR" sz="1900" dirty="0">
                <a:latin typeface="Arial"/>
                <a:ea typeface="Arial"/>
                <a:cs typeface="Arial"/>
                <a:sym typeface="Arial"/>
              </a:rPr>
            </a:b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Αγορά ακινήτων &amp; ασφάλιση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αυξημένοι κλιματικοί κίνδυνοι οδηγούν σε υψηλότερα ασφάλιστρα, διεύρυνση του </a:t>
            </a:r>
            <a:r>
              <a:rPr lang="el-GR" sz="1900" i="1" dirty="0">
                <a:latin typeface="Arial"/>
                <a:ea typeface="Arial"/>
                <a:cs typeface="Arial"/>
                <a:sym typeface="Arial"/>
              </a:rPr>
              <a:t>κενού προστασίας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και μεγαλύτερη </a:t>
            </a:r>
            <a:r>
              <a:rPr lang="el-GR" sz="1900" dirty="0" err="1">
                <a:latin typeface="Arial"/>
                <a:ea typeface="Arial"/>
                <a:cs typeface="Arial"/>
                <a:sym typeface="Arial"/>
              </a:rPr>
              <a:t>ευαλωτότητα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νοικοκυριών χαμηλού εισοδήματος.</a:t>
            </a:r>
            <a:br>
              <a:rPr lang="el-GR" sz="1900" dirty="0">
                <a:latin typeface="Arial"/>
                <a:ea typeface="Arial"/>
                <a:cs typeface="Arial"/>
                <a:sym typeface="Arial"/>
              </a:rPr>
            </a:b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Χρηματοπιστωτικός τομέας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αύξηση της πιθανότητας αθέτησης δανείων, απώλεια αξίας περιουσιακών στοιχείων και ενισχυμένη έκθεση τραπεζών και επενδυτικών ιδρυμάτων σε φυσικούς και μεταβατικούς κινδύνους.</a:t>
            </a:r>
            <a:br>
              <a:rPr lang="el-GR" sz="1900" dirty="0">
                <a:latin typeface="Arial"/>
                <a:ea typeface="Arial"/>
                <a:cs typeface="Arial"/>
                <a:sym typeface="Arial"/>
              </a:rPr>
            </a:b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Εφοδιαστικές αλυσίδες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κλιματικές διαταραχές (συχνά επιδεινωμένες από γεωπολιτικές κρίσεις) προκαλούν προβλήματα σε κρίσιμους τομείς· επιπτώσεις σε επισιτιστική ασφάλεια, πρόσβαση σε φάρμακα και λειτουργία επιχειρήσεων.</a:t>
            </a:r>
            <a:br>
              <a:rPr lang="el-GR" sz="1900" dirty="0">
                <a:latin typeface="Arial"/>
                <a:ea typeface="Arial"/>
                <a:cs typeface="Arial"/>
                <a:sym typeface="Arial"/>
              </a:rPr>
            </a:b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Αγορές κεφαλαίου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η αυξημένη διαφάνεια για τους κλιματικούς χρηματοοικονομικούς κινδύνους οδηγεί σε </a:t>
            </a:r>
            <a:r>
              <a:rPr lang="el-GR" sz="1900" dirty="0" err="1">
                <a:latin typeface="Arial"/>
                <a:ea typeface="Arial"/>
                <a:cs typeface="Arial"/>
                <a:sym typeface="Arial"/>
              </a:rPr>
              <a:t>επανατιμολόγηση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κινδύνου, πιθανές </a:t>
            </a:r>
            <a:r>
              <a:rPr lang="el-GR" sz="1900" dirty="0" err="1">
                <a:latin typeface="Arial"/>
                <a:ea typeface="Arial"/>
                <a:cs typeface="Arial"/>
                <a:sym typeface="Arial"/>
              </a:rPr>
              <a:t>αποεπενδύσεις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από κλάδους/περιοχές υψηλού κινδύνου και μεταφορά ρίσκου σε νοικοκυριά και δημόσιο τομέα.</a:t>
            </a:r>
            <a:br>
              <a:rPr lang="el-GR" sz="1900" dirty="0">
                <a:latin typeface="Arial"/>
                <a:ea typeface="Arial"/>
                <a:cs typeface="Arial"/>
                <a:sym typeface="Arial"/>
              </a:rPr>
            </a:b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Συστημικοί κίνδυνοι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: οι αναταράξεις μπορούν να ενισχυθούν από αντιδράσεις των αγορών, να προκαλέσουν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αλυσιδωτές επιπτώσεις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l-GR" sz="1900" dirty="0" err="1">
                <a:latin typeface="Arial"/>
                <a:ea typeface="Arial"/>
                <a:cs typeface="Arial"/>
                <a:sym typeface="Arial"/>
              </a:rPr>
              <a:t>contagion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) και να μεταφερθούν στα δημόσια οικονομικά.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2164E-E073-0B23-CAE0-05892C11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800" cy="702559"/>
          </a:xfrm>
        </p:spPr>
        <p:txBody>
          <a:bodyPr/>
          <a:lstStyle/>
          <a:p>
            <a:r>
              <a:rPr lang="el-GR" dirty="0"/>
              <a:t>Ανακεφαλαίωση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9FBA8-1EAC-6620-103E-9045A8524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 dirty="0"/>
              <a:t>Οι τροποποιήσεις της Οδηγίας 2011/85/ΕΕ, στο πλαίσιο της αναθεώρησης της οικονομικής διακυβέρνησης της ΕΕ (σε ισχύ από 30/04/2024), ενσωματώνουν τη διάσταση της κλιματικής αλλαγής στα δημοσιονομικά πλαίσια των κρατών μελών.</a:t>
            </a:r>
          </a:p>
          <a:p>
            <a:r>
              <a:rPr lang="el-GR" sz="2400" dirty="0"/>
              <a:t>Εισάγονται νέες υποχρεώσεις για </a:t>
            </a:r>
            <a:r>
              <a:rPr lang="el-GR" sz="2400" b="1" dirty="0"/>
              <a:t>αξιολόγηση και δημοσιοποίηση («στο μέτρο του δυνατού») των </a:t>
            </a:r>
            <a:r>
              <a:rPr lang="el-GR" sz="2400" b="1" dirty="0" err="1"/>
              <a:t>μακρο</a:t>
            </a:r>
            <a:r>
              <a:rPr lang="el-GR" sz="2400" b="1" dirty="0"/>
              <a:t>-δημοσιονομικών κινδύνων από την κλιματική αλλαγή, καθώς και των ενδεχόμενων υποχρεώσεων και του δημοσιονομικού κόστους που σχετίζονται με καταστροφές και κλιματικά σοκ.</a:t>
            </a:r>
            <a:endParaRPr 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E1A53F-0890-B2A1-D0DC-FE93046C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/>
              <a:t>Προς μια κλιματικό-δημοσιονομική αξιολόγηση της βιωσιμότητας του δημόσιου χρέους;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4072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body" idx="1"/>
          </p:nvPr>
        </p:nvSpPr>
        <p:spPr>
          <a:xfrm>
            <a:off x="715320" y="4589640"/>
            <a:ext cx="10632000" cy="14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715320" y="1709640"/>
            <a:ext cx="10632000" cy="2852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/>
              <a:t>4. Κλιματικοί κίνδυνοι για την ελληνική οικονομία</a:t>
            </a:r>
            <a:endParaRPr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715325" y="921950"/>
            <a:ext cx="6625500" cy="505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-GR" sz="2200"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l-GR" sz="2200" b="1">
                <a:latin typeface="Arial"/>
                <a:ea typeface="Arial"/>
                <a:cs typeface="Arial"/>
                <a:sym typeface="Arial"/>
              </a:rPr>
              <a:t>Εθνική Στρατηγική Ασφαλείας</a:t>
            </a:r>
            <a:r>
              <a:rPr lang="el-GR" sz="2200">
                <a:latin typeface="Arial"/>
                <a:ea typeface="Arial"/>
                <a:cs typeface="Arial"/>
                <a:sym typeface="Arial"/>
              </a:rPr>
              <a:t> ανέθεσε στην ομοσπονδιακή υπηρεσία εξωτερικών πληροφοριών της Γερμανίας (BND), σε συνεργασία με κορυφαία επιστημονικά ιδρύματα, την εκπόνηση της έκθεσης </a:t>
            </a:r>
            <a:r>
              <a:rPr lang="el-GR" sz="2200" b="1">
                <a:latin typeface="Arial"/>
                <a:ea typeface="Arial"/>
                <a:cs typeface="Arial"/>
                <a:sym typeface="Arial"/>
              </a:rPr>
              <a:t>National Interdisciplinary Climate Risk Assessment (2025)</a:t>
            </a:r>
            <a:r>
              <a:rPr lang="el-GR" sz="2200">
                <a:latin typeface="Arial"/>
                <a:ea typeface="Arial"/>
                <a:cs typeface="Arial"/>
                <a:sym typeface="Arial"/>
              </a:rPr>
              <a:t> για την αξιολόγηση των επιπτώσεων της κλιματικής κρίσης στην εθνική ασφάλεια.</a:t>
            </a:r>
            <a:br>
              <a:rPr lang="el-GR" sz="2200">
                <a:latin typeface="Arial"/>
                <a:ea typeface="Arial"/>
                <a:cs typeface="Arial"/>
                <a:sym typeface="Arial"/>
              </a:rPr>
            </a:b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-GR" sz="2200">
                <a:latin typeface="Arial"/>
                <a:ea typeface="Arial"/>
                <a:cs typeface="Arial"/>
                <a:sym typeface="Arial"/>
              </a:rPr>
              <a:t>Ο BND κατατάσσει την </a:t>
            </a:r>
            <a:r>
              <a:rPr lang="el-GR" sz="2200" b="1">
                <a:latin typeface="Arial"/>
                <a:ea typeface="Arial"/>
                <a:cs typeface="Arial"/>
                <a:sym typeface="Arial"/>
              </a:rPr>
              <a:t>κλιματική αλλαγή</a:t>
            </a:r>
            <a:r>
              <a:rPr lang="el-GR" sz="2200">
                <a:latin typeface="Arial"/>
                <a:ea typeface="Arial"/>
                <a:cs typeface="Arial"/>
                <a:sym typeface="Arial"/>
              </a:rPr>
              <a:t> στις </a:t>
            </a:r>
            <a:r>
              <a:rPr lang="el-GR" sz="2200" b="1">
                <a:latin typeface="Arial"/>
                <a:ea typeface="Arial"/>
                <a:cs typeface="Arial"/>
                <a:sym typeface="Arial"/>
              </a:rPr>
              <a:t>πέντε σημαντικότερες απειλές</a:t>
            </a:r>
            <a:r>
              <a:rPr lang="el-GR" sz="2200">
                <a:latin typeface="Arial"/>
                <a:ea typeface="Arial"/>
                <a:cs typeface="Arial"/>
                <a:sym typeface="Arial"/>
              </a:rPr>
              <a:t> για τη Γερμανία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225" y="921950"/>
            <a:ext cx="4252025" cy="50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body" idx="1"/>
          </p:nvPr>
        </p:nvSpPr>
        <p:spPr>
          <a:xfrm>
            <a:off x="700550" y="1100900"/>
            <a:ext cx="10690800" cy="52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Char char="•"/>
            </a:pPr>
            <a:r>
              <a:rPr lang="el-GR" sz="2100" i="1" dirty="0"/>
              <a:t>Ιδιαίτερα οι χώρες της Νότιας Ευρώπης θα </a:t>
            </a:r>
            <a:r>
              <a:rPr lang="el-GR" sz="2100" b="1" i="1" dirty="0"/>
              <a:t>βιώσουν καταστροφικές συνέπειες για την οικονομία και τη δημόσια υγεία τους</a:t>
            </a:r>
            <a:r>
              <a:rPr lang="el-GR" sz="2100" i="1" dirty="0"/>
              <a:t>, οι οποίες θα επηρεάσουν τη σταθερότητα ολόκληρης της ΕΕ (...) </a:t>
            </a:r>
            <a:endParaRPr sz="2100" i="1" dirty="0"/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l-GR" sz="2100" i="1" dirty="0"/>
              <a:t>Τα κράτη-μέλη της Μεσογείου, ειδικότερα, αντιμετωπίζουν τον διττό κίνδυνο της αυξανόμενης οικονομικής ζημίας λόγω των επιπτώσεων της κλιματικής αλλαγής και της αυξανόμενης πολιτικής αστάθειας στη γειτονιά τους. </a:t>
            </a:r>
            <a:endParaRPr sz="2100" i="1" dirty="0"/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l-GR" sz="2100" i="1" dirty="0"/>
              <a:t>Η μείωση των εσόδων σε τομείς </a:t>
            </a:r>
            <a:r>
              <a:rPr lang="el-GR" sz="2100" b="1" i="1" dirty="0"/>
              <a:t>όπως η γεωργία και ο τουρισμός θα συνοδευτεί από απώλεια θέσεων εργασίας και συρρίκνωση των προοπτικών στις αγροτικές περιοχές της Νότιας Ευρώπης</a:t>
            </a:r>
            <a:r>
              <a:rPr lang="el-GR" sz="2100" i="1" dirty="0"/>
              <a:t>. </a:t>
            </a:r>
            <a:endParaRPr sz="2100" i="1" dirty="0"/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l-GR" sz="2100" i="1" dirty="0"/>
              <a:t>Χωρίς επενδύσεις σε εναλλακτικές οικονομικές διεξόδους, αυτό αναμένεται να οδηγήσει σε εντατικοποίηση της μετακίνησης προς τον Βορρά. </a:t>
            </a:r>
            <a:endParaRPr sz="2100" i="1" dirty="0"/>
          </a:p>
          <a:p>
            <a:pPr marL="457200" lvl="0" indent="-3619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l-GR" sz="2100" i="1" dirty="0"/>
              <a:t>Αυτές οι δυναμικές θα ενισχύσουν </a:t>
            </a:r>
            <a:r>
              <a:rPr lang="el-GR" sz="2100" b="1" i="1" dirty="0"/>
              <a:t>τις εσωτερικές εντάσεις στα </a:t>
            </a:r>
            <a:r>
              <a:rPr lang="el-GR" sz="2100" b="1" i="1" dirty="0" err="1"/>
              <a:t>πληττόμενα</a:t>
            </a:r>
            <a:r>
              <a:rPr lang="el-GR" sz="2100" b="1" i="1" dirty="0"/>
              <a:t> κράτη-μέλη</a:t>
            </a:r>
            <a:r>
              <a:rPr lang="el-GR" sz="2100" i="1" dirty="0"/>
              <a:t> και θα δημιουργήσουν πρόσθετες πηγές σύγκρουσης εντός της ΕΕ, μειώνοντας την ικανότητα της Ένωσης για συλλογική δράση. </a:t>
            </a:r>
            <a:endParaRPr sz="2100" i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764640" y="732240"/>
            <a:ext cx="10690920" cy="8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l-GR" sz="4000" dirty="0"/>
              <a:t>Αντικείμενο &amp; Στόχοι 2ης ενότητας (19/3/2026)</a:t>
            </a:r>
            <a:endParaRPr sz="4000" dirty="0"/>
          </a:p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00550" y="1975560"/>
            <a:ext cx="10690800" cy="415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l-GR" sz="2200" b="1" dirty="0">
                <a:latin typeface="Arial"/>
                <a:ea typeface="Arial"/>
                <a:cs typeface="Arial"/>
                <a:sym typeface="Arial"/>
              </a:rPr>
              <a:t>1. Αξιολόγηση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 του επιπέδου προσαρμογής και ανθεκτικότητας της Ελλάδας σε σύγκριση με άλλα κράτη-μέλη της ΕΕ και </a:t>
            </a:r>
            <a:r>
              <a:rPr lang="el-GR" sz="2200" b="1" dirty="0">
                <a:latin typeface="Arial"/>
                <a:ea typeface="Arial"/>
                <a:cs typeface="Arial"/>
                <a:sym typeface="Arial"/>
              </a:rPr>
              <a:t>εντοπισμός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b="1" dirty="0">
                <a:latin typeface="Arial"/>
                <a:ea typeface="Arial"/>
                <a:cs typeface="Arial"/>
                <a:sym typeface="Arial"/>
              </a:rPr>
              <a:t>των βασικών οικονομικών και κοινωνικών προκλήσεων. </a:t>
            </a:r>
          </a:p>
          <a:p>
            <a:pPr marL="88900" lvl="0" indent="0">
              <a:lnSpc>
                <a:spcPct val="110000"/>
              </a:lnSpc>
              <a:spcBef>
                <a:spcPts val="0"/>
              </a:spcBef>
              <a:buSzPts val="2200"/>
              <a:buNone/>
            </a:pPr>
            <a:endParaRPr lang="el-GR" sz="2200" dirty="0">
              <a:latin typeface="Arial"/>
              <a:ea typeface="Arial"/>
              <a:cs typeface="Arial"/>
              <a:sym typeface="Arial"/>
            </a:endParaRPr>
          </a:p>
          <a:p>
            <a:pPr marL="88900" lvl="0" indent="0">
              <a:lnSpc>
                <a:spcPct val="110000"/>
              </a:lnSpc>
              <a:spcBef>
                <a:spcPts val="0"/>
              </a:spcBef>
              <a:buSzPts val="2200"/>
              <a:buNone/>
            </a:pPr>
            <a:r>
              <a:rPr lang="el-GR" sz="2200" b="1" dirty="0">
                <a:latin typeface="Arial"/>
                <a:ea typeface="Arial"/>
                <a:cs typeface="Arial"/>
                <a:sym typeface="Arial"/>
              </a:rPr>
              <a:t>2. Παρουσίαση των επιπτώσεων της ΚΑ στον τομέα των Υποδομών</a:t>
            </a:r>
            <a:endParaRPr lang="el-GR" sz="2200" dirty="0">
              <a:latin typeface="Arial"/>
              <a:ea typeface="Arial"/>
              <a:cs typeface="Arial"/>
            </a:endParaRPr>
          </a:p>
          <a:p>
            <a:pPr marL="88900" lvl="0" indent="0">
              <a:lnSpc>
                <a:spcPct val="110000"/>
              </a:lnSpc>
              <a:spcBef>
                <a:spcPts val="0"/>
              </a:spcBef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89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l-GR" sz="2200" b="1" dirty="0">
                <a:latin typeface="Arial"/>
                <a:ea typeface="Arial"/>
                <a:cs typeface="Arial"/>
                <a:sym typeface="Arial"/>
              </a:rPr>
              <a:t>3. Ενσωμάτωση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 των αναγκών ευάλωτων κοινωνικών ομάδων στον σχεδιασμό και την υλοποίηση ανθεκτικών έργων υποδομής, προωθώντας τη «δίκαιη ανθεκτικότητα» και την αρχή «</a:t>
            </a:r>
            <a:r>
              <a:rPr lang="el-GR" sz="2200" dirty="0" err="1">
                <a:latin typeface="Arial"/>
                <a:ea typeface="Arial"/>
                <a:cs typeface="Arial"/>
                <a:sym typeface="Arial"/>
              </a:rPr>
              <a:t>Leave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dirty="0" err="1"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dirty="0" err="1"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dirty="0" err="1">
                <a:latin typeface="Arial"/>
                <a:ea typeface="Arial"/>
                <a:cs typeface="Arial"/>
                <a:sym typeface="Arial"/>
              </a:rPr>
              <a:t>Behind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889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64640" y="1758600"/>
            <a:ext cx="45046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fld id="{00000000-1234-1234-1234-123412341234}" type="slidenum">
              <a:rPr lang="el-GR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BD6A89-A5A9-0552-E45C-91401C20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15" y="548609"/>
            <a:ext cx="11177081" cy="57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0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4217DA-FB01-4F7F-974B-C3851AD9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6" y="97280"/>
            <a:ext cx="12363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7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43FB09-897B-3CBA-BA46-B449083B9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3" y="175097"/>
            <a:ext cx="11624554" cy="65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73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8AEE7-1EF8-8ACE-2F21-9CF2988F3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" y="145915"/>
            <a:ext cx="11682919" cy="65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6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18869-41C8-5925-F28E-F4DD5189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5" y="248055"/>
            <a:ext cx="11559702" cy="63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9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A5E7F5-D64A-470B-C2B4-2C5CB478E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6" y="214009"/>
            <a:ext cx="11167353" cy="65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7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23405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700550" y="1732550"/>
            <a:ext cx="10690800" cy="44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800" b="1">
                <a:latin typeface="Arial"/>
                <a:ea typeface="Arial"/>
                <a:cs typeface="Arial"/>
                <a:sym typeface="Arial"/>
              </a:rPr>
              <a:t>Ατλαντική περιοχή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-GR" sz="1800">
                <a:latin typeface="Arial"/>
                <a:ea typeface="Arial"/>
                <a:cs typeface="Arial"/>
                <a:sym typeface="Arial"/>
              </a:rPr>
              <a:t>Μείωση ζήτησης ενέργειας για θέρμανση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800" b="1">
                <a:latin typeface="Arial"/>
                <a:ea typeface="Arial"/>
                <a:cs typeface="Arial"/>
                <a:sym typeface="Arial"/>
              </a:rPr>
              <a:t>Αρκτική περιοχή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-GR" sz="1800">
                <a:latin typeface="Arial"/>
                <a:ea typeface="Arial"/>
                <a:cs typeface="Arial"/>
                <a:sym typeface="Arial"/>
              </a:rPr>
              <a:t>Νέες δυνατότητες εκμετάλλευσης φυσικών πόρων</a:t>
            </a:r>
            <a:br>
              <a:rPr lang="el-GR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>
                <a:latin typeface="Arial"/>
                <a:ea typeface="Arial"/>
                <a:cs typeface="Arial"/>
                <a:sym typeface="Arial"/>
              </a:rPr>
              <a:t>Νέοι θαλάσσιοι διάδρομοι μεταφορών λόγω υποχώρησης πάγων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800" b="1">
                <a:latin typeface="Arial"/>
                <a:ea typeface="Arial"/>
                <a:cs typeface="Arial"/>
                <a:sym typeface="Arial"/>
              </a:rPr>
              <a:t>Βορεαλική περιοχή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-GR" sz="1800">
                <a:latin typeface="Arial"/>
                <a:ea typeface="Arial"/>
                <a:cs typeface="Arial"/>
                <a:sym typeface="Arial"/>
              </a:rPr>
              <a:t>Μείωση ζήτησης ενέργειας για θέρμανση</a:t>
            </a:r>
            <a:br>
              <a:rPr lang="el-GR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>
                <a:latin typeface="Arial"/>
                <a:ea typeface="Arial"/>
                <a:cs typeface="Arial"/>
                <a:sym typeface="Arial"/>
              </a:rPr>
              <a:t>Αύξηση υδροηλεκτρικού δυναμικού</a:t>
            </a:r>
            <a:br>
              <a:rPr lang="el-GR" sz="1800">
                <a:latin typeface="Arial"/>
                <a:ea typeface="Arial"/>
                <a:cs typeface="Arial"/>
                <a:sym typeface="Arial"/>
              </a:rPr>
            </a:b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>
                <a:latin typeface="Arial"/>
                <a:ea typeface="Arial"/>
                <a:cs typeface="Arial"/>
                <a:sym typeface="Arial"/>
              </a:rPr>
              <a:t>Αύξηση θερινού τουρισμού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2"/>
          <p:cNvSpPr txBox="1">
            <a:spLocks noGrp="1"/>
          </p:cNvSpPr>
          <p:nvPr>
            <p:ph type="title"/>
          </p:nvPr>
        </p:nvSpPr>
        <p:spPr>
          <a:xfrm>
            <a:off x="700550" y="921954"/>
            <a:ext cx="10690800" cy="81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Οφέλη από τη ΚΑ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534641-7B24-5F41-FD33-36EBDD5C22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1142821" y="0"/>
            <a:ext cx="9906358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11" name="Google Shape;311;p43"/>
          <p:cNvSpPr txBox="1">
            <a:spLocks noGrp="1"/>
          </p:cNvSpPr>
          <p:nvPr>
            <p:ph type="body" idx="1"/>
          </p:nvPr>
        </p:nvSpPr>
        <p:spPr>
          <a:xfrm>
            <a:off x="715325" y="1597200"/>
            <a:ext cx="5457000" cy="437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Μεγάλη αύξηση των ακραίων θερμοκρασιών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Μείωση των βροχοπτώσεων και της απορροής ποταμών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Αύξηση του κινδύνου ξηρασιών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Αύξηση του κινδύνου απώλειας βιοποικιλότητας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Αύξηση του κινδύνου δασικών πυρκαγιών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sz="1700" b="1" dirty="0">
                <a:latin typeface="Arial"/>
                <a:ea typeface="Arial"/>
                <a:cs typeface="Arial"/>
                <a:sym typeface="Arial"/>
              </a:rPr>
              <a:t>Ενισχυμένος ανταγωνισμός μεταξύ διαφορετικών χρήσεων νερού</a:t>
            </a:r>
            <a:endParaRPr sz="17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sz="1700" b="1" dirty="0">
                <a:latin typeface="Arial"/>
                <a:ea typeface="Arial"/>
                <a:cs typeface="Arial"/>
                <a:sym typeface="Arial"/>
              </a:rPr>
              <a:t>Αύξηση της ζήτησης νερού για τη γεωργία</a:t>
            </a:r>
            <a:endParaRPr sz="17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sz="1700" b="1" dirty="0">
                <a:latin typeface="Arial"/>
                <a:ea typeface="Arial"/>
                <a:cs typeface="Arial"/>
                <a:sym typeface="Arial"/>
              </a:rPr>
              <a:t>Μείωση των αποδόσεων καλλιεργειών</a:t>
            </a:r>
            <a:endParaRPr sz="17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sz="1700" b="1" dirty="0">
                <a:latin typeface="Arial"/>
                <a:ea typeface="Arial"/>
                <a:cs typeface="Arial"/>
                <a:sym typeface="Arial"/>
              </a:rPr>
              <a:t>Αύξηση των κινδύνων για την κτηνοτροφική παραγωγή</a:t>
            </a:r>
            <a:endParaRPr sz="17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43"/>
          <p:cNvSpPr txBox="1">
            <a:spLocks noGrp="1"/>
          </p:cNvSpPr>
          <p:nvPr>
            <p:ph type="title"/>
          </p:nvPr>
        </p:nvSpPr>
        <p:spPr>
          <a:xfrm>
            <a:off x="700550" y="921955"/>
            <a:ext cx="10690800" cy="51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Περιοχή Μεσογείου — Κύριες παρατηρούμενες και προβλεπόμενες επιπτώσεις (ΕΕΑ, 2023)</a:t>
            </a:r>
            <a:endParaRPr sz="19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3" name="Google Shape;313;p43"/>
          <p:cNvSpPr txBox="1">
            <a:spLocks noGrp="1"/>
          </p:cNvSpPr>
          <p:nvPr>
            <p:ph type="body" idx="2"/>
          </p:nvPr>
        </p:nvSpPr>
        <p:spPr>
          <a:xfrm>
            <a:off x="6172200" y="1439149"/>
            <a:ext cx="5219400" cy="453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600" dirty="0">
                <a:latin typeface="Arial"/>
                <a:ea typeface="Arial"/>
                <a:cs typeface="Arial"/>
                <a:sym typeface="Arial"/>
              </a:rPr>
              <a:t>Αύξηση της θνησιμότητας από καύσωνες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600" dirty="0">
                <a:latin typeface="Arial"/>
                <a:ea typeface="Arial"/>
                <a:cs typeface="Arial"/>
                <a:sym typeface="Arial"/>
              </a:rPr>
              <a:t>Επέκταση των ενδιαιτημάτων για νότιους διαβιβαστές ασθενειών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600" dirty="0">
                <a:latin typeface="Arial"/>
                <a:ea typeface="Arial"/>
                <a:cs typeface="Arial"/>
                <a:sym typeface="Arial"/>
              </a:rPr>
              <a:t>Μείωση του δυναμικού παραγωγής ενέργειας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sz="1600" b="1" dirty="0">
                <a:latin typeface="Arial"/>
                <a:ea typeface="Arial"/>
                <a:cs typeface="Arial"/>
                <a:sym typeface="Arial"/>
              </a:rPr>
              <a:t>Αύξηση της ζήτησης ενέργειας για ψύξη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sz="1600" b="1" dirty="0">
                <a:latin typeface="Arial"/>
                <a:ea typeface="Arial"/>
                <a:cs typeface="Arial"/>
                <a:sym typeface="Arial"/>
              </a:rPr>
              <a:t>Μείωση του θερινού τουρισμού και πιθανή αύξηση σε άλλες εποχές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600" dirty="0">
                <a:latin typeface="Arial"/>
                <a:ea typeface="Arial"/>
                <a:cs typeface="Arial"/>
                <a:sym typeface="Arial"/>
              </a:rPr>
              <a:t>Αύξηση πολλαπλών κλιματικών κινδύνων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sz="1600" b="1" dirty="0">
                <a:latin typeface="Arial"/>
                <a:ea typeface="Arial"/>
                <a:cs typeface="Arial"/>
                <a:sym typeface="Arial"/>
              </a:rPr>
              <a:t>Οι περισσότεροι οικονομικοί τομείς πλήττονται αρνητικά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600" dirty="0">
                <a:latin typeface="Arial"/>
                <a:ea typeface="Arial"/>
                <a:cs typeface="Arial"/>
                <a:sym typeface="Arial"/>
              </a:rPr>
              <a:t>Υψηλή </a:t>
            </a:r>
            <a:r>
              <a:rPr lang="el-GR" sz="1600" dirty="0" err="1">
                <a:latin typeface="Arial"/>
                <a:ea typeface="Arial"/>
                <a:cs typeface="Arial"/>
                <a:sym typeface="Arial"/>
              </a:rPr>
              <a:t>ευαλωτότητα</a:t>
            </a:r>
            <a:r>
              <a:rPr lang="el-GR" sz="1600" dirty="0">
                <a:latin typeface="Arial"/>
                <a:ea typeface="Arial"/>
                <a:cs typeface="Arial"/>
                <a:sym typeface="Arial"/>
              </a:rPr>
              <a:t> σε έμμεσες επιπτώσεις της κλιματικής αλλαγής από άλλες περιοχές του κόσμου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l-GR" sz="1900" dirty="0">
                <a:latin typeface="Arial"/>
                <a:ea typeface="Arial"/>
                <a:cs typeface="Arial"/>
                <a:sym typeface="Arial"/>
              </a:rPr>
            </a:b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13" y="355433"/>
            <a:ext cx="11099124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 sz="12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764640" y="732240"/>
            <a:ext cx="10690800" cy="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l-GR" sz="2500" b="1" dirty="0">
                <a:latin typeface="Arial"/>
                <a:ea typeface="Arial"/>
                <a:cs typeface="Arial"/>
                <a:sym typeface="Arial"/>
              </a:rPr>
              <a:t>Γιατί οι στόχοι αυτοί είναι κρίσιμοι για τους σύγχρονους μηχανικούς</a:t>
            </a:r>
            <a:endParaRPr sz="5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700550" y="1758600"/>
            <a:ext cx="10690800" cy="5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l-GR" sz="3200" dirty="0">
                <a:latin typeface="Arial"/>
                <a:ea typeface="Arial"/>
                <a:cs typeface="Arial"/>
                <a:sym typeface="Arial"/>
              </a:rPr>
              <a:t>Σύμφωνα με την έκθεση του ECCE (</a:t>
            </a:r>
            <a:r>
              <a:rPr lang="el-GR" sz="3200" i="1" dirty="0" err="1">
                <a:latin typeface="Arial"/>
                <a:ea typeface="Arial"/>
                <a:cs typeface="Arial"/>
                <a:sym typeface="Arial"/>
              </a:rPr>
              <a:t>Building</a:t>
            </a:r>
            <a:r>
              <a:rPr lang="el-GR" sz="3200" i="1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l-GR" sz="3200" i="1" dirty="0" err="1">
                <a:latin typeface="Arial"/>
                <a:ea typeface="Arial"/>
                <a:cs typeface="Arial"/>
                <a:sym typeface="Arial"/>
              </a:rPr>
              <a:t>Resilient</a:t>
            </a:r>
            <a:r>
              <a:rPr lang="el-GR" sz="3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3200" i="1" dirty="0" err="1">
                <a:latin typeface="Arial"/>
                <a:ea typeface="Arial"/>
                <a:cs typeface="Arial"/>
                <a:sym typeface="Arial"/>
              </a:rPr>
              <a:t>Future</a:t>
            </a:r>
            <a:r>
              <a:rPr lang="el-GR" sz="3200" dirty="0">
                <a:latin typeface="Arial"/>
                <a:ea typeface="Arial"/>
                <a:cs typeface="Arial"/>
                <a:sym typeface="Arial"/>
              </a:rPr>
              <a:t>, 2024), οι (πολιτικοί) μηχανικοί οφείλουν να ενσωματώνουν την κλιματική αλλαγή σε κάθε στάδιο του κύκλου ζωής των έργων</a:t>
            </a:r>
            <a:r>
              <a:rPr lang="el-GR" sz="3723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3723" dirty="0">
              <a:latin typeface="Arial"/>
              <a:ea typeface="Arial"/>
              <a:cs typeface="Arial"/>
              <a:sym typeface="Arial"/>
            </a:endParaRPr>
          </a:p>
          <a:p>
            <a:pPr marL="607619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l-GR" sz="3409" b="1" dirty="0" err="1">
                <a:latin typeface="Arial"/>
                <a:ea typeface="Arial"/>
                <a:cs typeface="Arial"/>
                <a:sym typeface="Arial"/>
              </a:rPr>
              <a:t>Επικαιροποίηση</a:t>
            </a:r>
            <a:r>
              <a:rPr lang="el-GR" sz="3409" b="1" dirty="0">
                <a:latin typeface="Arial"/>
                <a:ea typeface="Arial"/>
                <a:cs typeface="Arial"/>
                <a:sym typeface="Arial"/>
              </a:rPr>
              <a:t> προτύπων &amp; κανονισμών</a:t>
            </a:r>
            <a:r>
              <a:rPr lang="el-GR" sz="3409" dirty="0">
                <a:latin typeface="Arial"/>
                <a:ea typeface="Arial"/>
                <a:cs typeface="Arial"/>
                <a:sym typeface="Arial"/>
              </a:rPr>
              <a:t> με βάση κλιματικές προβλέψεις (άνοδος στάθμης θάλασσας, ακραίες βροχοπτώσεις, θερμοκρασίες).</a:t>
            </a:r>
            <a:br>
              <a:rPr lang="el-GR" sz="3409" dirty="0">
                <a:latin typeface="Arial"/>
                <a:ea typeface="Arial"/>
                <a:cs typeface="Arial"/>
                <a:sym typeface="Arial"/>
              </a:rPr>
            </a:br>
            <a:endParaRPr sz="3409" dirty="0">
              <a:latin typeface="Arial"/>
              <a:ea typeface="Arial"/>
              <a:cs typeface="Arial"/>
              <a:sym typeface="Arial"/>
            </a:endParaRPr>
          </a:p>
          <a:p>
            <a:pPr marL="607619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l-GR" sz="3409" b="1" dirty="0">
                <a:latin typeface="Arial"/>
                <a:ea typeface="Arial"/>
                <a:cs typeface="Arial"/>
                <a:sym typeface="Arial"/>
              </a:rPr>
              <a:t>Προώθηση κλιματικά ανθεκτικών λύσεων</a:t>
            </a:r>
            <a:r>
              <a:rPr lang="el-GR" sz="3409" dirty="0">
                <a:latin typeface="Arial"/>
                <a:ea typeface="Arial"/>
                <a:cs typeface="Arial"/>
                <a:sym typeface="Arial"/>
              </a:rPr>
              <a:t>, με έμφαση σε λύσεις βασισμένες στη φύση (πράσινες στέγες, διαπερατά υλικά, αστικά δάση).</a:t>
            </a:r>
            <a:br>
              <a:rPr lang="el-GR" sz="3409" dirty="0">
                <a:latin typeface="Arial"/>
                <a:ea typeface="Arial"/>
                <a:cs typeface="Arial"/>
                <a:sym typeface="Arial"/>
              </a:rPr>
            </a:br>
            <a:endParaRPr sz="3409" dirty="0">
              <a:latin typeface="Arial"/>
              <a:ea typeface="Arial"/>
              <a:cs typeface="Arial"/>
              <a:sym typeface="Arial"/>
            </a:endParaRPr>
          </a:p>
          <a:p>
            <a:pPr marL="607619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l-GR" sz="3409" b="1" dirty="0">
                <a:latin typeface="Arial"/>
                <a:ea typeface="Arial"/>
                <a:cs typeface="Arial"/>
                <a:sym typeface="Arial"/>
              </a:rPr>
              <a:t>Κοινωνική ισότητα &amp; συμμετοχή κοινοτήτων</a:t>
            </a:r>
            <a:r>
              <a:rPr lang="el-GR" sz="3409" dirty="0">
                <a:latin typeface="Arial"/>
                <a:ea typeface="Arial"/>
                <a:cs typeface="Arial"/>
                <a:sym typeface="Arial"/>
              </a:rPr>
              <a:t> στον σχεδιασμό και την υλοποίηση υποδομών.</a:t>
            </a:r>
            <a:br>
              <a:rPr lang="el-GR" sz="3409" dirty="0">
                <a:latin typeface="Arial"/>
                <a:ea typeface="Arial"/>
                <a:cs typeface="Arial"/>
                <a:sym typeface="Arial"/>
              </a:rPr>
            </a:br>
            <a:endParaRPr sz="3409" dirty="0">
              <a:latin typeface="Arial"/>
              <a:ea typeface="Arial"/>
              <a:cs typeface="Arial"/>
              <a:sym typeface="Arial"/>
            </a:endParaRPr>
          </a:p>
          <a:p>
            <a:pPr marL="607619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l-GR" sz="3409" b="1" dirty="0">
                <a:latin typeface="Arial"/>
                <a:ea typeface="Arial"/>
                <a:cs typeface="Arial"/>
                <a:sym typeface="Arial"/>
              </a:rPr>
              <a:t>Βαθιά γνώση των ευρωπαϊκών και εθνικών πολιτικών προσαρμογής</a:t>
            </a:r>
            <a:r>
              <a:rPr lang="el-GR" sz="3409" dirty="0">
                <a:latin typeface="Arial"/>
                <a:ea typeface="Arial"/>
                <a:cs typeface="Arial"/>
                <a:sym typeface="Arial"/>
              </a:rPr>
              <a:t> ώστε οι μηχανικοί να τις εφαρμόζουν, να συμβάλλουν στη διαμόρφωσή τους και να τεκμηριώνουν τα οφέλη ανθεκτικών υποδομών.</a:t>
            </a:r>
            <a:endParaRPr sz="3409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764640" y="1758600"/>
            <a:ext cx="4504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919160" y="6356520"/>
            <a:ext cx="6720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fld id="{00000000-1234-1234-1234-123412341234}" type="slidenum">
              <a:rPr lang="el-GR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700550" y="921950"/>
            <a:ext cx="10690800" cy="11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 b="1"/>
              <a:t>Που οφείλονται οι μεγάλες αυτές ανισότητες; Η συμβολή του Disaster Risk Management Knowledge Centre (DRMKC - Risk Data Hub)</a:t>
            </a: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/>
          </a:p>
        </p:txBody>
      </p:sp>
      <p:sp>
        <p:nvSpPr>
          <p:cNvPr id="320" name="Google Shape;320;p44"/>
          <p:cNvSpPr txBox="1">
            <a:spLocks noGrp="1"/>
          </p:cNvSpPr>
          <p:nvPr>
            <p:ph type="body" idx="1"/>
          </p:nvPr>
        </p:nvSpPr>
        <p:spPr>
          <a:xfrm>
            <a:off x="700550" y="2183750"/>
            <a:ext cx="10791000" cy="437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l-GR" sz="3000" b="1" dirty="0"/>
              <a:t>Η έννοια της «τρωτότητας» (</a:t>
            </a:r>
            <a:r>
              <a:rPr lang="el-GR" sz="3000" b="1" dirty="0" err="1"/>
              <a:t>ευαλωτότητας</a:t>
            </a:r>
            <a:r>
              <a:rPr lang="el-GR" sz="3000" b="1" dirty="0"/>
              <a:t>/ευπάθειας) είναι κλειδί</a:t>
            </a:r>
            <a:endParaRPr sz="3000" b="1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l-GR" sz="3000" dirty="0"/>
              <a:t>Μία από τις τρεις βασικές συνιστώσες του κινδύνου που λαμβάνονται υπόψη στη Διαχείριση Κινδύνων Καταστροφών (DRM), μαζί με τους κινδύνους/απειλές (</a:t>
            </a:r>
            <a:r>
              <a:rPr lang="el-GR" sz="3000" dirty="0" err="1"/>
              <a:t>hazards</a:t>
            </a:r>
            <a:r>
              <a:rPr lang="el-GR" sz="3000" dirty="0"/>
              <a:t>) και την έκθεση (</a:t>
            </a:r>
            <a:r>
              <a:rPr lang="el-GR" sz="3000" dirty="0" err="1"/>
              <a:t>exposure</a:t>
            </a:r>
            <a:r>
              <a:rPr lang="el-GR" sz="3000" dirty="0"/>
              <a:t>).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l-GR" sz="3000" b="1" dirty="0">
                <a:solidFill>
                  <a:srgbClr val="C00000"/>
                </a:solidFill>
              </a:rPr>
              <a:t>Η εκτίμηση του κινδύνου συνίσταται ουσιαστικά στην αξιολόγηση των πιθανών επιπτώσεων ορισμένων απειλών πάνω σε εκτεθειμένα στοιχεία, σταθμίζοντας την </a:t>
            </a:r>
            <a:r>
              <a:rPr lang="el-GR" sz="3000" b="1" dirty="0" err="1">
                <a:solidFill>
                  <a:srgbClr val="C00000"/>
                </a:solidFill>
              </a:rPr>
              <a:t>ευαλωτότητά</a:t>
            </a:r>
            <a:r>
              <a:rPr lang="el-GR" sz="3000" b="1" dirty="0">
                <a:solidFill>
                  <a:srgbClr val="C00000"/>
                </a:solidFill>
              </a:rPr>
              <a:t> τους.</a:t>
            </a:r>
            <a:endParaRPr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5"/>
          <p:cNvSpPr txBox="1">
            <a:spLocks noGrp="1"/>
          </p:cNvSpPr>
          <p:nvPr>
            <p:ph type="body" idx="1"/>
          </p:nvPr>
        </p:nvSpPr>
        <p:spPr>
          <a:xfrm>
            <a:off x="700560" y="2293200"/>
            <a:ext cx="10690800" cy="363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l-GR" sz="2700">
                <a:latin typeface="Arial"/>
                <a:ea typeface="Arial"/>
                <a:cs typeface="Arial"/>
                <a:sym typeface="Arial"/>
              </a:rPr>
              <a:t>Ακίνητα, συστήματα ή κοινότητες με το ίδιο επίπεδο έκθεσης σε έναν κίνδυνο </a:t>
            </a:r>
            <a:r>
              <a:rPr lang="el-GR" sz="2700" b="1">
                <a:latin typeface="Arial"/>
                <a:ea typeface="Arial"/>
                <a:cs typeface="Arial"/>
                <a:sym typeface="Arial"/>
              </a:rPr>
              <a:t>δεν αντιμετωπίζουν απαραίτητα τον ίδιο βαθμό ρίσκου</a:t>
            </a:r>
            <a:r>
              <a:rPr lang="el-GR" sz="270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l-GR" sz="2700">
                <a:latin typeface="Arial"/>
                <a:ea typeface="Arial"/>
                <a:cs typeface="Arial"/>
                <a:sym typeface="Arial"/>
              </a:rPr>
            </a:b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l-GR" sz="2700"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l-GR" sz="2700" b="1">
                <a:latin typeface="Arial"/>
                <a:ea typeface="Arial"/>
                <a:cs typeface="Arial"/>
                <a:sym typeface="Arial"/>
              </a:rPr>
              <a:t>ευαλωτότητα</a:t>
            </a:r>
            <a:r>
              <a:rPr lang="el-GR" sz="2700">
                <a:latin typeface="Arial"/>
                <a:ea typeface="Arial"/>
                <a:cs typeface="Arial"/>
                <a:sym typeface="Arial"/>
              </a:rPr>
              <a:t> καθορίζει σε μεγάλο βαθμό το πραγματικό επίπεδο κινδύνου.</a:t>
            </a:r>
            <a:br>
              <a:rPr lang="el-GR" sz="2700">
                <a:latin typeface="Arial"/>
                <a:ea typeface="Arial"/>
                <a:cs typeface="Arial"/>
                <a:sym typeface="Arial"/>
              </a:rPr>
            </a:b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l-GR" sz="2700">
                <a:latin typeface="Arial"/>
                <a:ea typeface="Arial"/>
                <a:cs typeface="Arial"/>
                <a:sym typeface="Arial"/>
              </a:rPr>
              <a:t>Ακόμη και όταν η έκθεση είναι υψηλή, τα ακίνητα με </a:t>
            </a:r>
            <a:r>
              <a:rPr lang="el-GR" sz="2700" b="1">
                <a:latin typeface="Arial"/>
                <a:ea typeface="Arial"/>
                <a:cs typeface="Arial"/>
                <a:sym typeface="Arial"/>
              </a:rPr>
              <a:t>χαμηλή ευαλωτότητα</a:t>
            </a:r>
            <a:r>
              <a:rPr lang="el-GR" sz="2700">
                <a:latin typeface="Arial"/>
                <a:ea typeface="Arial"/>
                <a:cs typeface="Arial"/>
                <a:sym typeface="Arial"/>
              </a:rPr>
              <a:t> μπορεί να θεωρούνται </a:t>
            </a:r>
            <a:r>
              <a:rPr lang="el-GR" sz="2700" b="1">
                <a:latin typeface="Arial"/>
                <a:ea typeface="Arial"/>
                <a:cs typeface="Arial"/>
                <a:sym typeface="Arial"/>
              </a:rPr>
              <a:t>χαμηλού κινδύνου</a:t>
            </a:r>
            <a:r>
              <a:rPr lang="el-GR" sz="2700">
                <a:latin typeface="Arial"/>
                <a:ea typeface="Arial"/>
                <a:cs typeface="Arial"/>
                <a:sym typeface="Arial"/>
              </a:rPr>
              <a:t>.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700560" y="921960"/>
            <a:ext cx="10690800" cy="13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>
            <a:spLocks noGrp="1"/>
          </p:cNvSpPr>
          <p:nvPr>
            <p:ph type="body" idx="1"/>
          </p:nvPr>
        </p:nvSpPr>
        <p:spPr>
          <a:xfrm>
            <a:off x="715320" y="2128680"/>
            <a:ext cx="5304000" cy="384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700" b="1" dirty="0"/>
              <a:t>Ε</a:t>
            </a:r>
            <a:r>
              <a:rPr lang="el-GR" b="1" dirty="0"/>
              <a:t>ξαρτώμενη από τον κίνδυνο (</a:t>
            </a:r>
            <a:r>
              <a:rPr lang="el-GR" b="1" dirty="0" err="1"/>
              <a:t>hazard-dependent</a:t>
            </a:r>
            <a:r>
              <a:rPr lang="el-GR" b="1" dirty="0"/>
              <a:t>):</a:t>
            </a:r>
            <a:endParaRPr b="1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l-GR" dirty="0">
                <a:latin typeface="Arial"/>
                <a:ea typeface="Arial"/>
                <a:cs typeface="Arial"/>
                <a:sym typeface="Arial"/>
              </a:rPr>
              <a:t>Αφορά τα φυσικά και δομικά χαρακτηριστικά που είναι μοναδικά για κάθε ακίνητο/υποδομή και καθορίζουν πώς αυτό επηρεάζεται από έναν συγκεκριμένο κίνδυνο.</a:t>
            </a: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l-GR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Πιο τεχνική έννοια</a:t>
            </a:r>
            <a:endParaRPr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46"/>
          <p:cNvSpPr txBox="1">
            <a:spLocks noGrp="1"/>
          </p:cNvSpPr>
          <p:nvPr>
            <p:ph type="title"/>
          </p:nvPr>
        </p:nvSpPr>
        <p:spPr>
          <a:xfrm>
            <a:off x="700550" y="921953"/>
            <a:ext cx="10690800" cy="78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500"/>
              <a:t>Η ευαλωτότητα, ως ευρύτερη έννοια, χωρίζεται σε δύο βασικές κατηγορίες</a:t>
            </a:r>
            <a:endParaRPr sz="3500"/>
          </a:p>
        </p:txBody>
      </p:sp>
      <p:sp>
        <p:nvSpPr>
          <p:cNvPr id="335" name="Google Shape;335;p46"/>
          <p:cNvSpPr txBox="1">
            <a:spLocks noGrp="1"/>
          </p:cNvSpPr>
          <p:nvPr>
            <p:ph type="body" idx="2"/>
          </p:nvPr>
        </p:nvSpPr>
        <p:spPr>
          <a:xfrm>
            <a:off x="6172200" y="2128775"/>
            <a:ext cx="5219400" cy="384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700" b="1" dirty="0"/>
              <a:t>Μη εξαρτώμενη από τον κίνδυνο (</a:t>
            </a:r>
            <a:r>
              <a:rPr lang="el-GR" sz="2700" b="1" dirty="0" err="1"/>
              <a:t>hazard-independent</a:t>
            </a:r>
            <a:r>
              <a:rPr lang="el-GR" sz="2700" b="1" dirty="0"/>
              <a:t>):</a:t>
            </a:r>
            <a:endParaRPr sz="2700" b="1" dirty="0"/>
          </a:p>
          <a:p>
            <a:pPr marL="4572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l-GR" dirty="0">
                <a:latin typeface="Arial"/>
                <a:ea typeface="Arial"/>
                <a:cs typeface="Arial"/>
                <a:sym typeface="Arial"/>
              </a:rPr>
              <a:t>Αφορά ευρύτερα χαρακτηριστικά που επηρεάζουν την ικανότητα μιας κοινότητας να ανταποκριθεί σε οποιονδήποτε κίνδυνο.</a:t>
            </a:r>
          </a:p>
          <a:p>
            <a:pPr marL="4572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l-GR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Πιο συστημική έννοια</a:t>
            </a:r>
            <a:endParaRPr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4A5D30-73EF-4046-3575-20ED68FA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695550-24DE-7BB1-5E34-E50AAAA0C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latin typeface="Arial"/>
                <a:cs typeface="Arial"/>
              </a:rPr>
              <a:t>Η εξαρτώμενη από τον κίνδυνο </a:t>
            </a:r>
            <a:r>
              <a:rPr lang="el-GR" sz="3600" b="1" dirty="0" err="1">
                <a:latin typeface="Arial"/>
                <a:cs typeface="Arial"/>
              </a:rPr>
              <a:t>ευαλωτότητα</a:t>
            </a:r>
            <a:r>
              <a:rPr lang="el-GR" sz="3600" b="1" dirty="0">
                <a:latin typeface="Arial"/>
                <a:cs typeface="Arial"/>
              </a:rPr>
              <a:t> </a:t>
            </a:r>
            <a:r>
              <a:rPr lang="el-GR" sz="3600" dirty="0">
                <a:latin typeface="Arial"/>
                <a:cs typeface="Arial"/>
              </a:rPr>
              <a:t>(</a:t>
            </a:r>
            <a:r>
              <a:rPr lang="el-GR" sz="3600" dirty="0" err="1">
                <a:latin typeface="Arial"/>
                <a:cs typeface="Arial"/>
              </a:rPr>
              <a:t>hazard-dependent</a:t>
            </a:r>
            <a:r>
              <a:rPr lang="el-GR" sz="3600" dirty="0">
                <a:latin typeface="Arial"/>
                <a:cs typeface="Arial"/>
              </a:rPr>
              <a:t> </a:t>
            </a:r>
            <a:r>
              <a:rPr lang="el-GR" sz="3600" dirty="0" err="1">
                <a:latin typeface="Arial"/>
                <a:cs typeface="Arial"/>
              </a:rPr>
              <a:t>vulnerability</a:t>
            </a:r>
            <a:r>
              <a:rPr lang="el-GR" sz="3600" dirty="0">
                <a:latin typeface="Arial"/>
                <a:cs typeface="Arial"/>
              </a:rPr>
              <a:t>) λειτουργεί στο «</a:t>
            </a:r>
            <a:r>
              <a:rPr lang="el-GR" sz="3600" dirty="0" err="1">
                <a:latin typeface="Arial"/>
                <a:cs typeface="Arial"/>
              </a:rPr>
              <a:t>μικρο</a:t>
            </a:r>
            <a:r>
              <a:rPr lang="el-GR" sz="3600" dirty="0">
                <a:latin typeface="Arial"/>
                <a:cs typeface="Arial"/>
              </a:rPr>
              <a:t>» επίπεδο των περιουσιακών στοιχείων και των υποδομών.</a:t>
            </a:r>
          </a:p>
          <a:p>
            <a:r>
              <a:rPr lang="el-GR" sz="3600" b="1" dirty="0">
                <a:latin typeface="Arial"/>
                <a:cs typeface="Arial"/>
              </a:rPr>
              <a:t>Η μη εξαρτώμενη από τον κίνδυνο </a:t>
            </a:r>
            <a:r>
              <a:rPr lang="el-GR" sz="3600" b="1" dirty="0" err="1">
                <a:latin typeface="Arial"/>
                <a:cs typeface="Arial"/>
              </a:rPr>
              <a:t>ευαλωτότητα</a:t>
            </a:r>
            <a:r>
              <a:rPr lang="el-GR" sz="3600" b="1" dirty="0">
                <a:latin typeface="Arial"/>
                <a:cs typeface="Arial"/>
              </a:rPr>
              <a:t> </a:t>
            </a:r>
            <a:r>
              <a:rPr lang="el-GR" sz="3600" dirty="0">
                <a:latin typeface="Arial"/>
                <a:cs typeface="Arial"/>
              </a:rPr>
              <a:t>(non-</a:t>
            </a:r>
            <a:r>
              <a:rPr lang="el-GR" sz="3600" dirty="0" err="1">
                <a:latin typeface="Arial"/>
                <a:cs typeface="Arial"/>
              </a:rPr>
              <a:t>hazard</a:t>
            </a:r>
            <a:r>
              <a:rPr lang="el-GR" sz="3600" dirty="0">
                <a:latin typeface="Arial"/>
                <a:cs typeface="Arial"/>
              </a:rPr>
              <a:t>-</a:t>
            </a:r>
            <a:r>
              <a:rPr lang="el-GR" sz="3600" dirty="0" err="1">
                <a:latin typeface="Arial"/>
                <a:cs typeface="Arial"/>
              </a:rPr>
              <a:t>dependent</a:t>
            </a:r>
            <a:r>
              <a:rPr lang="el-GR" sz="3600" dirty="0">
                <a:latin typeface="Arial"/>
                <a:cs typeface="Arial"/>
              </a:rPr>
              <a:t> </a:t>
            </a:r>
            <a:r>
              <a:rPr lang="el-GR" sz="3600" dirty="0" err="1">
                <a:latin typeface="Arial"/>
                <a:cs typeface="Arial"/>
              </a:rPr>
              <a:t>vulnerability</a:t>
            </a:r>
            <a:r>
              <a:rPr lang="el-GR" sz="3600" dirty="0">
                <a:latin typeface="Arial"/>
                <a:cs typeface="Arial"/>
              </a:rPr>
              <a:t>) αντανακλά τις «</a:t>
            </a:r>
            <a:r>
              <a:rPr lang="el-GR" sz="3600" dirty="0" err="1">
                <a:latin typeface="Arial"/>
                <a:cs typeface="Arial"/>
              </a:rPr>
              <a:t>μακρο</a:t>
            </a:r>
            <a:r>
              <a:rPr lang="el-GR" sz="3600" dirty="0">
                <a:latin typeface="Arial"/>
                <a:cs typeface="Arial"/>
              </a:rPr>
              <a:t>» διαρθρωτικές συνθήκες που διαμορφώνουν τη συστημική ανθεκτικότητα.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194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>
            <a:spLocks noGrp="1"/>
          </p:cNvSpPr>
          <p:nvPr>
            <p:ph type="body" idx="1"/>
          </p:nvPr>
        </p:nvSpPr>
        <p:spPr>
          <a:xfrm>
            <a:off x="715325" y="897848"/>
            <a:ext cx="5304000" cy="507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l-GR" sz="2400" b="1" dirty="0"/>
              <a:t>Η «μη </a:t>
            </a:r>
            <a:r>
              <a:rPr lang="el-GR" sz="2400" b="1" dirty="0" err="1"/>
              <a:t>εκαρτώμενη</a:t>
            </a:r>
            <a:r>
              <a:rPr lang="el-GR" sz="2400" b="1" dirty="0"/>
              <a:t> από τον κίνδυνο τρωτότητα»</a:t>
            </a:r>
            <a:r>
              <a:rPr lang="el-GR" sz="2400" dirty="0"/>
              <a:t> βασίζεται σε παράγοντες που αποτυπώνουν τα χαρακτηριστικά που περιορίζουν την ικανότητα ενός συστήματος ή μιας κοινότητας να αντέξει τις πιέσεις που προκαλεί οποιοσδήποτε κίνδυνος.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l-GR" sz="2400" dirty="0"/>
              <a:t>Περιγράφει την επιρρέπεια σε δυνητικές απώλειες ή ζημιές των κοινοτήτων, </a:t>
            </a:r>
            <a:r>
              <a:rPr lang="el-GR" sz="2400" b="1" dirty="0"/>
              <a:t>ανεξάρτητα από την έκθεσή τους σε διαφορετικούς κινδύνους. </a:t>
            </a:r>
            <a:endParaRPr sz="2400" b="1" dirty="0"/>
          </a:p>
        </p:txBody>
      </p:sp>
      <p:sp>
        <p:nvSpPr>
          <p:cNvPr id="342" name="Google Shape;342;p47"/>
          <p:cNvSpPr txBox="1">
            <a:spLocks noGrp="1"/>
          </p:cNvSpPr>
          <p:nvPr>
            <p:ph type="body" idx="2"/>
          </p:nvPr>
        </p:nvSpPr>
        <p:spPr>
          <a:xfrm>
            <a:off x="6172200" y="1010649"/>
            <a:ext cx="5219400" cy="496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900" y="1010650"/>
            <a:ext cx="5304000" cy="465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 txBox="1">
            <a:spLocks noGrp="1"/>
          </p:cNvSpPr>
          <p:nvPr>
            <p:ph type="title"/>
          </p:nvPr>
        </p:nvSpPr>
        <p:spPr>
          <a:xfrm>
            <a:off x="715320" y="1709640"/>
            <a:ext cx="10632000" cy="2852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Παράδειγμα της Μαδρίτης</a:t>
            </a:r>
            <a:endParaRPr/>
          </a:p>
        </p:txBody>
      </p:sp>
      <p:sp>
        <p:nvSpPr>
          <p:cNvPr id="350" name="Google Shape;350;p48"/>
          <p:cNvSpPr txBox="1">
            <a:spLocks noGrp="1"/>
          </p:cNvSpPr>
          <p:nvPr>
            <p:ph type="body" idx="1"/>
          </p:nvPr>
        </p:nvSpPr>
        <p:spPr>
          <a:xfrm>
            <a:off x="715320" y="4589640"/>
            <a:ext cx="10632000" cy="14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2039600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 txBox="1">
            <a:spLocks noGrp="1"/>
          </p:cNvSpPr>
          <p:nvPr>
            <p:ph type="body" idx="1"/>
          </p:nvPr>
        </p:nvSpPr>
        <p:spPr>
          <a:xfrm>
            <a:off x="700550" y="1394150"/>
            <a:ext cx="10949100" cy="561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Τί είναι;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Μια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πράσινη υποδομή 75 </a:t>
            </a:r>
            <a:r>
              <a:rPr lang="el-GR" sz="1800" b="1" dirty="0" err="1">
                <a:latin typeface="Arial"/>
                <a:ea typeface="Arial"/>
                <a:cs typeface="Arial"/>
                <a:sym typeface="Arial"/>
              </a:rPr>
              <a:t>km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γύρω από τη Μαδρίτη.</a:t>
            </a:r>
            <a:br>
              <a:rPr lang="el-GR" sz="1800" dirty="0">
                <a:latin typeface="Arial"/>
                <a:ea typeface="Arial"/>
                <a:cs typeface="Arial"/>
                <a:sym typeface="Arial"/>
              </a:rPr>
            </a:b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Στόχοι: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εξισορρόπηση πόλης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, μείωση CO₂, ανθεκτικότητα στην κλιματική αλλαγή, τοπική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οικολογική αποκατάσταση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υποβαθμισμένων περιοχών.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Πολεοδομική φιλοσοφία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Δασικός δακτύλιος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που περιβάλλει τη Μαδρίτη, αξιοποιώντας υπάρχοντες και προβλεπόμενους πράσινους χώρους.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Σχεδιάζεται ώστε να δημιουργεί έναν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συνεχή, ενιαίο οικολογικό διάδρομο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περιμετρικά του δήμου.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000" b="1" dirty="0">
                <a:latin typeface="Arial"/>
                <a:ea typeface="Arial"/>
                <a:cs typeface="Arial"/>
                <a:sym typeface="Arial"/>
              </a:rPr>
              <a:t>Πρόσβαση και κοινωνική διάσταση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Δημιουργία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μονοπατιών, ζωνών αναψυχής και αθλητικών δραστηριοτήτων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για όλους τους κατοίκους.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b="1" dirty="0" err="1">
                <a:latin typeface="Arial"/>
                <a:ea typeface="Arial"/>
                <a:cs typeface="Arial"/>
                <a:sym typeface="Arial"/>
              </a:rPr>
              <a:t>Ecoductos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 (πράσινες γέφυρες)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που συνδέουν οικολογικά περιοχές, ξεπερνώντας εμπόδια στις μετακινήσεις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300" dirty="0"/>
          </a:p>
        </p:txBody>
      </p:sp>
      <p:sp>
        <p:nvSpPr>
          <p:cNvPr id="363" name="Google Shape;363;p50"/>
          <p:cNvSpPr txBox="1">
            <a:spLocks noGrp="1"/>
          </p:cNvSpPr>
          <p:nvPr>
            <p:ph type="title"/>
          </p:nvPr>
        </p:nvSpPr>
        <p:spPr>
          <a:xfrm>
            <a:off x="700550" y="921952"/>
            <a:ext cx="10690800" cy="47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l-GR" sz="2400" b="1" dirty="0">
                <a:latin typeface="Arial"/>
                <a:ea typeface="Arial"/>
                <a:cs typeface="Arial"/>
                <a:sym typeface="Arial"/>
              </a:rPr>
              <a:t>Μαδρίτη: </a:t>
            </a:r>
            <a:r>
              <a:rPr lang="el-GR" sz="2400" dirty="0" err="1">
                <a:latin typeface="Arial"/>
                <a:ea typeface="Arial"/>
                <a:cs typeface="Arial"/>
                <a:sym typeface="Arial"/>
              </a:rPr>
              <a:t>Bosque</a:t>
            </a: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400" dirty="0" err="1">
                <a:latin typeface="Arial"/>
                <a:ea typeface="Arial"/>
                <a:cs typeface="Arial"/>
                <a:sym typeface="Arial"/>
              </a:rPr>
              <a:t>Metropolitano</a:t>
            </a:r>
            <a:endParaRPr sz="23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 txBox="1">
            <a:spLocks noGrp="1"/>
          </p:cNvSpPr>
          <p:nvPr>
            <p:ph type="body" idx="1"/>
          </p:nvPr>
        </p:nvSpPr>
        <p:spPr>
          <a:xfrm>
            <a:off x="700550" y="1687425"/>
            <a:ext cx="10690800" cy="45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•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Μία από τις πιο πυκνοδομημένες και «σφραγισμένες» πόλεις της Ευρώπης∙ ~80% της επιφάνειας είναι αδιαπέραστη (μπετόν/άσφαλτος)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Πολύ χαμηλή δενδρική κάλυψη και κατακερματισμένοι πράσινοι χώροι → έντονο φαινόμενο αστικής θερμικής νησίδας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Ταχεία ιδιωτική οικοδόμηση με περιορισμένα κριτήρια προσαρμογής στην κλιματική αλλαγή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Δημόσιος χώρος χωρίς επαρκή σχεδιασμό για καύσωνες, πλημμύρες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Χρόνια προβλήματα απορροής λόγω σφραγισμένου εδάφους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Περιορισμένες πράσινες/μπλε υποδομές → μειωμένη δροσιά, μειωμένη ικανότητα αποθήκευσης και απορρόφησης νερού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l-GR" sz="1900">
                <a:latin typeface="Arial"/>
                <a:ea typeface="Arial"/>
                <a:cs typeface="Arial"/>
                <a:sym typeface="Arial"/>
              </a:rPr>
              <a:t>Υψηλή έκθεση και ευαλωτότητα, όπως επιβεβαιώνεται από διεθνείς αξιολογήσεις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l-GR" sz="1900" b="1">
                <a:latin typeface="Arial"/>
                <a:ea typeface="Arial"/>
                <a:cs typeface="Arial"/>
                <a:sym typeface="Arial"/>
              </a:rPr>
              <a:t>Η ίδια η δομή της πόλης ενισχύει κάθε κλιματικό κίνδυνο (καύσωνα, πλημμύρα, λειψυδρία, διαταραχή ενεργειακών συστημάτων, κ.λπ) </a:t>
            </a:r>
            <a:endParaRPr sz="19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1"/>
          <p:cNvSpPr txBox="1">
            <a:spLocks noGrp="1"/>
          </p:cNvSpPr>
          <p:nvPr>
            <p:ph type="title"/>
          </p:nvPr>
        </p:nvSpPr>
        <p:spPr>
          <a:xfrm>
            <a:off x="700550" y="921951"/>
            <a:ext cx="10690800" cy="56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300" b="1"/>
              <a:t>Αθήνα</a:t>
            </a:r>
            <a:r>
              <a:rPr lang="el-GR" sz="2300"/>
              <a:t>: Ανοικοδόμηση χωρίς προσαρμογή — Διαρθρωτική Ευαλωτότητα</a:t>
            </a:r>
            <a:endParaRPr sz="2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>
            <a:spLocks noGrp="1"/>
          </p:cNvSpPr>
          <p:nvPr>
            <p:ph type="body" idx="1"/>
          </p:nvPr>
        </p:nvSpPr>
        <p:spPr>
          <a:xfrm>
            <a:off x="700550" y="965525"/>
            <a:ext cx="10690800" cy="49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l-GR" sz="2400" dirty="0"/>
              <a:t>Οι κυβερνήσεις μπορούν να εφαρμόσουν στρατηγικές και πολιτικές για τη μείωση της τρωτότητας εισάγοντας συγκεκριμένα μέτρα που στοχεύουν τόσο στο τμήμα της τρωτότητας </a:t>
            </a:r>
            <a:r>
              <a:rPr lang="el-GR" sz="2400" b="1" dirty="0"/>
              <a:t>που είναι μη εξαρτώμενο από τον κίνδυνο </a:t>
            </a:r>
            <a:r>
              <a:rPr lang="el-GR" sz="2400" dirty="0"/>
              <a:t>όσο και σε αυτό που είναι εξαρτώμενο </a:t>
            </a:r>
            <a:r>
              <a:rPr lang="el-GR" sz="2400" b="1" dirty="0"/>
              <a:t>από τον κίνδυνο</a:t>
            </a:r>
            <a:r>
              <a:rPr lang="el-GR" sz="2400" dirty="0"/>
              <a:t>.</a:t>
            </a:r>
            <a:endParaRPr sz="2400" dirty="0"/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l-GR" sz="2400" dirty="0"/>
              <a:t>Η μείωση της τρωτότητας απαιτεί τον εντοπισμό και την αντιμετώπιση των υποκείμενων παραγόντων κινδύνου, οι οποίοι σχετίζονται ιδιαίτερα </a:t>
            </a:r>
            <a:r>
              <a:rPr lang="el-GR" sz="2400" b="1" dirty="0"/>
              <a:t>με λανθασμένες οικονομικές και πολεοδομικές επιλογές και πρακτικές, την περιβαλλοντική υποβάθμιση, τη φτώχεια, τις ανισότητες και τους αδύναμους θεσμούς</a:t>
            </a:r>
            <a:r>
              <a:rPr lang="en-US" sz="2400" b="1" dirty="0"/>
              <a:t> </a:t>
            </a:r>
            <a:r>
              <a:rPr lang="el-GR" sz="2400" b="1" dirty="0"/>
              <a:t>άσκησης πολιτικής.</a:t>
            </a:r>
            <a:endParaRPr sz="2400" b="1" dirty="0"/>
          </a:p>
          <a:p>
            <a:pPr marL="0" lvl="0" indent="0" algn="l" rtl="0">
              <a:lnSpc>
                <a:spcPct val="138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715320" y="1709640"/>
            <a:ext cx="10632000" cy="2852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Font typeface="Arial"/>
              <a:buAutoNum type="arabicPeriod"/>
            </a:pPr>
            <a:r>
              <a:rPr lang="el-GR" sz="3400" b="1">
                <a:latin typeface="Arial"/>
                <a:ea typeface="Arial"/>
                <a:cs typeface="Arial"/>
                <a:sym typeface="Arial"/>
              </a:rPr>
              <a:t>Κλιματική Ανθεκτικότητα στην ΕΕ &amp; στην Ελλάδα</a:t>
            </a:r>
            <a:endParaRPr sz="6700"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715320" y="4589640"/>
            <a:ext cx="10632000" cy="14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/>
              <a:t>Υφιστάμενη κατάσταση &amp; προκλήσεις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3"/>
          <p:cNvSpPr txBox="1">
            <a:spLocks noGrp="1"/>
          </p:cNvSpPr>
          <p:nvPr>
            <p:ph type="title"/>
          </p:nvPr>
        </p:nvSpPr>
        <p:spPr>
          <a:xfrm>
            <a:off x="700550" y="921953"/>
            <a:ext cx="10690800" cy="78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600" b="1"/>
              <a:t>Ευωαλωτότητα σε κινδύνους: EE-27</a:t>
            </a:r>
            <a:endParaRPr sz="4600" b="1"/>
          </a:p>
        </p:txBody>
      </p:sp>
      <p:sp>
        <p:nvSpPr>
          <p:cNvPr id="383" name="Google Shape;383;p53"/>
          <p:cNvSpPr txBox="1">
            <a:spLocks noGrp="1"/>
          </p:cNvSpPr>
          <p:nvPr>
            <p:ph type="body" idx="1"/>
          </p:nvPr>
        </p:nvSpPr>
        <p:spPr>
          <a:xfrm>
            <a:off x="715320" y="2128680"/>
            <a:ext cx="5304000" cy="384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3"/>
          <p:cNvSpPr txBox="1">
            <a:spLocks noGrp="1"/>
          </p:cNvSpPr>
          <p:nvPr>
            <p:ph type="body" idx="2"/>
          </p:nvPr>
        </p:nvSpPr>
        <p:spPr>
          <a:xfrm>
            <a:off x="6172200" y="2128680"/>
            <a:ext cx="5219400" cy="384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1777900"/>
            <a:ext cx="5548775" cy="42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00" y="1709200"/>
            <a:ext cx="5304000" cy="42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4"/>
          <p:cNvSpPr txBox="1">
            <a:spLocks noGrp="1"/>
          </p:cNvSpPr>
          <p:nvPr>
            <p:ph type="title"/>
          </p:nvPr>
        </p:nvSpPr>
        <p:spPr>
          <a:xfrm>
            <a:off x="700560" y="921960"/>
            <a:ext cx="10690800" cy="11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b="1"/>
              <a:t>Ευωαλωτότητα σε κινδύνους: Eλλάδα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4"/>
          <p:cNvSpPr txBox="1">
            <a:spLocks noGrp="1"/>
          </p:cNvSpPr>
          <p:nvPr>
            <p:ph type="body" idx="1"/>
          </p:nvPr>
        </p:nvSpPr>
        <p:spPr>
          <a:xfrm>
            <a:off x="715320" y="2128680"/>
            <a:ext cx="5304000" cy="384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4"/>
          <p:cNvSpPr txBox="1">
            <a:spLocks noGrp="1"/>
          </p:cNvSpPr>
          <p:nvPr>
            <p:ph type="body" idx="2"/>
          </p:nvPr>
        </p:nvSpPr>
        <p:spPr>
          <a:xfrm>
            <a:off x="6172200" y="2128680"/>
            <a:ext cx="5219400" cy="384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5" name="Google Shape;3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675" y="1807000"/>
            <a:ext cx="5219399" cy="421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200" y="1807000"/>
            <a:ext cx="4929725" cy="41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12999" cy="60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6"/>
          <p:cNvSpPr txBox="1">
            <a:spLocks noGrp="1"/>
          </p:cNvSpPr>
          <p:nvPr>
            <p:ph type="title"/>
          </p:nvPr>
        </p:nvSpPr>
        <p:spPr>
          <a:xfrm>
            <a:off x="715320" y="1709640"/>
            <a:ext cx="10632000" cy="2852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5. Δίκαιη Ανθεκτικότητα</a:t>
            </a:r>
            <a:endParaRPr/>
          </a:p>
        </p:txBody>
      </p:sp>
      <p:sp>
        <p:nvSpPr>
          <p:cNvPr id="409" name="Google Shape;409;p56"/>
          <p:cNvSpPr txBox="1">
            <a:spLocks noGrp="1"/>
          </p:cNvSpPr>
          <p:nvPr>
            <p:ph type="body" idx="1"/>
          </p:nvPr>
        </p:nvSpPr>
        <p:spPr>
          <a:xfrm>
            <a:off x="715320" y="4589640"/>
            <a:ext cx="10632000" cy="149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/>
              <a:t>Just Resilience - Leave No One Behind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7"/>
          <p:cNvSpPr txBox="1">
            <a:spLocks noGrp="1"/>
          </p:cNvSpPr>
          <p:nvPr>
            <p:ph type="title"/>
          </p:nvPr>
        </p:nvSpPr>
        <p:spPr>
          <a:xfrm>
            <a:off x="700560" y="921960"/>
            <a:ext cx="10690800" cy="13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7"/>
          <p:cNvSpPr txBox="1">
            <a:spLocks noGrp="1"/>
          </p:cNvSpPr>
          <p:nvPr>
            <p:ph type="body" idx="1"/>
          </p:nvPr>
        </p:nvSpPr>
        <p:spPr>
          <a:xfrm>
            <a:off x="700560" y="2293200"/>
            <a:ext cx="10690800" cy="363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3100"/>
              <a:t>Οι κοινωνικά ευάλωτες ομάδες — όπως οι ηλικιωμένοι, τα παιδιά, τα νοικοκυριά με χαμηλό εισόδημα και τα άτομα με αναπηρίες — πλήττονται δυσανάλογα από τις επιπτώσεις της κλιματικής αλλαγής και δεν επωφελούνται πάντα ισότιμα από τα μέτρα προσαρμογής· </a:t>
            </a:r>
            <a:r>
              <a:rPr lang="el-GR" sz="3100" b="1"/>
              <a:t>σε ορισμένες περιπτώσεις, τα μέτρα αυτά μπορεί ακόμη και να επιβαρύνουν περαιτέρω τη θέση τους.</a:t>
            </a:r>
            <a:endParaRPr sz="31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 txBox="1">
            <a:spLocks noGrp="1"/>
          </p:cNvSpPr>
          <p:nvPr>
            <p:ph type="body" idx="1"/>
          </p:nvPr>
        </p:nvSpPr>
        <p:spPr>
          <a:xfrm>
            <a:off x="700550" y="1114425"/>
            <a:ext cx="10690800" cy="48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dirty="0"/>
              <a:t>Η «δίκαιη ανθεκτικότητα» προϋποθέτει ότι οι υπεύθυνοι χάραξης πολιτικής και οι επαγγελματίες στο πεδίο: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dirty="0"/>
              <a:t>• </a:t>
            </a:r>
            <a:r>
              <a:rPr lang="el-GR" b="1" dirty="0"/>
              <a:t>αντιμετωπίζουν τις άνισες επιπτώσεις της κλιματικής αλλαγής·</a:t>
            </a:r>
            <a:br>
              <a:rPr lang="el-GR" dirty="0"/>
            </a:br>
            <a:r>
              <a:rPr lang="el-GR" dirty="0"/>
              <a:t> • διασφαλίζουν ότι, κατά την ανάπτυξη μέτρων προσαρμογής, τα άτομα ή οι κοινωνικές ομάδες που είναι ήδη ευάλωτες </a:t>
            </a:r>
            <a:r>
              <a:rPr lang="el-GR" b="1" dirty="0"/>
              <a:t>επωφελούνται δίκαια από τις παρεμβάσεις και δεν επιβαρύνονται δυσανάλογα</a:t>
            </a:r>
            <a:r>
              <a:rPr lang="el-GR" dirty="0"/>
              <a:t> (η αρχή του «να μη μείνει κανείς πίσω»).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20396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0"/>
          <p:cNvSpPr txBox="1">
            <a:spLocks noGrp="1"/>
          </p:cNvSpPr>
          <p:nvPr>
            <p:ph type="body" idx="1"/>
          </p:nvPr>
        </p:nvSpPr>
        <p:spPr>
          <a:xfrm>
            <a:off x="700550" y="807625"/>
            <a:ext cx="10690800" cy="512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Η ανισότητα στον οικιστικό τομέα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εκδηλώνεται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 μέσω του παλαιού και υποβαθμισμένου κτιριακού αποθέματος,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το οποίο κατοικείται συχνά από άτομα με χαμηλά εισοδήματα που δεν διαθέτουν τους οικονομικούς πόρους για να προσαρμόσουν τις κατοικίες τους στις ολοένα και πιο ακραίες καιρικές συνθήκες.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Στην Ελλάδα,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ποσοστό 28,8% του πληθυσμού, αδυνατεί να διατηρήσει 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το σπίτι του επαρκώς δροσερό το καλοκαίρι </a:t>
            </a:r>
            <a:r>
              <a:rPr lang="el-GR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ήτοι σχεδόν ½ άτομα που ανήκουν στον φτωχό πληθυσμό 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(ΕΛΤΣΤΑΤ, 2024) [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Summer Energy Poverty, Eurostat]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Η δίκαιη διάσταση της ανθεκτικότητας</a:t>
            </a:r>
            <a:r>
              <a:rPr lang="el-GR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έγκειται στην προώθηση συλλογικών λύσεων που εφαρμόζονται και πέρα από το επίπεδο του κτηρίου.</a:t>
            </a:r>
            <a:endParaRPr sz="1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oogle Shape;43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17" y="4497125"/>
            <a:ext cx="11437524" cy="21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5" y="270700"/>
            <a:ext cx="11858523" cy="57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2"/>
          <p:cNvSpPr txBox="1">
            <a:spLocks noGrp="1"/>
          </p:cNvSpPr>
          <p:nvPr>
            <p:ph type="body" idx="1"/>
          </p:nvPr>
        </p:nvSpPr>
        <p:spPr>
          <a:xfrm>
            <a:off x="700560" y="1770434"/>
            <a:ext cx="10690800" cy="41584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Ανισότητες που σχετίζονται με τα φυσικά στοιχεία του δομημένου περιβάλλοντος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 (π.χ. πράσινοι χώροι, υδάτινα στοιχεία) εκδηλώνονται συχνά μέσω της άνισης πρόσβασης σε αυτούς τους χώρους ή πόρους.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Λιγότερο από το ήμισυ του αστικού πληθυσμού της Ευρώπης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 πληροί τη σύσταση του ΠΟΥ να ζει σε απόσταση έως 300 μ. από πράσινο χώρο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Ωστόσο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, η απλή δημιουργία νέων πράσινων και υδάτινων χώρων μπορεί να συμβάλει στον εξευγενισμό (</a:t>
            </a:r>
            <a:r>
              <a:rPr lang="el-GR" sz="2100" dirty="0" err="1">
                <a:latin typeface="Arial"/>
                <a:ea typeface="Arial"/>
                <a:cs typeface="Arial"/>
                <a:sym typeface="Arial"/>
              </a:rPr>
              <a:t>gentrification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) και στην αύξηση των τιμών των ακινήτων, οδηγώντας ενδεχομένως σε εκτόπιση κατοίκων και </a:t>
            </a:r>
            <a:r>
              <a:rPr lang="el-GR" sz="2100" dirty="0" err="1">
                <a:latin typeface="Arial"/>
                <a:ea typeface="Arial"/>
                <a:cs typeface="Arial"/>
                <a:sym typeface="Arial"/>
              </a:rPr>
              <a:t>ΜμΕ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Αναγκαίος ο χωροταξικός σχεδιασμός 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που κατευθύνει υποδομές και πράσινους χώρους προς περιοχές υψηλής </a:t>
            </a:r>
            <a:r>
              <a:rPr lang="el-GR" sz="2100" dirty="0" err="1">
                <a:latin typeface="Arial"/>
                <a:ea typeface="Arial"/>
                <a:cs typeface="Arial"/>
                <a:sym typeface="Arial"/>
              </a:rPr>
              <a:t>ευαλωτότητας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 και χαμηλής πρόσβασης.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Κανονισμοί για πρόληψη εκτοπισμού 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στις πράσινες αναβαθμίσεις ώστε η προστιθέμενη αξία να μην οδηγεί σε «</a:t>
            </a:r>
            <a:r>
              <a:rPr lang="el-GR" sz="2100" dirty="0" err="1">
                <a:latin typeface="Arial"/>
                <a:ea typeface="Arial"/>
                <a:cs typeface="Arial"/>
                <a:sym typeface="Arial"/>
              </a:rPr>
              <a:t>gentrification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».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BABC4-0BB8-5012-79CA-E72DC2DD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Ανθεκτικότητα &amp; Ανισότητες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324850" y="1777675"/>
            <a:ext cx="8433300" cy="419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Η πρώτη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Ευρωπαϊκή Εκτίμηση Κλιματικών Κινδύνων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(2024)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indent="-349250">
              <a:lnSpc>
                <a:spcPct val="115000"/>
              </a:lnSpc>
              <a:spcBef>
                <a:spcPts val="0"/>
              </a:spcBef>
              <a:buSzPts val="1900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Εκπονήθηκε υπό τον συντονισμό του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Ευρωπαϊκού Οργανισμού Περιβάλλοντος (EEA) 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για την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Ευρωπαϊκή Επιτροπή με τη συμμετοχή 100 περίπου κορυφαίων επιστημόνων </a:t>
            </a:r>
            <a:endParaRPr lang="en-US" sz="19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Εντοπίζει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36 κύριους κλιματικούς κινδύνους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που απειλούν την Ενεργειακή και Επισιτιστική ασφάλεια, τα Οικοσυστήματα, τις Υποδομές, τους Υδάτινους πόρους, τη Χρηματοπιστωτική σταθερότητα και τη Δημόσια υγεία στην Ευρώπη.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Πολλοί κίνδυνοι έχουν ήδη φτάσει </a:t>
            </a:r>
            <a:r>
              <a:rPr lang="el-GR" sz="1900" b="1" dirty="0">
                <a:latin typeface="Arial"/>
                <a:ea typeface="Arial"/>
                <a:cs typeface="Arial"/>
                <a:sym typeface="Arial"/>
              </a:rPr>
              <a:t>σε κρίσιμα επίπεδα</a:t>
            </a:r>
            <a:r>
              <a:rPr lang="el-GR" sz="1900" dirty="0">
                <a:latin typeface="Arial"/>
                <a:ea typeface="Arial"/>
                <a:cs typeface="Arial"/>
                <a:sym typeface="Arial"/>
              </a:rPr>
              <a:t> και μπορεί να γίνουν καταστροφικοί χωρίς άμεση δράση.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lvl="0" indent="-349250">
              <a:lnSpc>
                <a:spcPct val="115000"/>
              </a:lnSpc>
              <a:spcBef>
                <a:spcPts val="0"/>
              </a:spcBef>
              <a:buClr>
                <a:srgbClr val="660000"/>
              </a:buClr>
              <a:buSzPts val="1900"/>
            </a:pPr>
            <a:r>
              <a:rPr lang="el-GR" sz="19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Προστιθέμενη αξία: συνιστά μια εισαγωγή στη μεθοδολογία εκπόνησης «Εκτιμήσεων Κλιματικών Κινδύνων» </a:t>
            </a:r>
            <a:r>
              <a:rPr lang="el-GR" sz="2000" dirty="0"/>
              <a:t>για την προσέγγιση των κλιματικών κινδύνων ως συστημικού φαινομένου, με έμφαση στις αλληλεπιδράσεις και τις αλυσιδωτές επιπτώσεις. </a:t>
            </a:r>
            <a:endParaRPr sz="19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700550" y="921953"/>
            <a:ext cx="10690800" cy="85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EU Climate Risk Assessment</a:t>
            </a:r>
            <a:r>
              <a:rPr lang="el-GR"/>
              <a:t> (EUCRA)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8275" y="1782975"/>
            <a:ext cx="2956601" cy="418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"/>
          <p:cNvSpPr txBox="1">
            <a:spLocks noGrp="1"/>
          </p:cNvSpPr>
          <p:nvPr>
            <p:ph type="body" idx="1"/>
          </p:nvPr>
        </p:nvSpPr>
        <p:spPr>
          <a:xfrm>
            <a:off x="715325" y="785050"/>
            <a:ext cx="6963900" cy="530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900" b="1" dirty="0" err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Barcelona</a:t>
            </a:r>
            <a:r>
              <a:rPr lang="el-GR" sz="19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900" b="1" dirty="0" err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superblocks</a:t>
            </a:r>
            <a:r>
              <a:rPr lang="el-GR" sz="19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l-GR" sz="1900" b="1" dirty="0" err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Superilla</a:t>
            </a:r>
            <a:r>
              <a:rPr lang="el-GR" sz="19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Σχέδιο για την προστασία των λιγότερο εύπορων κατοίκων και των τοπικών επιχειρήσεων από αυξήσεις στις αξίες ακινήτων και από τον ενδεχόμενο εκτοπισμό που μπορεί να προκύψει λόγω της πράσινης ανάπλασης: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Δημιουργία κοινωνικής κατοικίας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Νέους κανόνες που περιορίζουν τη δημιουργία τουριστικών διαμερισμάτων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Ειδικό σχέδιο με στόχο την προστασία των τοπικών καταστημάτων και οικονομικών δραστηριοτήτων της γειτονιάς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Σχέδιο παρακολούθησης για την αξιολόγηση του προγράμματος και με βάση τη συμμετοχή διαφορετικών κοινωνικών ομάδων στον σχεδιασμό του έργου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Δείκτες ενοικίων και δείκτες εξευγενισμού (</a:t>
            </a:r>
            <a:r>
              <a:rPr lang="el-GR" sz="1700" dirty="0" err="1">
                <a:latin typeface="Arial"/>
                <a:ea typeface="Arial"/>
                <a:cs typeface="Arial"/>
                <a:sym typeface="Arial"/>
              </a:rPr>
              <a:t>gentrification</a:t>
            </a:r>
            <a:r>
              <a:rPr lang="el-GR" sz="1700" dirty="0">
                <a:latin typeface="Arial"/>
                <a:ea typeface="Arial"/>
                <a:cs typeface="Arial"/>
                <a:sym typeface="Arial"/>
              </a:rPr>
              <a:t>), όπως την πυκνότητα των καταστημάτων στο επίπεδο του δρόμου και τις τιμές κατοικιών. 	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54" name="Google Shape;45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9149" y="785050"/>
            <a:ext cx="3677175" cy="53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7"/>
          <p:cNvSpPr txBox="1">
            <a:spLocks noGrp="1"/>
          </p:cNvSpPr>
          <p:nvPr>
            <p:ph type="body" idx="1"/>
          </p:nvPr>
        </p:nvSpPr>
        <p:spPr>
          <a:xfrm>
            <a:off x="700560" y="1896895"/>
            <a:ext cx="10690800" cy="43579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l-GR" sz="2100" b="1" dirty="0">
                <a:latin typeface="Arial"/>
                <a:ea typeface="Arial"/>
                <a:cs typeface="Arial"/>
                <a:sym typeface="Arial"/>
              </a:rPr>
              <a:t>Τα μέτρα προσαρμογής</a:t>
            </a:r>
            <a:r>
              <a:rPr lang="el-GR" sz="2100" dirty="0">
                <a:latin typeface="Arial"/>
                <a:ea typeface="Arial"/>
                <a:cs typeface="Arial"/>
                <a:sym typeface="Arial"/>
              </a:rPr>
              <a:t>, όπως η χρήση καλύτερων οικοδομικών υλικών, τεχνολογιών και ασφαλιστικών προϊόντων, συχνά υπόκεινται σε αμιγώς ιδιωτικοοικονομικά κίνητρα· ωστόσο, τα νοικοκυριά με χαμηλό εισόδημα -ιδιαίτερα όταν πρόκειται για ενοικιαστές- ενδέχεται να αποκλείονται λόγω οικονομικών εμποδίων: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l-GR" sz="2200" b="1" dirty="0" err="1">
                <a:latin typeface="Arial"/>
                <a:ea typeface="Arial"/>
                <a:cs typeface="Arial"/>
                <a:sym typeface="Arial"/>
              </a:rPr>
              <a:t>Στοχευμένες</a:t>
            </a:r>
            <a:r>
              <a:rPr lang="el-GR" sz="2200" b="1" dirty="0">
                <a:latin typeface="Arial"/>
                <a:ea typeface="Arial"/>
                <a:cs typeface="Arial"/>
                <a:sym typeface="Arial"/>
              </a:rPr>
              <a:t> επιδοτήσεις/επιχορηγήσεις/δάνεια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 για ενεργειακές ανακαινίσεις με κριτήρια </a:t>
            </a:r>
            <a:r>
              <a:rPr lang="el-GR" sz="2200" dirty="0" err="1">
                <a:latin typeface="Arial"/>
                <a:ea typeface="Arial"/>
                <a:cs typeface="Arial"/>
                <a:sym typeface="Arial"/>
              </a:rPr>
              <a:t>ευαλωτότητας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, κοινωνικής κατάστασης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και οικογενειακού εισοδήματος.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l-GR" sz="2200" b="1" dirty="0">
                <a:latin typeface="Arial"/>
                <a:ea typeface="Arial"/>
                <a:cs typeface="Arial"/>
                <a:sym typeface="Arial"/>
              </a:rPr>
              <a:t>Χρηματοδοτικά εργαλεία ειδικά για ενοικιαστές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, ώστε να μην αποκλείονται από τα οφέλη λόγω ιδιοκτησιακού καθεστώτος.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l-GR" sz="2200" b="1" dirty="0">
                <a:latin typeface="Arial"/>
                <a:ea typeface="Arial"/>
                <a:cs typeface="Arial"/>
                <a:sym typeface="Arial"/>
              </a:rPr>
              <a:t>Ασφαλιστικά προϊόντα με κοινωνική τιμολόγηση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, ώστε τα χαμηλότερα εισοδήματα να προστατεύονται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από κινδύνους (πλημμύρες, καύσωνα) χωρίς να αντιμετωπίζουν δυσανάλογο κόστος.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B7D61-BBA3-4605-3FDE-00C3B7BB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800" cy="974934"/>
          </a:xfrm>
        </p:spPr>
        <p:txBody>
          <a:bodyPr/>
          <a:lstStyle/>
          <a:p>
            <a:r>
              <a:rPr lang="el-GR" dirty="0"/>
              <a:t>Μέτρα δίκαιης ανθεκτικότητας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"/>
            <a:ext cx="12192000" cy="61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9"/>
          <p:cNvSpPr/>
          <p:nvPr/>
        </p:nvSpPr>
        <p:spPr>
          <a:xfrm>
            <a:off x="24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69"/>
          <p:cNvSpPr txBox="1">
            <a:spLocks noGrp="1"/>
          </p:cNvSpPr>
          <p:nvPr>
            <p:ph type="title"/>
          </p:nvPr>
        </p:nvSpPr>
        <p:spPr>
          <a:xfrm>
            <a:off x="469440" y="1468440"/>
            <a:ext cx="5839800" cy="3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entury Gothic"/>
              <a:buNone/>
            </a:pPr>
            <a:r>
              <a:rPr lang="el-GR" sz="3200" b="1" u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Ευχαριστώ για την προσοχή σας!</a:t>
            </a:r>
            <a:endParaRPr sz="3200" b="0" u="none" strike="noStrik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9"/>
          <p:cNvSpPr txBox="1">
            <a:spLocks noGrp="1"/>
          </p:cNvSpPr>
          <p:nvPr>
            <p:ph type="subTitle" idx="1"/>
          </p:nvPr>
        </p:nvSpPr>
        <p:spPr>
          <a:xfrm>
            <a:off x="597600" y="4672440"/>
            <a:ext cx="33873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7" name="Google Shape;497;p69"/>
          <p:cNvCxnSpPr/>
          <p:nvPr/>
        </p:nvCxnSpPr>
        <p:spPr>
          <a:xfrm>
            <a:off x="799920" y="723600"/>
            <a:ext cx="1371960" cy="360"/>
          </a:xfrm>
          <a:prstGeom prst="straightConnector1">
            <a:avLst/>
          </a:prstGeom>
          <a:noFill/>
          <a:ln w="44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8" name="Google Shape;498;p69" descr="A black and red sign with re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343" y="4180354"/>
            <a:ext cx="2690057" cy="14572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700550" y="921954"/>
            <a:ext cx="10690800" cy="81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latin typeface="Arial"/>
                <a:ea typeface="Arial"/>
                <a:cs typeface="Arial"/>
                <a:sym typeface="Arial"/>
              </a:rPr>
              <a:t>Μεθοδολογία EUCRA — Σύνοψη</a:t>
            </a:r>
            <a:endParaRPr sz="6900"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700550" y="1732550"/>
            <a:ext cx="10690800" cy="512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Αξιολόγηση σοβαρότητας κινδύνων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σε 4 κατηγορίες:</a:t>
            </a:r>
            <a:br>
              <a:rPr lang="el-GR" sz="1800" dirty="0">
                <a:latin typeface="Arial"/>
                <a:ea typeface="Arial"/>
                <a:cs typeface="Arial"/>
                <a:sym typeface="Arial"/>
              </a:rPr>
            </a:b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1" i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κ</a:t>
            </a:r>
            <a:r>
              <a:rPr lang="el-GR" sz="1800" b="1" i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αταστροφική – κρίσιμη – σημαντική – περιορισμένη</a:t>
            </a:r>
            <a:br>
              <a:rPr lang="el-GR" sz="1800" b="1" i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Char char="•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και σε 3 χρονικούς ορίζοντες:</a:t>
            </a:r>
            <a:br>
              <a:rPr lang="el-GR" sz="1800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1" i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παρόν – μέσα αιώνα – τέλος αιώνα</a:t>
            </a: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l-GR" sz="1800" dirty="0">
                <a:latin typeface="Arial"/>
                <a:ea typeface="Arial"/>
                <a:cs typeface="Arial"/>
                <a:sym typeface="Arial"/>
              </a:rPr>
            </a:b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Πραγματοποιούνται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περιφερειακές αξιολογήσεις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για 4 περιοχές:</a:t>
            </a:r>
            <a:br>
              <a:rPr lang="el-GR" sz="1800" dirty="0">
                <a:latin typeface="Arial"/>
                <a:ea typeface="Arial"/>
                <a:cs typeface="Arial"/>
                <a:sym typeface="Arial"/>
              </a:rPr>
            </a:b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1" i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Βόρεια, Δυτική, Κεντρική–Ανατολική, Νότια Ευρώπη</a:t>
            </a: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l-GR" sz="1800" b="1" dirty="0">
                <a:latin typeface="Arial"/>
                <a:ea typeface="Arial"/>
                <a:cs typeface="Arial"/>
                <a:sym typeface="Arial"/>
              </a:rPr>
            </a:b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l-GR" sz="1800" b="1" dirty="0">
                <a:latin typeface="Arial"/>
                <a:ea typeface="Arial"/>
                <a:cs typeface="Arial"/>
                <a:sym typeface="Arial"/>
              </a:rPr>
              <a:t>αναγκαιότητα της δράσης</a:t>
            </a: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 κατηγοριοποιείται σε: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Char char="•"/>
            </a:pP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άμεση δράση, </a:t>
            </a:r>
            <a:endParaRPr sz="18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Char char="•"/>
            </a:pP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περισσότερη δράση, </a:t>
            </a:r>
            <a:endParaRPr sz="18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Char char="•"/>
            </a:pP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περαιτέρω διερεύνηση,</a:t>
            </a:r>
            <a:endParaRPr sz="18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Char char="•"/>
            </a:pP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διατήρηση τρέχουσας δράσης, </a:t>
            </a:r>
            <a:endParaRPr sz="18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Char char="•"/>
            </a:pPr>
            <a:r>
              <a:rPr lang="el-GR" sz="18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παρακολούθηση,</a:t>
            </a:r>
            <a:endParaRPr sz="18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1800" dirty="0">
                <a:latin typeface="Arial"/>
                <a:ea typeface="Arial"/>
                <a:cs typeface="Arial"/>
                <a:sym typeface="Arial"/>
              </a:rPr>
              <a:t>βάσει σοβαρότητας κινδύνων, εμπιστοσύνης στη διαθέσιμη επιστημονική γνώση, ετοιμότητας πολιτικών.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25" y="0"/>
            <a:ext cx="11851176" cy="60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50" y="102400"/>
            <a:ext cx="11437526" cy="66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8F4F1"/>
      </a:lt2>
      <a:accent1>
        <a:srgbClr val="EA1923"/>
      </a:accent1>
      <a:accent2>
        <a:srgbClr val="D41A1F"/>
      </a:accent2>
      <a:accent3>
        <a:srgbClr val="D51921"/>
      </a:accent3>
      <a:accent4>
        <a:srgbClr val="000000"/>
      </a:accent4>
      <a:accent5>
        <a:srgbClr val="FFFFFE"/>
      </a:accent5>
      <a:accent6>
        <a:srgbClr val="FEFFFD"/>
      </a:accent6>
      <a:hlink>
        <a:srgbClr val="003498"/>
      </a:hlink>
      <a:folHlink>
        <a:srgbClr val="0034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3340</Words>
  <Application>Microsoft Office PowerPoint</Application>
  <PresentationFormat>Widescreen</PresentationFormat>
  <Paragraphs>267</Paragraphs>
  <Slides>63</Slides>
  <Notes>54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Century Gothic</vt:lpstr>
      <vt:lpstr>Open Sans</vt:lpstr>
      <vt:lpstr>Arial</vt:lpstr>
      <vt:lpstr>Times New Roman</vt:lpstr>
      <vt:lpstr>ChronicleVTI</vt:lpstr>
      <vt:lpstr>Κλιματική Ανθεκτικότητα &amp; Υποδομές Κλιματική ανθεκτικότητα: υφιστάμενη κατάσταση, πολιτικές και κοινωνικοοικονομικές διαστάσεις  </vt:lpstr>
      <vt:lpstr>Αντικείμενο &amp; Στόχοι 1ης ενότητας (5/3/2026)</vt:lpstr>
      <vt:lpstr>Αντικείμενο &amp; Στόχοι 2ης ενότητας (19/3/2026) </vt:lpstr>
      <vt:lpstr>Γιατί οι στόχοι αυτοί είναι κρίσιμοι για τους σύγχρονους μηχανικούς</vt:lpstr>
      <vt:lpstr>Κλιματική Ανθεκτικότητα στην ΕΕ &amp; στην Ελλάδα</vt:lpstr>
      <vt:lpstr>EU Climate Risk Assessment (EUCRA)</vt:lpstr>
      <vt:lpstr>Μεθοδολογία EUCRA — Σύνοψη</vt:lpstr>
      <vt:lpstr>PowerPoint Presentation</vt:lpstr>
      <vt:lpstr>PowerPoint Presentation</vt:lpstr>
      <vt:lpstr>Νότια Ευρώπη: Περιοχή Υψηλού Κλιματικού Κινδύνου</vt:lpstr>
      <vt:lpstr>2. Κύριοι κλιματικοί κίνδυνοι και προτεραιότητες πολιτικής ανά τομέα κινδύνων (risk cluster)</vt:lpstr>
      <vt:lpstr>Το δομημένο περιβάλλον στην EUCRA </vt:lpstr>
      <vt:lpstr>PowerPoint Presentation</vt:lpstr>
      <vt:lpstr>Κλιματικοί κίνδυνοι για τις κτηριακές υποδομές (1/2)  </vt:lpstr>
      <vt:lpstr>Κλιματικοί κίνδυνοι για τις κτιριακές υποδομές (2/2)   </vt:lpstr>
      <vt:lpstr>PowerPoint Presentation</vt:lpstr>
      <vt:lpstr>PowerPoint Presentation</vt:lpstr>
      <vt:lpstr>Οι επιπτώσεις της κλιματικής αλλαγής δημιουργούν έναν συστημικό κίνδυνο για τα σύγχρονα ενεργειακά συστήματα — ιδίως στις περιοχές που είναι ιδιαίτερα ευάλωτες στη ζέστη, όπως η Μεσόγειος </vt:lpstr>
      <vt:lpstr>Αλυσιδωτοί κίνδυνοι στις υποδομές (Risk Cascades)</vt:lpstr>
      <vt:lpstr>Ευκαιρίες και περιορισμοί προσαρμογής</vt:lpstr>
      <vt:lpstr>3. Κύριοι κλιματικοί κίνδυνοι και προτεραιότητες πολιτικής ανά τομέα κινδύνων (risk cluster) </vt:lpstr>
      <vt:lpstr>PowerPoint Presentation</vt:lpstr>
      <vt:lpstr>PowerPoint Presentation</vt:lpstr>
      <vt:lpstr>PowerPoint Presentation</vt:lpstr>
      <vt:lpstr>Ανακεφαλαίωση</vt:lpstr>
      <vt:lpstr>Προς μια κλιματικό-δημοσιονομική αξιολόγηση της βιωσιμότητας του δημόσιου χρέους;</vt:lpstr>
      <vt:lpstr>4. Κλιματικοί κίνδυνοι για την ελληνική οικονομία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Οφέλη από τη ΚΑ</vt:lpstr>
      <vt:lpstr>Περιοχή Μεσογείου — Κύριες παρατηρούμενες και προβλεπόμενες επιπτώσεις (ΕΕΑ, 2023) </vt:lpstr>
      <vt:lpstr>PowerPoint Presentation</vt:lpstr>
      <vt:lpstr>Που οφείλονται οι μεγάλες αυτές ανισότητες; Η συμβολή του Disaster Risk Management Knowledge Centre (DRMKC - Risk Data Hub) </vt:lpstr>
      <vt:lpstr>PowerPoint Presentation</vt:lpstr>
      <vt:lpstr>Η ευαλωτότητα, ως ευρύτερη έννοια, χωρίζεται σε δύο βασικές κατηγορίες</vt:lpstr>
      <vt:lpstr>PowerPoint Presentation</vt:lpstr>
      <vt:lpstr>PowerPoint Presentation</vt:lpstr>
      <vt:lpstr>Παράδειγμα της Μαδρίτης</vt:lpstr>
      <vt:lpstr>PowerPoint Presentation</vt:lpstr>
      <vt:lpstr>Μαδρίτη: Bosque Metropolitano</vt:lpstr>
      <vt:lpstr>Αθήνα: Ανοικοδόμηση χωρίς προσαρμογή — Διαρθρωτική Ευαλωτότητα</vt:lpstr>
      <vt:lpstr>PowerPoint Presentation</vt:lpstr>
      <vt:lpstr>Ευωαλωτότητα σε κινδύνους: EE-27</vt:lpstr>
      <vt:lpstr>Ευωαλωτότητα σε κινδύνους: Eλλάδα </vt:lpstr>
      <vt:lpstr>PowerPoint Presentation</vt:lpstr>
      <vt:lpstr>5. Δίκαιη Ανθεκτικότητα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Ανθεκτικότητα &amp; Ανισότητες</vt:lpstr>
      <vt:lpstr>PowerPoint Presentation</vt:lpstr>
      <vt:lpstr>Μέτρα δίκαιης ανθεκτικότητας</vt:lpstr>
      <vt:lpstr>PowerPoint Presentation</vt:lpstr>
      <vt:lpstr>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EnaInstitute</dc:creator>
  <cp:lastModifiedBy>Yannis Eustathopoulos</cp:lastModifiedBy>
  <cp:revision>42</cp:revision>
  <dcterms:modified xsi:type="dcterms:W3CDTF">2026-03-19T12:58:37Z</dcterms:modified>
</cp:coreProperties>
</file>