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65" r:id="rId5"/>
    <p:sldId id="269" r:id="rId6"/>
    <p:sldId id="279" r:id="rId7"/>
    <p:sldId id="277" r:id="rId8"/>
    <p:sldId id="276" r:id="rId9"/>
    <p:sldId id="293" r:id="rId10"/>
    <p:sldId id="274" r:id="rId11"/>
    <p:sldId id="273" r:id="rId12"/>
    <p:sldId id="284" r:id="rId13"/>
    <p:sldId id="272" r:id="rId14"/>
    <p:sldId id="280" r:id="rId15"/>
    <p:sldId id="294" r:id="rId16"/>
    <p:sldId id="282" r:id="rId17"/>
    <p:sldId id="292" r:id="rId18"/>
    <p:sldId id="27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">
          <p15:clr>
            <a:srgbClr val="A4A3A4"/>
          </p15:clr>
        </p15:guide>
        <p15:guide id="2" orient="horz" pos="2368">
          <p15:clr>
            <a:srgbClr val="A4A3A4"/>
          </p15:clr>
        </p15:guide>
        <p15:guide id="3" orient="horz" pos="94">
          <p15:clr>
            <a:srgbClr val="A4A3A4"/>
          </p15:clr>
        </p15:guide>
        <p15:guide id="4" orient="horz" pos="1145">
          <p15:clr>
            <a:srgbClr val="A4A3A4"/>
          </p15:clr>
        </p15:guide>
        <p15:guide id="5" orient="horz" pos="1376">
          <p15:clr>
            <a:srgbClr val="A4A3A4"/>
          </p15:clr>
        </p15:guide>
        <p15:guide id="6" pos="5666">
          <p15:clr>
            <a:srgbClr val="A4A3A4"/>
          </p15:clr>
        </p15:guide>
        <p15:guide id="7" pos="855">
          <p15:clr>
            <a:srgbClr val="A4A3A4"/>
          </p15:clr>
        </p15:guide>
        <p15:guide id="8" pos="208">
          <p15:clr>
            <a:srgbClr val="A4A3A4"/>
          </p15:clr>
        </p15:guide>
        <p15:guide id="9" pos="2875">
          <p15:clr>
            <a:srgbClr val="A4A3A4"/>
          </p15:clr>
        </p15:guide>
        <p15:guide id="10" pos="5387">
          <p15:clr>
            <a:srgbClr val="A4A3A4"/>
          </p15:clr>
        </p15:guide>
        <p15:guide id="11" pos="103">
          <p15:clr>
            <a:srgbClr val="A4A3A4"/>
          </p15:clr>
        </p15:guide>
        <p15:guide id="12" pos="3044">
          <p15:clr>
            <a:srgbClr val="A4A3A4"/>
          </p15:clr>
        </p15:guide>
        <p15:guide id="13" pos="3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7"/>
    <a:srgbClr val="B21C26"/>
    <a:srgbClr val="B22B26"/>
    <a:srgbClr val="C41230"/>
    <a:srgbClr val="E3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7572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382" y="96"/>
      </p:cViewPr>
      <p:guideLst>
        <p:guide orient="horz" pos="186"/>
        <p:guide orient="horz" pos="2368"/>
        <p:guide orient="horz" pos="94"/>
        <p:guide orient="horz" pos="1145"/>
        <p:guide orient="horz" pos="1376"/>
        <p:guide pos="5666"/>
        <p:guide pos="855"/>
        <p:guide pos="208"/>
        <p:guide pos="2875"/>
        <p:guide pos="5387"/>
        <p:guide pos="103"/>
        <p:guide pos="3044"/>
        <p:guide pos="3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D7E-BF47-4291-990B-2F4BE638ACC2}" type="datetimeFigureOut">
              <a:rPr lang="el-GR" smtClean="0"/>
              <a:pPr/>
              <a:t>13/7/2023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A572-6CBB-4A67-B10D-015C74DDE8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8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Για το </a:t>
            </a:r>
            <a:r>
              <a:rPr lang="el-GR" baseline="0" dirty="0" smtClean="0"/>
              <a:t>πως </a:t>
            </a:r>
            <a:r>
              <a:rPr lang="el-GR" dirty="0" smtClean="0"/>
              <a:t>οι επιμέρους </a:t>
            </a:r>
            <a:r>
              <a:rPr lang="el-GR" baseline="0" dirty="0" smtClean="0"/>
              <a:t>δαπάνες συνιστούν ποσοστιαία τον προϋπολογισμό ενός έργου, θα περιμένουμε την επίσημη αναλυτική πρόσκληση.</a:t>
            </a:r>
          </a:p>
          <a:p>
            <a:endParaRPr lang="el-GR" dirty="0" smtClean="0"/>
          </a:p>
          <a:p>
            <a:r>
              <a:rPr lang="el-GR" dirty="0" smtClean="0"/>
              <a:t>Στον</a:t>
            </a:r>
            <a:r>
              <a:rPr lang="el-GR" baseline="0" dirty="0" smtClean="0"/>
              <a:t> </a:t>
            </a:r>
            <a:r>
              <a:rPr lang="el-GR" b="1" baseline="0" dirty="0" smtClean="0"/>
              <a:t>Α΄ Κύκλο </a:t>
            </a:r>
            <a:r>
              <a:rPr lang="el-GR" baseline="0" dirty="0" smtClean="0"/>
              <a:t>για την </a:t>
            </a:r>
            <a:r>
              <a:rPr lang="el-GR" b="1" baseline="0" dirty="0" smtClean="0"/>
              <a:t>Παρέμβαση Ι</a:t>
            </a:r>
            <a:r>
              <a:rPr lang="el-GR" baseline="0" dirty="0" smtClean="0"/>
              <a:t>, ο </a:t>
            </a:r>
            <a:r>
              <a:rPr lang="el-GR" b="1" baseline="0" dirty="0" smtClean="0"/>
              <a:t>μέγιστος</a:t>
            </a:r>
            <a:r>
              <a:rPr lang="el-GR" baseline="0" dirty="0" smtClean="0"/>
              <a:t> προϋπολογισμός ήταν </a:t>
            </a:r>
            <a:r>
              <a:rPr lang="el-GR" b="1" baseline="0" dirty="0" smtClean="0"/>
              <a:t>500.000€, στον Β κύκλο 600.000, Παρέμβαση ΙΙ 1εκ .</a:t>
            </a:r>
          </a:p>
          <a:p>
            <a:endParaRPr lang="el-GR" b="1" baseline="0" dirty="0" smtClean="0"/>
          </a:p>
          <a:p>
            <a:r>
              <a:rPr lang="el-GR" b="1" baseline="0" dirty="0" smtClean="0"/>
              <a:t>Παρέμβαση ΙΙ </a:t>
            </a:r>
            <a:r>
              <a:rPr lang="el-GR" sz="1200" dirty="0" smtClean="0">
                <a:solidFill>
                  <a:srgbClr val="00B050"/>
                </a:solidFill>
              </a:rPr>
              <a:t> 2-4 συμμετέχοντε</a:t>
            </a:r>
            <a:r>
              <a:rPr lang="el-GR" sz="1200" baseline="0" dirty="0" smtClean="0">
                <a:solidFill>
                  <a:srgbClr val="00B050"/>
                </a:solidFill>
              </a:rPr>
              <a:t>ς </a:t>
            </a:r>
            <a:r>
              <a:rPr lang="el-GR" sz="1200" baseline="0" dirty="0" err="1" smtClean="0">
                <a:solidFill>
                  <a:srgbClr val="00B050"/>
                </a:solidFill>
              </a:rPr>
              <a:t>τουλ</a:t>
            </a:r>
            <a:r>
              <a:rPr lang="el-GR" sz="1200" baseline="0" dirty="0" smtClean="0">
                <a:solidFill>
                  <a:srgbClr val="00B050"/>
                </a:solidFill>
              </a:rPr>
              <a:t> 1 ΜΜΕ, πάνω από 5 </a:t>
            </a:r>
            <a:r>
              <a:rPr lang="el-GR" sz="1200" baseline="0" dirty="0" err="1" smtClean="0">
                <a:solidFill>
                  <a:srgbClr val="00B050"/>
                </a:solidFill>
              </a:rPr>
              <a:t>συμμ</a:t>
            </a:r>
            <a:r>
              <a:rPr lang="el-GR" sz="1200" baseline="0" dirty="0" smtClean="0">
                <a:solidFill>
                  <a:srgbClr val="00B050"/>
                </a:solidFill>
              </a:rPr>
              <a:t> 2 ΜΜΕ,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96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Σημαντικό ρόλο παίζει η αντικειμενικότητα της πρόβλεψης δαπανών</a:t>
            </a:r>
          </a:p>
          <a:p>
            <a:endParaRPr lang="el-GR" baseline="0" dirty="0" smtClean="0"/>
          </a:p>
          <a:p>
            <a:r>
              <a:rPr lang="el-GR" baseline="0" dirty="0" smtClean="0"/>
              <a:t>Από κα Πουλακάκη: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Προσωπικό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Πάγια (Όργανα, κτίρια) =&gt; Αποσβέσεις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Εξωτερικές υπηρεσίες: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Έρευνα επί συμβάσεις από φυσικά ή νομικά πρόσωπα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Γνώσεις και τα διπλώματα ευρεσιτεχνίας που αγοράζονται ή λαμβάνονται 	με άδεια εκμετάλλευσης από εξωτερικές πηγές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Πρόσθετα γενικά έξοδα (ταξίδια, δημοσιότητα, αναλώσιμα) και λοιπές λειτουργικές δαπάνες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Απόκτηση –επικύρωση –προστασία διπλωμάτων ευρεσιτεχνίας (Άυλα στοιχεία ενεργητικού)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Απόσπαση προσωπικού υψηλής εξειδίκευσης από ερευνητικό οργανισμό ή μεγάλη επιχείρηση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Υπηρεσίες καινοτομίας (συμβουλευτικές –υποστηρικτικές)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Συμμετοχή ΜΜΕ σε εμπορικές εκθέσεις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57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Σημαντικό ρόλο παίζει η αντικειμενικότητα της πρόβλεψης δαπανών</a:t>
            </a:r>
          </a:p>
          <a:p>
            <a:endParaRPr lang="el-GR" baseline="0" dirty="0" smtClean="0"/>
          </a:p>
          <a:p>
            <a:r>
              <a:rPr lang="el-GR" baseline="0" dirty="0" smtClean="0"/>
              <a:t>Από κα Πουλακάκη: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Προσωπικό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Πάγια (Όργανα, κτίρια) =&gt; Αποσβέσεις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Εξωτερικές υπηρεσίες: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Έρευνα επί συμβάσεις από φυσικά ή νομικά πρόσωπα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Γνώσεις και τα διπλώματα ευρεσιτεχνίας που αγοράζονται ή λαμβάνονται 	με άδεια εκμετάλλευσης από εξωτερικές πηγές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Πρόσθετα γενικά έξοδα (ταξίδια, δημοσιότητα, αναλώσιμα) και λοιπές λειτουργικές δαπάνες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Απόκτηση –επικύρωση –προστασία διπλωμάτων ευρεσιτεχνίας (Άυλα στοιχεία ενεργητικού)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Απόσπαση προσωπικού υψηλής εξειδίκευσης από ερευνητικό οργανισμό ή μεγάλη επιχείρηση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Υπηρεσίες καινοτομίας (συμβουλευτικές –υποστηρικτικές)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Συμμετοχή ΜΜΕ σε εμπορικές εκθέσεις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12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 smtClean="0"/>
              <a:t>Έλεγχος ποιότητας</a:t>
            </a:r>
          </a:p>
          <a:p>
            <a:r>
              <a:rPr lang="el-GR" dirty="0" smtClean="0"/>
              <a:t>Τα κριτήρια αξιολόγησης είναι τα εξής τρία (3): </a:t>
            </a:r>
          </a:p>
          <a:p>
            <a:pPr marL="444500" indent="-177800"/>
            <a:r>
              <a:rPr lang="el-GR" b="1" dirty="0" smtClean="0"/>
              <a:t>Α. </a:t>
            </a:r>
            <a:r>
              <a:rPr lang="el-GR" dirty="0" smtClean="0"/>
              <a:t>Επιστημονική και τεχνική αρτιότητα του προτεινόμενου έργου (</a:t>
            </a:r>
            <a:r>
              <a:rPr lang="el-GR" dirty="0" err="1" smtClean="0"/>
              <a:t>Excellence</a:t>
            </a:r>
            <a:r>
              <a:rPr lang="el-GR" dirty="0" smtClean="0"/>
              <a:t>) </a:t>
            </a:r>
            <a:endParaRPr lang="el-GR" dirty="0" smtClean="0">
              <a:solidFill>
                <a:schemeClr val="tx1"/>
              </a:solidFill>
            </a:endParaRPr>
          </a:p>
          <a:p>
            <a:pPr marL="895350" lvl="1" indent="-171450"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tx1"/>
                </a:solidFill>
              </a:rPr>
              <a:t>Μεγάλη</a:t>
            </a:r>
            <a:r>
              <a:rPr lang="el-GR" baseline="0" dirty="0" smtClean="0">
                <a:solidFill>
                  <a:schemeClr val="tx1"/>
                </a:solidFill>
              </a:rPr>
              <a:t> σημασία η σωστή επιλογή θεματικού τομέα και </a:t>
            </a:r>
            <a:r>
              <a:rPr lang="el-GR" baseline="0" dirty="0" err="1" smtClean="0">
                <a:solidFill>
                  <a:schemeClr val="tx1"/>
                </a:solidFill>
              </a:rPr>
              <a:t>υποτομέας</a:t>
            </a:r>
            <a:endParaRPr lang="el-GR" dirty="0" smtClean="0">
              <a:solidFill>
                <a:schemeClr val="tx1"/>
              </a:solidFill>
            </a:endParaRPr>
          </a:p>
          <a:p>
            <a:pPr marL="533400" indent="-266700"/>
            <a:r>
              <a:rPr lang="el-GR" b="1" dirty="0" smtClean="0"/>
              <a:t>Β. </a:t>
            </a:r>
            <a:r>
              <a:rPr lang="el-GR" dirty="0" smtClean="0"/>
              <a:t>Εμπειρία και αξιοπιστία του/(ων) δικαιούχου/(ων) και ποιότητα και ικανότητα του τρόπου υλοποίησης του έργου (</a:t>
            </a:r>
            <a:r>
              <a:rPr lang="el-GR" dirty="0" err="1" smtClean="0"/>
              <a:t>Implementation</a:t>
            </a:r>
            <a:r>
              <a:rPr lang="el-GR" dirty="0" smtClean="0"/>
              <a:t>) </a:t>
            </a:r>
          </a:p>
          <a:p>
            <a:pPr marL="990600" lvl="1" indent="-266700">
              <a:buFont typeface="Wingdings" panose="05000000000000000000" pitchFamily="2" charset="2"/>
              <a:buChar char="v"/>
            </a:pPr>
            <a:r>
              <a:rPr lang="el-GR" dirty="0" smtClean="0"/>
              <a:t>Διαχειριστική ικανότητα, συμμετοχή και αρτιότητα υλοποίησης προηγούμενων έργων.</a:t>
            </a:r>
          </a:p>
          <a:p>
            <a:pPr marL="444500" indent="-177800"/>
            <a:r>
              <a:rPr lang="el-GR" b="1" dirty="0" smtClean="0"/>
              <a:t>Γ. </a:t>
            </a:r>
            <a:r>
              <a:rPr lang="el-GR" dirty="0" smtClean="0"/>
              <a:t>Αποτελέσματα και Επιπτώσεις του προτεινόμενου σχεδίου (</a:t>
            </a:r>
            <a:r>
              <a:rPr lang="el-GR" dirty="0" err="1" smtClean="0"/>
              <a:t>Impact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5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52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06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92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81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05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Στόχοι της δράσης: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 smtClean="0"/>
              <a:t>Παροχή κινήτρων για ιδιωτικές επενδύσεις στην έρευνα, την τεχνολογική ανάπτυξη και την καινοτομία, με έμφαση στις </a:t>
            </a:r>
            <a:r>
              <a:rPr lang="el-GR" dirty="0" err="1" smtClean="0"/>
              <a:t>ΜμΕ</a:t>
            </a:r>
            <a:r>
              <a:rPr lang="el-GR" dirty="0" smtClean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 smtClean="0"/>
              <a:t>Οικονομική ανάπτυξη βασισμένη στη γνώση και τη βιώσιμη εξειδίκευση.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 smtClean="0"/>
              <a:t>Ενσωμάτωση της νέας γνώσης και της καινοτομίας στα υπάρχοντα αλλά και σε νέα προϊόντα, υπηρεσίες, παραγωγικά συστήματα και αλυσίδες αξίας.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 smtClean="0"/>
              <a:t>Αύξηση της ανταγωνιστικότητας των ελληνικών επιχειρήσεων και ενδυνάμωση του εξαγωγικού προφίλ στο πλαίσιο του διεθνούς ανταγωνισμού.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dirty="0" smtClean="0"/>
              <a:t>Απασχόληση επιστημονικού δυναμικού υψηλών προσόντων και εξειδίκευσης (Brain Gain). • Σύνδεση του ακαδημαϊκού με τον παραγωγικό τομέα.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l-GR" dirty="0" smtClean="0"/>
              <a:t>Η Δράση αποσκοπεί πρωτίστως στην ικανοποίηση των αναγκών των επιχειρήσεων και των υπόλοιπων φορέων που δραστηριοποιούνται στο οικοσύστημα της έρευνας και καινοτομίας, καλύπτοντας το μέγιστο δυνατό φάσμα των δυνητικών Δικαιούχων.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80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200" b="1" dirty="0" smtClean="0"/>
              <a:t>Δικαιούχοι</a:t>
            </a:r>
            <a:r>
              <a:rPr lang="el-GR" sz="1200" dirty="0" smtClean="0"/>
              <a:t> της Δράσης είναι </a:t>
            </a:r>
          </a:p>
          <a:p>
            <a:pPr algn="just"/>
            <a:r>
              <a:rPr lang="el-GR" sz="1200" dirty="0" smtClean="0"/>
              <a:t>α) Επιχειρήσεις και «Λοιποί φορείς που αντιμετωπίζονται ως επιχειρήσεις» και </a:t>
            </a:r>
          </a:p>
          <a:p>
            <a:pPr algn="just"/>
            <a:r>
              <a:rPr lang="el-GR" sz="1200" dirty="0" smtClean="0"/>
              <a:t>β) Ερευνητικοί οργανισμοί και «Λοιποί φορείς που αντιμετωπίζονται ως ερευνητικοί οργανισμοί». 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Για τη συμμετοχή τους στη Δράση, οι επιχειρήσεις πρέπει να έχουν συσταθεί νομίμως και να λειτουργούν στην Ελλάδα ή σε άλλο Κράτος - Μέλος της Ευρωπαϊκής Ένωσης είτε ως νομικά πρόσωπα, ανεξαρτήτως του τύπου τους (π.χ. ΑΕ, ΕΠΕ, ΟΕ, ΕΕ, </a:t>
            </a:r>
            <a:r>
              <a:rPr lang="el-GR" sz="1200" dirty="0" err="1" smtClean="0"/>
              <a:t>ΙΚΕ</a:t>
            </a:r>
            <a:r>
              <a:rPr lang="el-GR" sz="1200" dirty="0" smtClean="0"/>
              <a:t>, </a:t>
            </a:r>
            <a:r>
              <a:rPr lang="el-GR" sz="1200" dirty="0" err="1" smtClean="0"/>
              <a:t>ΚοινΣΕπ</a:t>
            </a:r>
            <a:r>
              <a:rPr lang="el-GR" sz="1200" dirty="0" smtClean="0"/>
              <a:t>) είτε ως ατομικές επιχειρήσεις. Οι επιχειρήσεις από άλλα Κράτη – Μέλη, οι οποίες κατά την υποβολή δεν διαθέτουν έδρα ή υποκατάστημα στην Ελλάδα δεσμεύονται ότι κατά την ημερομηνία καταβολής της ενίσχυσης θα διαθέτουν εγκατάσταση ή υποκατάστημα στην περιφέρεια στην οποία </a:t>
            </a:r>
            <a:r>
              <a:rPr lang="el-GR" sz="1200" dirty="0" err="1" smtClean="0"/>
              <a:t>χωροθετείται</a:t>
            </a:r>
            <a:r>
              <a:rPr lang="el-GR" sz="1200" dirty="0" smtClean="0"/>
              <a:t> η ενίσχυση.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Εξαιρούνται οι </a:t>
            </a:r>
            <a:r>
              <a:rPr lang="el-GR" sz="1200" b="1" dirty="0" smtClean="0"/>
              <a:t>προβληματικές επιχειρήσεις</a:t>
            </a:r>
            <a:r>
              <a:rPr lang="en-US" b="1" dirty="0" smtClean="0"/>
              <a:t>,</a:t>
            </a:r>
            <a:r>
              <a:rPr lang="el-GR" b="1" dirty="0" smtClean="0"/>
              <a:t> οι </a:t>
            </a:r>
            <a:r>
              <a:rPr lang="el-GR" dirty="0" smtClean="0"/>
              <a:t>επιχειρήσεις </a:t>
            </a:r>
            <a:r>
              <a:rPr lang="el-GR" b="1" dirty="0" smtClean="0"/>
              <a:t>με εκκρεμούσα απόφαση ανάκτησης ενίσχυσης</a:t>
            </a:r>
            <a:r>
              <a:rPr lang="el-GR" dirty="0" smtClean="0"/>
              <a:t> από την ΕΕ</a:t>
            </a:r>
            <a:r>
              <a:rPr lang="en-US" dirty="0" smtClean="0"/>
              <a:t>,</a:t>
            </a:r>
            <a:r>
              <a:rPr lang="el-GR" dirty="0" smtClean="0"/>
              <a:t> καθώς</a:t>
            </a:r>
            <a:r>
              <a:rPr lang="en-US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dirty="0" smtClean="0"/>
              <a:t>οι επιχειρήσεις που έχουν λάβει ενίσχυση </a:t>
            </a:r>
            <a:r>
              <a:rPr lang="el-GR" b="1" i="1" dirty="0" smtClean="0"/>
              <a:t>διάσωσης </a:t>
            </a:r>
            <a:r>
              <a:rPr lang="el-GR" dirty="0" smtClean="0"/>
              <a:t>ή </a:t>
            </a:r>
            <a:r>
              <a:rPr lang="el-GR" b="1" i="1" dirty="0" smtClean="0"/>
              <a:t>αναδιάρθρωσης. </a:t>
            </a:r>
            <a:r>
              <a:rPr lang="el-GR" sz="1200" dirty="0" smtClean="0"/>
              <a:t>. </a:t>
            </a:r>
          </a:p>
          <a:p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3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200" b="1" dirty="0" smtClean="0"/>
              <a:t>Δικαιούχοι</a:t>
            </a:r>
            <a:r>
              <a:rPr lang="el-GR" sz="1200" dirty="0" smtClean="0"/>
              <a:t> της Δράσης είναι </a:t>
            </a:r>
          </a:p>
          <a:p>
            <a:pPr algn="just"/>
            <a:r>
              <a:rPr lang="el-GR" sz="1200" dirty="0" smtClean="0"/>
              <a:t>α) Επιχειρήσεις και «Λοιποί φορείς που αντιμετωπίζονται ως επιχειρήσεις» και </a:t>
            </a:r>
          </a:p>
          <a:p>
            <a:pPr algn="just"/>
            <a:r>
              <a:rPr lang="el-GR" sz="1200" dirty="0" smtClean="0"/>
              <a:t>β) Ερευνητικοί οργανισμοί και «Λοιποί φορείς που αντιμετωπίζονται ως ερευνητικοί οργανισμοί». </a:t>
            </a:r>
          </a:p>
          <a:p>
            <a:pPr algn="just"/>
            <a:endParaRPr lang="el-GR" sz="1200" dirty="0" smtClean="0"/>
          </a:p>
          <a:p>
            <a:pPr algn="just"/>
            <a:r>
              <a:rPr lang="el-GR" sz="1200" dirty="0" smtClean="0"/>
              <a:t>Για τη συμμετοχή τους στη Δράση, οι επιχειρήσεις πρέπει να έχουν συσταθεί νομίμως και να λειτουργούν στην Ελλάδα ή σε άλλο Κράτος - Μέλος της Ευρωπαϊκής Ένωσης είτε ως νομικά πρόσωπα, ανεξαρτήτως του τύπου τους (π.χ. ΑΕ, ΕΠΕ, ΟΕ, ΕΕ, </a:t>
            </a:r>
            <a:r>
              <a:rPr lang="el-GR" sz="1200" dirty="0" err="1" smtClean="0"/>
              <a:t>ΙΚΕ</a:t>
            </a:r>
            <a:r>
              <a:rPr lang="el-GR" sz="1200" dirty="0" smtClean="0"/>
              <a:t>, </a:t>
            </a:r>
            <a:r>
              <a:rPr lang="el-GR" sz="1200" dirty="0" err="1" smtClean="0"/>
              <a:t>ΚοινΣΕπ</a:t>
            </a:r>
            <a:r>
              <a:rPr lang="el-GR" sz="1200" dirty="0" smtClean="0"/>
              <a:t>) είτε ως ατομικές επιχειρήσεις. Οι επιχειρήσεις από άλλα Κράτη – Μέλη, οι οποίες κατά την υποβολή δεν διαθέτουν έδρα ή υποκατάστημα στην Ελλάδα δεσμεύονται ότι κατά την ημερομηνία καταβολής της ενίσχυσης θα διαθέτουν εγκατάσταση ή υποκατάστημα στην περιφέρεια στην οποία </a:t>
            </a:r>
            <a:r>
              <a:rPr lang="el-GR" sz="1200" dirty="0" err="1" smtClean="0"/>
              <a:t>χωροθετείται</a:t>
            </a:r>
            <a:r>
              <a:rPr lang="el-GR" sz="1200" dirty="0" smtClean="0"/>
              <a:t> η ενίσχυση.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Εξαιρούνται οι </a:t>
            </a:r>
            <a:r>
              <a:rPr lang="el-GR" sz="1200" b="1" dirty="0" smtClean="0"/>
              <a:t>προβληματικές επιχειρήσεις</a:t>
            </a:r>
            <a:r>
              <a:rPr lang="en-US" b="1" dirty="0" smtClean="0"/>
              <a:t>,</a:t>
            </a:r>
            <a:r>
              <a:rPr lang="el-GR" b="1" dirty="0" smtClean="0"/>
              <a:t> οι </a:t>
            </a:r>
            <a:r>
              <a:rPr lang="el-GR" dirty="0" smtClean="0"/>
              <a:t>επιχειρήσεις </a:t>
            </a:r>
            <a:r>
              <a:rPr lang="el-GR" b="1" dirty="0" smtClean="0"/>
              <a:t>με εκκρεμούσα απόφαση ανάκτησης ενίσχυσης</a:t>
            </a:r>
            <a:r>
              <a:rPr lang="el-GR" dirty="0" smtClean="0"/>
              <a:t> από την ΕΕ</a:t>
            </a:r>
            <a:r>
              <a:rPr lang="en-US" dirty="0" smtClean="0"/>
              <a:t>,</a:t>
            </a:r>
            <a:r>
              <a:rPr lang="el-GR" dirty="0" smtClean="0"/>
              <a:t> καθώς</a:t>
            </a:r>
            <a:r>
              <a:rPr lang="en-US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dirty="0" smtClean="0"/>
              <a:t>οι επιχειρήσεις που έχουν λάβει ενίσχυση </a:t>
            </a:r>
            <a:r>
              <a:rPr lang="el-GR" b="1" i="1" dirty="0" smtClean="0"/>
              <a:t>διάσωσης </a:t>
            </a:r>
            <a:r>
              <a:rPr lang="el-GR" dirty="0" smtClean="0"/>
              <a:t>ή </a:t>
            </a:r>
            <a:r>
              <a:rPr lang="el-GR" b="1" i="1" dirty="0" smtClean="0"/>
              <a:t>αναδιάρθρωσης. </a:t>
            </a:r>
            <a:r>
              <a:rPr lang="el-GR" sz="1200" dirty="0" smtClean="0"/>
              <a:t>. </a:t>
            </a:r>
          </a:p>
          <a:p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84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Σημειώνεται ότι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δεν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τίθεται περιορισμός στον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αριθμό των προτάσεων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 κύκλο στις οποίες συμμετέχει ένας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ερευνητικός οργανισμός ή μία επιχείρηση. 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Οι αιτήσεις χρηματοδότησης στο πλαίσιο του Β’ Κύκλου θα πρέπει να εντάσσονται σε μία από τις τέσσερις (4) κατηγορίες παρεμβάσεων (Πράξεων):</a:t>
            </a:r>
          </a:p>
          <a:p>
            <a:pPr algn="just"/>
            <a:r>
              <a:rPr lang="el-GR" b="1" dirty="0" smtClean="0"/>
              <a:t>Ι. Έρευνα και Ανάπτυξη από Επιχειρήσεις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Απευθύνεται υφιστάμενες Επιχειρήσεις ανεξαρτήτως ημερομηνίας ίδρυσης και μεγέθους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Δυνητικοί δικαιούχοι είναι είτε μια Επιχείρηση είτε Ομάδες Επιχειρήσεων, ανεξάρτητων μεταξύ τους</a:t>
            </a:r>
            <a:endParaRPr lang="el-GR" b="1" dirty="0" smtClean="0"/>
          </a:p>
          <a:p>
            <a:pPr algn="just"/>
            <a:endParaRPr lang="el-GR" b="1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Βασικός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στόχος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η δημιουργία νέων θέσεων ερευνητικού και επιστημονικού/τεχνικού προσωπικού (προσωπικού υψηλής εξειδίκευσης) μέσω της υποστήριξης της έρευνας, προώθησης της καινοτομίας και ενίσχυσης της δικτύωσης των επιχειρήσεων. 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err="1" smtClean="0"/>
              <a:t>ΙΙ</a:t>
            </a:r>
            <a:r>
              <a:rPr lang="el-GR" b="1" dirty="0" smtClean="0"/>
              <a:t>. Συμπράξεις Επιχειρήσεων με Ερευνητικούς Οργανισμούς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Αφορά συμπράξεις υφισταμένων επιχειρήσεων, ανεξαρτήτως μεγέθους και ημερομηνίας ίδρυσης, με ερευνητικούς οργανισμούς,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Έχει κύριους αποδέκτες τις επιχειρήσεις. 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Ειδικότερα, στο πλαίσιο της παρέμβασης: 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Σε συμπράξεις δύο ή τριών ή τεσσάρων εταίρων – φορέων ο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ένας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θα πρέπει 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απαραίτητα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είναι επιχείρηση. 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Σε συμπράξεις περισσοτέρων των τεσσάρων εταίρων - φορέων οι 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δύο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θα πρέπει </a:t>
            </a:r>
            <a:r>
              <a:rPr lang="el-GR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απαραίτητα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είναι επιχειρήσεις. </a:t>
            </a:r>
          </a:p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στόχευση της παρέμβασης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ΙΙ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στον Β΄ Κύκλο παραμένει ως είχε στον Α΄ Κύκλο. </a:t>
            </a:r>
            <a:endParaRPr lang="el-GR" b="1" dirty="0" smtClean="0"/>
          </a:p>
          <a:p>
            <a:pPr algn="just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Βασικός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στόχος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η συνεργασία μεταξύ των επιχειρήσεων και των ερευνητικών οργανισμών. </a:t>
            </a:r>
          </a:p>
          <a:p>
            <a:pPr algn="just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lvl="0" indent="0" algn="just"/>
            <a:r>
              <a:rPr lang="el-GR" b="1" dirty="0" smtClean="0"/>
              <a:t>ΙΙΙ. Αξιοποίηση Ερευνητικών Αποτελεσμάτων </a:t>
            </a:r>
            <a:endParaRPr lang="el-GR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Αφορά υφιστάμενες </a:t>
            </a:r>
            <a:r>
              <a:rPr lang="el-GR" b="1" dirty="0" smtClean="0"/>
              <a:t>μεμονωμένες</a:t>
            </a:r>
            <a:r>
              <a:rPr lang="el-GR" dirty="0" smtClean="0"/>
              <a:t> επιχειρήσεις ανεξαρτήτως μεγέθους και ημερομηνίας ίδρυσης.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Στόχος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προώθηση της έρευνας σε επόμενο επίπεδο τεχνολογικής ετοιμότητας, έχοντας ως βάση αποτελέσματα που έχουν παραχθεί σε προηγούμενα ερευνητικά έργα. </a:t>
            </a:r>
          </a:p>
          <a:p>
            <a:pPr marL="0" indent="0" algn="just"/>
            <a:endParaRPr lang="el-GR" dirty="0" smtClean="0"/>
          </a:p>
          <a:p>
            <a:pPr marL="0" lvl="0" indent="0" algn="just"/>
            <a:r>
              <a:rPr lang="el-GR" b="1" dirty="0" smtClean="0"/>
              <a:t>IV. Σφραγίδα Αριστείας (</a:t>
            </a:r>
            <a:r>
              <a:rPr lang="el-GR" b="1" dirty="0" err="1" smtClean="0"/>
              <a:t>Seal</a:t>
            </a:r>
            <a:r>
              <a:rPr lang="el-GR" b="1" dirty="0" smtClean="0"/>
              <a:t> of </a:t>
            </a:r>
            <a:r>
              <a:rPr lang="el-GR" b="1" dirty="0" err="1" smtClean="0"/>
              <a:t>Excellence</a:t>
            </a:r>
            <a:r>
              <a:rPr lang="el-GR" b="1" dirty="0" smtClean="0"/>
              <a:t>) για επιχειρήσεις </a:t>
            </a:r>
            <a:endParaRPr lang="el-GR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Δυνητικοί δικαιούχοι ελληνικές </a:t>
            </a:r>
            <a:r>
              <a:rPr lang="el-GR" dirty="0" err="1" smtClean="0"/>
              <a:t>ΜμΕ</a:t>
            </a:r>
            <a:r>
              <a:rPr lang="el-GR" dirty="0" smtClean="0"/>
              <a:t> που έλαβαν τη Σφραγίδα Αριστείας (</a:t>
            </a:r>
            <a:r>
              <a:rPr lang="el-GR" dirty="0" err="1" smtClean="0"/>
              <a:t>Seal</a:t>
            </a:r>
            <a:r>
              <a:rPr lang="el-GR" dirty="0" smtClean="0"/>
              <a:t> of </a:t>
            </a:r>
            <a:r>
              <a:rPr lang="el-GR" dirty="0" err="1" smtClean="0"/>
              <a:t>Excellence</a:t>
            </a:r>
            <a:r>
              <a:rPr lang="el-GR" dirty="0" smtClean="0"/>
              <a:t>) στο πλαίσιο του Προγράμματος «Ορίζοντας 2020» (H2020/</a:t>
            </a:r>
            <a:r>
              <a:rPr lang="el-GR" dirty="0" err="1" smtClean="0"/>
              <a:t>SMEsI</a:t>
            </a:r>
            <a:r>
              <a:rPr lang="el-GR" dirty="0" smtClean="0"/>
              <a:t>/</a:t>
            </a:r>
            <a:r>
              <a:rPr lang="el-GR" dirty="0" err="1" smtClean="0"/>
              <a:t>SoE</a:t>
            </a:r>
            <a:r>
              <a:rPr lang="el-GR" dirty="0" smtClean="0"/>
              <a:t>, για τη Φάση Α ή για τη Φάση Β)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dirty="0" smtClean="0"/>
              <a:t>είτε μία Επιχείρηση είτε ομάδα Επιχειρήσεων.</a:t>
            </a:r>
          </a:p>
          <a:p>
            <a:pPr algn="just"/>
            <a:endParaRPr lang="el-GR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Τέλος, η παρέμβαση «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Σφραγίδα Αριστείας (</a:t>
            </a:r>
            <a:r>
              <a:rPr lang="el-G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Seal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l-G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Excellence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για επιχειρήσεις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στοχεύει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υποστήριξη της έρευνας και της καινοτομίας μέσω της χρηματοδότησης προτάσεων σημαντικής αξίας που κατατέθηκαν από ελληνικές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ΜμΕ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επιχειρήσεις στο πλαίσιο του Προγράμματος «Ορίζοντας 2020»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2020) και έλαβαν τη Σφραγίδα Αριστείας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Excellence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Η Σφραγίδα Αριστείας είναι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ετικέτα υψηλής ποιότητας που απονέμεται σε έργα που υποβλήθηκαν στο ανωτέρω πρόγραμμα, κρίθηκαν ότι αξίζουν χρηματοδότηση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αλλά δεν έλαβαν τη χρηματοδότηση λόγω εξάντλησης του διαθέσιμου προϋπολογισμού.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35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ΛΗΞΕΙΣ</a:t>
            </a:r>
            <a:r>
              <a:rPr lang="el-GR" baseline="0" dirty="0" smtClean="0"/>
              <a:t> ΤΩΝ ΥΠΟΒΟΛΩΝ ΘΑ ΕΊΝΑΙ ΈΝΑ ΤΡΙΜΗΝΟ ΜΕΤΑ</a:t>
            </a:r>
          </a:p>
          <a:p>
            <a:endParaRPr lang="el-G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Κατά τη διαδικασία υποβολής των Αιτήσεων Χρηματοδότησης υποβάλλονται μαζί με την πρόταση και όλα τα δικαιολογητικά ένταξης, συμπεριλαμβανομένου του συμφωνητικού συνεργασίας για τα συνεργατικά έργα.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παραπάνω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κατανομή είναι ενδεικτική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δεδομένου ότι οι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προτάσεις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ανταγωνιστικές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Ενδέχεται να υπάρξουν μικρές διαφοροποιήσεις.</a:t>
            </a:r>
          </a:p>
          <a:p>
            <a:pPr algn="just"/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Αιτήσεις Χρηματοδότησης έργων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ΕΤΑΚ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θα υποβληθούν, αφορούν όλους τους στρατηγικούς τομείς προτεραιότητας του Επιχειρησιακού Προγράμματος «Ανταγωνιστικότητα, Επιχειρηματικότητα, Καινοτομία»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ΕΠΑνΕΚ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algn="just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Κάθε θεματικός τομέας εξειδικεύεται περαιτέρω σε θεματικούς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υποτομείς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σύμφωνα με τα συμπεράσματα της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επικαιροποιημένης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Στρατηγικής Έξυπνης Εξειδίκευσης σε Εθνικό επίπεδο</a:t>
            </a:r>
          </a:p>
          <a:p>
            <a:pPr algn="just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RIS3), μετά την ολοκλήρωση της διαδικασίας Επιχειρηματικής Ανακάλυψης (ανοικτή διαβούλευση). </a:t>
            </a:r>
          </a:p>
          <a:p>
            <a:pPr algn="just"/>
            <a:endParaRPr lang="el-GR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Σημειώνεται ότι οι δυνητικοί δικαιούχοι του Β΄ Κύκλου της Δράσης πρέπει να επιδείξουν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ιδιαίτερη προσοχή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στα περιεχόμενα του νέου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Παραρτήματος III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της Αναλυτικής Πρόσκλησης της Δράσης και να δηλώσουν σε ποιο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θεματικό τομέα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(και σε ποιον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θεματικό </a:t>
            </a:r>
            <a:r>
              <a:rPr lang="el-G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υποτομέα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εμπίπτει το προτεινόμενο έργο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ΕΤΑΚ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επιλογή του θεματικού τομέα και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υποτομέα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κρίνεται κατά την αξιολόγηση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l-GR" dirty="0" smtClean="0">
                <a:effectLst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58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391" y="948400"/>
            <a:ext cx="2770126" cy="10142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79220" y="4346916"/>
            <a:ext cx="4163700" cy="1885072"/>
          </a:xfrm>
        </p:spPr>
        <p:txBody>
          <a:bodyPr/>
          <a:lstStyle>
            <a:lvl1pPr>
              <a:defRPr sz="2400"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86898" y="6474591"/>
            <a:ext cx="3558297" cy="330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 </a:t>
            </a:r>
            <a:r>
              <a:rPr lang="el-GR" dirty="0" smtClean="0"/>
              <a:t>Φεβρουαρίου 2023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289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84400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7392483" cy="39417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 Απριλίου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0200" y="5070764"/>
            <a:ext cx="1027113" cy="1456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5003038" y="1817688"/>
            <a:ext cx="3581913" cy="4308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920" y="1380365"/>
            <a:ext cx="356943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380365"/>
            <a:ext cx="3581913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1250437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5014913" y="2174876"/>
            <a:ext cx="3581913" cy="39512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180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/>
            </a:lvl2pPr>
            <a:lvl3pPr marL="360000">
              <a:buClr>
                <a:schemeClr val="tx1"/>
              </a:buClr>
              <a:buSzPct val="120000"/>
              <a:buFont typeface="Verdana" pitchFamily="34" charset="0"/>
              <a:buChar char="•"/>
              <a:defRPr sz="1400"/>
            </a:lvl3pPr>
            <a:lvl4pPr marL="540000">
              <a:buClr>
                <a:srgbClr val="B21C26"/>
              </a:buClr>
              <a:buSzPct val="100000"/>
              <a:buFont typeface="Wingdings" pitchFamily="2" charset="2"/>
              <a:buChar char="§"/>
              <a:defRPr sz="1400"/>
            </a:lvl4pPr>
            <a:lvl5pPr marL="720000" indent="-180000">
              <a:buSzPct val="80000"/>
              <a:buFont typeface="Verdana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9144001" cy="687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6" y="1065937"/>
            <a:ext cx="3645517" cy="868483"/>
          </a:xfrm>
        </p:spPr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2" y="2430533"/>
            <a:ext cx="3660139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062" y="3173703"/>
            <a:ext cx="3660141" cy="204543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buClr>
                <a:srgbClr val="B21C26"/>
              </a:buClr>
              <a:buFont typeface="Verdana" pitchFamily="34" charset="0"/>
              <a:buChar char="›"/>
              <a:defRPr sz="1100"/>
            </a:lvl2pPr>
            <a:lvl3pPr>
              <a:buClr>
                <a:schemeClr val="tx1"/>
              </a:buClr>
              <a:buSzPct val="120000"/>
              <a:buFont typeface="Verdana" pitchFamily="34" charset="0"/>
              <a:buChar char="•"/>
              <a:defRPr sz="1100"/>
            </a:lvl3pPr>
            <a:lvl4pPr>
              <a:buClr>
                <a:srgbClr val="B21C26"/>
              </a:buClr>
              <a:buSzPct val="100000"/>
              <a:buFont typeface="Wingdings" pitchFamily="2" charset="2"/>
              <a:buChar char="§"/>
              <a:defRPr sz="1100"/>
            </a:lvl4pPr>
            <a:lvl5pPr indent="-180000">
              <a:buSzPct val="80000"/>
              <a:buFont typeface="Verdana" pitchFamily="34" charset="0"/>
              <a:buChar char="-"/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9" y="5711483"/>
            <a:ext cx="621819" cy="18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445392" y="5158966"/>
            <a:ext cx="28529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</a:t>
            </a:r>
            <a:r>
              <a:rPr lang="en-US" sz="1100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www.praxinetwork.gr</a:t>
            </a:r>
          </a:p>
          <a:p>
            <a:pPr lvl="0"/>
            <a:r>
              <a:rPr lang="en-US" sz="1100" b="1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</a:t>
            </a:r>
            <a:r>
              <a:rPr lang="en-US" sz="1100" dirty="0" smtClean="0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praxi@praxinetwork.gr</a:t>
            </a:r>
          </a:p>
          <a:p>
            <a:pPr lvl="0"/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0" lvl="0"/>
            <a:r>
              <a:rPr lang="en-U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praxinetwork</a:t>
            </a: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E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6368" y="149225"/>
            <a:ext cx="8831262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1999" y="6562725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1999" y="0"/>
            <a:ext cx="3979863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921" y="549154"/>
            <a:ext cx="7379999" cy="868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6067" y="6527100"/>
            <a:ext cx="2133600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 </a:t>
            </a:r>
            <a:r>
              <a:rPr lang="el-GR" dirty="0" smtClean="0"/>
              <a:t>Φεβρουαρίου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8" y="14068"/>
            <a:ext cx="3979863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l-GR" dirty="0" smtClean="0"/>
              <a:t>Τίτλος παρουσίασης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8960" y="6527100"/>
            <a:ext cx="813091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B845E2D-CD10-5C4E-A77C-0B038D107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/>
          <a:srcRect l="79583" t="17847" b="37536"/>
          <a:stretch/>
        </p:blipFill>
        <p:spPr>
          <a:xfrm>
            <a:off x="405719" y="694077"/>
            <a:ext cx="769962" cy="6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63" r:id="rId6"/>
    <p:sldLayoutId id="2147483652" r:id="rId7"/>
    <p:sldLayoutId id="2147483660" r:id="rId8"/>
    <p:sldLayoutId id="2147483662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u="none" kern="1200" baseline="0">
          <a:solidFill>
            <a:srgbClr val="B21C26"/>
          </a:solidFill>
          <a:latin typeface="Verdana"/>
          <a:ea typeface="+mj-ea"/>
          <a:cs typeface="+mj-cs"/>
        </a:defRPr>
      </a:lvl1pPr>
    </p:titleStyle>
    <p:bodyStyle>
      <a:lvl1pPr marL="180000" marR="0" indent="-1800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21C26"/>
        </a:buClr>
        <a:buSzPct val="160000"/>
        <a:buFont typeface="Arial Black" pitchFamily="34" charset="0"/>
        <a:buNone/>
        <a:tabLst/>
        <a:defRPr sz="1100" b="0" kern="1200">
          <a:solidFill>
            <a:schemeClr val="tx1"/>
          </a:solidFill>
          <a:latin typeface="Verdana"/>
          <a:ea typeface="+mn-ea"/>
          <a:cs typeface="+mn-cs"/>
        </a:defRPr>
      </a:lvl1pPr>
      <a:lvl2pPr marL="360000" indent="-180000" algn="l" defTabSz="457200" rtl="0" eaLnBrk="1" latinLnBrk="0" hangingPunct="1">
        <a:spcBef>
          <a:spcPct val="20000"/>
        </a:spcBef>
        <a:buSzPct val="120000"/>
        <a:buFont typeface="Arial"/>
        <a:buChar char="•"/>
        <a:defRPr sz="1100" kern="1200">
          <a:solidFill>
            <a:schemeClr val="tx1"/>
          </a:solidFill>
          <a:latin typeface="Verdana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rgbClr val="B21C26"/>
        </a:buClr>
        <a:buFont typeface="Wingdings" charset="2"/>
        <a:buChar char="§"/>
        <a:defRPr sz="1100" kern="1200">
          <a:solidFill>
            <a:schemeClr val="tx1"/>
          </a:solidFill>
          <a:latin typeface="Verdana"/>
          <a:ea typeface="+mn-ea"/>
          <a:cs typeface="+mn-cs"/>
        </a:defRPr>
      </a:lvl3pPr>
      <a:lvl4pPr marL="720000" indent="-180000" algn="l" defTabSz="457200" rtl="0" eaLnBrk="1" latinLnBrk="0" hangingPunct="1">
        <a:spcBef>
          <a:spcPct val="20000"/>
        </a:spcBef>
        <a:buSzPct val="80000"/>
        <a:buFont typeface="Arial"/>
        <a:buChar char="‒"/>
        <a:defRPr sz="1100" kern="1200">
          <a:solidFill>
            <a:schemeClr val="tx1"/>
          </a:solidFill>
          <a:latin typeface="Verdana"/>
          <a:ea typeface="+mn-ea"/>
          <a:cs typeface="+mn-cs"/>
        </a:defRPr>
      </a:lvl4pPr>
      <a:lvl5pPr marL="9000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B21C26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de-etak.g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panagopoulou@praxinetwork.g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Ερευνώ </a:t>
            </a:r>
            <a:r>
              <a:rPr lang="el-GR" b="1" dirty="0"/>
              <a:t>- Καινοτομώ </a:t>
            </a:r>
            <a:r>
              <a:rPr lang="el-GR" b="1" dirty="0" smtClean="0"/>
              <a:t>2021-2027 </a:t>
            </a:r>
            <a:br>
              <a:rPr lang="el-GR" b="1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</a:t>
            </a:r>
            <a:r>
              <a:rPr lang="el-GR" dirty="0" smtClean="0"/>
              <a:t>Ιουλίου </a:t>
            </a:r>
            <a:r>
              <a:rPr lang="el-GR" dirty="0" smtClean="0"/>
              <a:t>2023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80" y="1417637"/>
            <a:ext cx="7609840" cy="400937"/>
          </a:xfrm>
        </p:spPr>
        <p:txBody>
          <a:bodyPr/>
          <a:lstStyle/>
          <a:p>
            <a:r>
              <a:rPr lang="el-GR" dirty="0" smtClean="0"/>
              <a:t>7. Προϋπολογισμός </a:t>
            </a:r>
            <a:r>
              <a:rPr lang="el-GR" dirty="0"/>
              <a:t>προτεινόμενων έργων(</a:t>
            </a:r>
            <a:r>
              <a:rPr lang="el-GR" dirty="0" smtClean="0"/>
              <a:t>€)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147999" y="1818574"/>
            <a:ext cx="7609839" cy="4307589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41357"/>
              </p:ext>
            </p:extLst>
          </p:nvPr>
        </p:nvGraphicFramePr>
        <p:xfrm>
          <a:off x="1203560" y="1993900"/>
          <a:ext cx="692194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00899324"/>
                    </a:ext>
                  </a:extLst>
                </a:gridCol>
                <a:gridCol w="3873945">
                  <a:extLst>
                    <a:ext uri="{9D8B030D-6E8A-4147-A177-3AD203B41FA5}">
                      <a16:colId xmlns:a16="http://schemas.microsoft.com/office/drawing/2014/main" val="787040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Παρέμβαση</a:t>
                      </a:r>
                      <a:endParaRPr lang="el-GR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Ανώτερος συνολικός προϋπολογισμός</a:t>
                      </a:r>
                    </a:p>
                    <a:p>
                      <a:pPr algn="ctr"/>
                      <a:r>
                        <a:rPr lang="el-GR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Αίτησης Χρηματοδότησης</a:t>
                      </a:r>
                      <a:endParaRPr lang="el-GR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7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I. Έρευνα και Ανάπτυξη από Επιχειρήσεις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800.000€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1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II. Συμπράξεις Επιχειρήσεων με Ερευνητικούς Οργανισμούς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2.000.000€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67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III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Αξιοποίηση Ερευνητικών Αποτελεσμάτων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2.000.000€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IV. Σφραγίδα Αριστείας (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Seal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of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Excellence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) για επιχειρήσεις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Στο όριο του εγκεκριμένου Π/Υ από το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Horizon Europe.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3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0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760" y="1417637"/>
            <a:ext cx="7502678" cy="400937"/>
          </a:xfrm>
        </p:spPr>
        <p:txBody>
          <a:bodyPr/>
          <a:lstStyle/>
          <a:p>
            <a:r>
              <a:rPr lang="el-GR" dirty="0" smtClean="0"/>
              <a:t>8. Επιλέξιμες δαπάνες </a:t>
            </a:r>
            <a:r>
              <a:rPr lang="el-GR" dirty="0"/>
              <a:t>– Χρονική διάρκεια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127761" y="2006930"/>
            <a:ext cx="7515160" cy="4292270"/>
          </a:xfrm>
        </p:spPr>
        <p:txBody>
          <a:bodyPr/>
          <a:lstStyle/>
          <a:p>
            <a:pPr marL="1588" indent="-1588" algn="just"/>
            <a:r>
              <a:rPr lang="el-GR" dirty="0"/>
              <a:t>Για το σύνολο των παρεμβάσεων οι </a:t>
            </a:r>
            <a:r>
              <a:rPr lang="el-GR" b="1" dirty="0"/>
              <a:t>επιλέξιμες </a:t>
            </a:r>
            <a:r>
              <a:rPr lang="el-GR" b="1" dirty="0" smtClean="0"/>
              <a:t>δαπάνες </a:t>
            </a:r>
            <a:r>
              <a:rPr lang="el-GR" dirty="0"/>
              <a:t>θα πρέπει να εντάσσονται στις </a:t>
            </a:r>
            <a:r>
              <a:rPr lang="el-GR" dirty="0" smtClean="0"/>
              <a:t>επιλέξιμες </a:t>
            </a:r>
            <a:r>
              <a:rPr lang="el-GR" dirty="0"/>
              <a:t>δραστηριότητες που περιγράφονται στον Γενικό Κανονισμό Απαλλαγής (Κανονισμός (ΕΕ) αριθ. 651/2014, όπως τροποποιήθηκε με τον </a:t>
            </a:r>
            <a:r>
              <a:rPr lang="el-GR" dirty="0" err="1"/>
              <a:t>EE</a:t>
            </a:r>
            <a:r>
              <a:rPr lang="el-GR" dirty="0"/>
              <a:t> 2017/1084</a:t>
            </a:r>
            <a:r>
              <a:rPr lang="el-GR" dirty="0" smtClean="0"/>
              <a:t>), </a:t>
            </a:r>
            <a:r>
              <a:rPr lang="el-GR" dirty="0" err="1" smtClean="0"/>
              <a:t>δηλ</a:t>
            </a:r>
            <a:r>
              <a:rPr lang="el-GR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δραστηριότητες </a:t>
            </a:r>
            <a:r>
              <a:rPr lang="el-GR" dirty="0"/>
              <a:t>έρευνας και ανάπτυξης (άρθρο 25 του ΕΕ 651/2014)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δραστηριότητες </a:t>
            </a:r>
            <a:r>
              <a:rPr lang="el-GR" dirty="0"/>
              <a:t>καινοτομίας (άρθρο 28 του ΕΕ 651/2014) – μόνο για ΜΜΕ και Ερευνητικούς Οργανισμούς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συμμετοχή </a:t>
            </a:r>
            <a:r>
              <a:rPr lang="el-GR" dirty="0"/>
              <a:t>σε εμπορικές εκθέσεις (άρθρο 19 του ΕΕ 651/2014) – μόνο για ΜΜΕ </a:t>
            </a:r>
          </a:p>
          <a:p>
            <a:pPr algn="just"/>
            <a:endParaRPr lang="el-GR" sz="800" dirty="0" smtClean="0"/>
          </a:p>
          <a:p>
            <a:pPr algn="just"/>
            <a:r>
              <a:rPr lang="el-GR" dirty="0" smtClean="0"/>
              <a:t>Η </a:t>
            </a:r>
            <a:r>
              <a:rPr lang="el-GR" dirty="0"/>
              <a:t>Δράση Ερευνώ-Δημιουργώ-Καινοτομώ </a:t>
            </a:r>
            <a:r>
              <a:rPr lang="el-GR" b="1" dirty="0" smtClean="0"/>
              <a:t>δε </a:t>
            </a:r>
            <a:r>
              <a:rPr lang="el-GR" b="1" dirty="0"/>
              <a:t>χρηματοδοτεί βασική έρευνα</a:t>
            </a:r>
            <a:r>
              <a:rPr lang="el-GR" dirty="0"/>
              <a:t>.  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760" y="1417637"/>
            <a:ext cx="7502678" cy="400937"/>
          </a:xfrm>
        </p:spPr>
        <p:txBody>
          <a:bodyPr/>
          <a:lstStyle/>
          <a:p>
            <a:r>
              <a:rPr lang="el-GR" dirty="0" smtClean="0"/>
              <a:t>8. Επιλέξιμες δαπάνες </a:t>
            </a:r>
            <a:r>
              <a:rPr lang="el-GR" dirty="0"/>
              <a:t>– Χρονική διάρκεια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127761" y="2006930"/>
            <a:ext cx="7515160" cy="4292270"/>
          </a:xfrm>
        </p:spPr>
        <p:txBody>
          <a:bodyPr/>
          <a:lstStyle/>
          <a:p>
            <a:pPr marL="1588" indent="-1588" algn="just"/>
            <a:r>
              <a:rPr lang="el-GR" dirty="0"/>
              <a:t> 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118481" y="4752122"/>
            <a:ext cx="689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Η χρονική διάρκεια υλοποίησης των υποβαλλομένων προτάσεων έργων δεν πρέπει να υπερβαίνει </a:t>
            </a:r>
            <a:r>
              <a:rPr lang="el-GR" sz="1400" b="1" dirty="0">
                <a:latin typeface="Verdana" panose="020B0604030504040204" pitchFamily="34" charset="0"/>
                <a:ea typeface="Verdana" panose="020B0604030504040204" pitchFamily="34" charset="0"/>
              </a:rPr>
              <a:t>τους τριάντα έξι (36) μήνες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75247"/>
              </p:ext>
            </p:extLst>
          </p:nvPr>
        </p:nvGraphicFramePr>
        <p:xfrm>
          <a:off x="983922" y="2046474"/>
          <a:ext cx="7430873" cy="219051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626267">
                  <a:extLst>
                    <a:ext uri="{9D8B030D-6E8A-4147-A177-3AD203B41FA5}">
                      <a16:colId xmlns:a16="http://schemas.microsoft.com/office/drawing/2014/main" val="2197744749"/>
                    </a:ext>
                  </a:extLst>
                </a:gridCol>
                <a:gridCol w="6804606">
                  <a:extLst>
                    <a:ext uri="{9D8B030D-6E8A-4147-A177-3AD203B41FA5}">
                      <a16:colId xmlns:a16="http://schemas.microsoft.com/office/drawing/2014/main" val="3299530198"/>
                    </a:ext>
                  </a:extLst>
                </a:gridCol>
              </a:tblGrid>
              <a:tr h="2600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u="none" strike="noStrike" kern="12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α/α</a:t>
                      </a:r>
                      <a:endParaRPr lang="el-GR" sz="1200" b="1" i="0" u="none" strike="noStrike" kern="1200" baseline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u="none" strike="noStrike" kern="12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Είδος δαπάνης</a:t>
                      </a:r>
                      <a:endParaRPr lang="el-GR" sz="1200" b="1" i="0" u="none" strike="noStrike" kern="1200" baseline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5992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προσωπικού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25)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82685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</a:t>
                      </a: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οργάνων &amp; εξοπλισμού και κτιρίων &amp; γηπέδων (αποσβέσεις</a:t>
                      </a: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25)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64802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</a:t>
                      </a: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για ανάθεση έρευνας επί συμβάσει και διπλώματα </a:t>
                      </a: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ευρεσιτεχνίας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25)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90141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Πρόσθετα </a:t>
                      </a: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γενικά </a:t>
                      </a: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έξοδα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25)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74786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</a:t>
                      </a: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διεξαγωγής μελέτης </a:t>
                      </a: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σκοπιμότητας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25)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0410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καινοτομίας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28)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75600"/>
                  </a:ext>
                </a:extLst>
              </a:tr>
              <a:tr h="275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l-GR" sz="1100" b="1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Δαπάνες </a:t>
                      </a:r>
                      <a:r>
                        <a:rPr lang="el-GR" sz="1100" b="1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συμμετοχής σε εμπορικές </a:t>
                      </a:r>
                      <a:r>
                        <a:rPr lang="el-GR" sz="1100" b="1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εκθέσεις </a:t>
                      </a:r>
                      <a:r>
                        <a:rPr lang="el-GR" sz="1100" b="0" u="none" strike="noStrike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άρθρο 19)</a:t>
                      </a:r>
                      <a:endParaRPr lang="el-GR" sz="1100" b="1" i="0" u="none" strike="noStrike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20" marR="6120" marT="61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5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286336"/>
            <a:ext cx="7380000" cy="400937"/>
          </a:xfrm>
        </p:spPr>
        <p:txBody>
          <a:bodyPr/>
          <a:lstStyle/>
          <a:p>
            <a:r>
              <a:rPr lang="el-GR" dirty="0" smtClean="0"/>
              <a:t>9. Αξιολόγηση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262921" y="1839637"/>
            <a:ext cx="7392483" cy="3941763"/>
          </a:xfrm>
        </p:spPr>
        <p:txBody>
          <a:bodyPr/>
          <a:lstStyle/>
          <a:p>
            <a:r>
              <a:rPr lang="el-GR" dirty="0"/>
              <a:t>Η αξιολόγηση περιλαμβάνει ουσιαστικά δύο (2) στάδια:</a:t>
            </a:r>
          </a:p>
          <a:p>
            <a:pPr algn="just"/>
            <a:endParaRPr lang="el-GR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/>
              <a:t>Έλεγχος πληρότητας </a:t>
            </a:r>
            <a:r>
              <a:rPr lang="el-GR" dirty="0"/>
              <a:t>(τυπικός έλεγχος)</a:t>
            </a:r>
          </a:p>
          <a:p>
            <a:pPr marL="266700" indent="0" algn="just"/>
            <a:r>
              <a:rPr lang="el-GR" dirty="0" smtClean="0"/>
              <a:t>Αφορά στον έλεγχο υποβολής </a:t>
            </a:r>
            <a:r>
              <a:rPr lang="el-GR" dirty="0"/>
              <a:t>των απαιτούμενων δικαιολογητικών σύμφωνα με τα οριζόμενα στην αναλυτική </a:t>
            </a:r>
            <a:r>
              <a:rPr lang="el-GR" dirty="0" smtClean="0"/>
              <a:t>πρόσκληση, και  </a:t>
            </a:r>
            <a:r>
              <a:rPr lang="el-GR" dirty="0"/>
              <a:t>διενεργείται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el-GR" dirty="0" smtClean="0"/>
              <a:t>αυτοματοποιημένα </a:t>
            </a:r>
            <a:r>
              <a:rPr lang="el-GR" dirty="0"/>
              <a:t>από το </a:t>
            </a:r>
            <a:r>
              <a:rPr lang="en-US" smtClean="0"/>
              <a:t>O</a:t>
            </a:r>
            <a:r>
              <a:rPr lang="el-GR" smtClean="0"/>
              <a:t>ΠΣΚΕ </a:t>
            </a:r>
            <a:r>
              <a:rPr lang="el-GR" dirty="0"/>
              <a:t>κατά τη διαδικασία </a:t>
            </a:r>
            <a:r>
              <a:rPr lang="el-GR" dirty="0" smtClean="0"/>
              <a:t>καταχώρισης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el-GR" dirty="0" smtClean="0"/>
              <a:t>από εξειδικευμένο προσωπικό, όπου ελέγχεται η ορθότητα των υποβαλλόμενων δικαιολογητικών </a:t>
            </a:r>
            <a:endParaRPr lang="el-GR" dirty="0"/>
          </a:p>
          <a:p>
            <a:pPr marL="0" indent="0" algn="just"/>
            <a:endParaRPr lang="el-GR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b="1" dirty="0"/>
              <a:t>Έλεγχος </a:t>
            </a:r>
            <a:r>
              <a:rPr lang="el-GR" b="1" dirty="0" smtClean="0"/>
              <a:t>ποιότητας – Εναρμόνιση με το </a:t>
            </a:r>
            <a:r>
              <a:rPr lang="en-US" b="1" dirty="0" smtClean="0"/>
              <a:t>Horizon Europe</a:t>
            </a:r>
            <a:endParaRPr lang="el-GR" b="1" dirty="0"/>
          </a:p>
          <a:p>
            <a:r>
              <a:rPr lang="el-GR" dirty="0"/>
              <a:t>Τα κριτήρια αξιολόγησης είναι τα εξής τρία (3): </a:t>
            </a:r>
          </a:p>
          <a:p>
            <a:pPr marL="444500" indent="-177800"/>
            <a:r>
              <a:rPr lang="el-GR" b="1" dirty="0"/>
              <a:t>Α. </a:t>
            </a:r>
            <a:r>
              <a:rPr lang="el-GR" dirty="0"/>
              <a:t>Επιστημονική και τεχνική αρτιότητα του προτεινόμενου έργου (</a:t>
            </a:r>
            <a:r>
              <a:rPr lang="el-GR" dirty="0" err="1"/>
              <a:t>Excellence</a:t>
            </a:r>
            <a:r>
              <a:rPr lang="el-GR" dirty="0"/>
              <a:t>) </a:t>
            </a:r>
          </a:p>
          <a:p>
            <a:pPr marL="533400" indent="-266700"/>
            <a:r>
              <a:rPr lang="el-GR" b="1" dirty="0"/>
              <a:t>Β. </a:t>
            </a:r>
            <a:r>
              <a:rPr lang="el-GR" dirty="0"/>
              <a:t>Εμπειρία και αξιοπιστία </a:t>
            </a:r>
            <a:r>
              <a:rPr lang="el-GR" dirty="0" smtClean="0"/>
              <a:t>του/(ων</a:t>
            </a:r>
            <a:r>
              <a:rPr lang="el-GR" dirty="0"/>
              <a:t>) </a:t>
            </a:r>
            <a:r>
              <a:rPr lang="el-GR" dirty="0" smtClean="0"/>
              <a:t>δικαιούχου/(ων</a:t>
            </a:r>
            <a:r>
              <a:rPr lang="el-GR" dirty="0"/>
              <a:t>) και ποιότητα και ικανότητα του τρόπου υλοποίησης του έργου (Implementation) </a:t>
            </a:r>
          </a:p>
          <a:p>
            <a:pPr marL="444500" indent="-177800"/>
            <a:r>
              <a:rPr lang="el-GR" b="1" dirty="0"/>
              <a:t>Γ. </a:t>
            </a:r>
            <a:r>
              <a:rPr lang="el-GR" dirty="0"/>
              <a:t>Αποτελέσματα και Επιπτώσεις του προτεινόμενου σχεδίου (</a:t>
            </a:r>
            <a:r>
              <a:rPr lang="el-GR" dirty="0" err="1"/>
              <a:t>Impact</a:t>
            </a:r>
            <a:r>
              <a:rPr lang="el-GR" dirty="0"/>
              <a:t>)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139568" y="5567032"/>
            <a:ext cx="7392483" cy="587217"/>
          </a:xfrm>
          <a:prstGeom prst="rect">
            <a:avLst/>
          </a:prstGeom>
        </p:spPr>
        <p:txBody>
          <a:bodyPr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1C26"/>
              </a:buClr>
              <a:buSzPct val="160000"/>
              <a:buFont typeface="Arial Black" pitchFamily="34" charset="0"/>
              <a:buNone/>
              <a:tabLst/>
              <a:defRPr sz="1400" b="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spcBef>
                <a:spcPct val="20000"/>
              </a:spcBef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120000"/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540000" indent="-180000" algn="l" defTabSz="457200" rtl="0" eaLnBrk="1" latinLnBrk="0" hangingPunct="1">
              <a:spcBef>
                <a:spcPct val="20000"/>
              </a:spcBef>
              <a:buClr>
                <a:srgbClr val="B21C26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720000" indent="-180000" algn="l" defTabSz="457200" rtl="0" eaLnBrk="1" latinLnBrk="0" hangingPunct="1">
              <a:spcBef>
                <a:spcPct val="20000"/>
              </a:spcBef>
              <a:buSzPct val="80000"/>
              <a:buFont typeface="Verdana" pitchFamily="34" charset="0"/>
              <a:buChar char="-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 algn="just"/>
            <a:r>
              <a:rPr lang="el-GR" dirty="0"/>
              <a:t>Η αξιολόγηση θα είναι συγκριτική </a:t>
            </a:r>
            <a:r>
              <a:rPr lang="el-GR" dirty="0" smtClean="0"/>
              <a:t>στις Παρεμβάσεις Ι </a:t>
            </a:r>
            <a:r>
              <a:rPr lang="el-GR" dirty="0"/>
              <a:t>και ΙΙ</a:t>
            </a:r>
            <a:r>
              <a:rPr lang="en-US" dirty="0"/>
              <a:t> </a:t>
            </a:r>
          </a:p>
          <a:p>
            <a:pPr marL="1588" indent="-1588" algn="just"/>
            <a:r>
              <a:rPr lang="el-GR" dirty="0" smtClean="0"/>
              <a:t>Η </a:t>
            </a:r>
            <a:r>
              <a:rPr lang="el-GR" dirty="0"/>
              <a:t>αξιολόγηση θα είναι άμεση </a:t>
            </a:r>
            <a:r>
              <a:rPr lang="el-GR" dirty="0" smtClean="0"/>
              <a:t>στις </a:t>
            </a:r>
            <a:r>
              <a:rPr lang="el-GR" dirty="0"/>
              <a:t>Παρεμβάσεις</a:t>
            </a:r>
            <a:r>
              <a:rPr lang="el-GR" dirty="0" smtClean="0"/>
              <a:t> ΙΙΙ και Ι</a:t>
            </a:r>
            <a:r>
              <a:rPr lang="en-US" dirty="0" smtClean="0"/>
              <a:t>V </a:t>
            </a:r>
          </a:p>
          <a:p>
            <a:pPr marL="1588" indent="-1588" algn="just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88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12" y="1279622"/>
            <a:ext cx="7521608" cy="377826"/>
          </a:xfrm>
        </p:spPr>
        <p:txBody>
          <a:bodyPr>
            <a:noAutofit/>
          </a:bodyPr>
          <a:lstStyle/>
          <a:p>
            <a:pPr marL="88900">
              <a:lnSpc>
                <a:spcPct val="150000"/>
              </a:lnSpc>
            </a:pPr>
            <a:r>
              <a:rPr lang="el-GR" dirty="0"/>
              <a:t>10. Απολογισμός </a:t>
            </a:r>
            <a:r>
              <a:rPr lang="el-GR" dirty="0" smtClean="0"/>
              <a:t>του Ερευνώ Δημιουργώ Καινοτομώ 2014-2020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2921" y="1868505"/>
            <a:ext cx="71430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</a:t>
            </a:r>
            <a:r>
              <a:rPr lang="en-US" b="1" dirty="0" err="1"/>
              <a:t>ημόσι</a:t>
            </a:r>
            <a:r>
              <a:rPr lang="en-US" b="1" dirty="0"/>
              <a:t>α </a:t>
            </a:r>
            <a:r>
              <a:rPr lang="el-GR" b="1" dirty="0"/>
              <a:t>Δ</a:t>
            </a:r>
            <a:r>
              <a:rPr lang="en-US" b="1" dirty="0"/>
              <a:t>απ</a:t>
            </a:r>
            <a:r>
              <a:rPr lang="en-US" b="1" dirty="0" err="1"/>
              <a:t>άνη</a:t>
            </a:r>
            <a:r>
              <a:rPr lang="el-GR" b="1" dirty="0"/>
              <a:t> : 542</a:t>
            </a:r>
            <a:r>
              <a:rPr lang="en-US" b="1" dirty="0"/>
              <a:t>.500.000</a:t>
            </a:r>
            <a:r>
              <a:rPr lang="el-GR" b="1" dirty="0"/>
              <a:t>€  σε δύο κύκλους: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dirty="0"/>
              <a:t>Α΄ κύκλος   (2017)   342</a:t>
            </a:r>
            <a:r>
              <a:rPr lang="en-US" b="1" dirty="0"/>
              <a:t>.</a:t>
            </a:r>
            <a:r>
              <a:rPr lang="el-GR" b="1" dirty="0"/>
              <a:t>5</a:t>
            </a:r>
            <a:r>
              <a:rPr lang="en-US" b="1" dirty="0"/>
              <a:t>00.000</a:t>
            </a:r>
            <a:r>
              <a:rPr lang="el-GR" b="1" dirty="0"/>
              <a:t>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dirty="0"/>
              <a:t>Β΄ κύκλος   (2019)   200</a:t>
            </a:r>
            <a:r>
              <a:rPr lang="en-US" b="1" dirty="0"/>
              <a:t>.000.000</a:t>
            </a:r>
            <a:r>
              <a:rPr lang="el-GR" b="1" dirty="0"/>
              <a:t>€</a:t>
            </a:r>
          </a:p>
          <a:p>
            <a:endParaRPr lang="el-GR" b="1" i="1" dirty="0"/>
          </a:p>
          <a:p>
            <a:r>
              <a:rPr lang="el-GR" dirty="0"/>
              <a:t>Υποβλήθηκαν </a:t>
            </a:r>
            <a:r>
              <a:rPr lang="el-GR" b="1" dirty="0"/>
              <a:t>2.426</a:t>
            </a:r>
            <a:r>
              <a:rPr lang="el-GR" dirty="0"/>
              <a:t>  προτάσεις στον Α’ και </a:t>
            </a:r>
            <a:r>
              <a:rPr lang="el-GR" b="1" dirty="0"/>
              <a:t>2.912</a:t>
            </a:r>
            <a:r>
              <a:rPr lang="el-GR" dirty="0"/>
              <a:t> στον Β΄ κύκλο </a:t>
            </a:r>
          </a:p>
          <a:p>
            <a:endParaRPr lang="el-GR" sz="1600" b="1" i="1" dirty="0"/>
          </a:p>
          <a:p>
            <a:r>
              <a:rPr lang="el-GR" dirty="0"/>
              <a:t>Ενταγμένα </a:t>
            </a:r>
            <a:r>
              <a:rPr lang="el-GR" b="1" dirty="0"/>
              <a:t>1.1</a:t>
            </a:r>
            <a:r>
              <a:rPr lang="en-US" b="1" dirty="0"/>
              <a:t>23</a:t>
            </a:r>
            <a:r>
              <a:rPr lang="el-GR" b="1" dirty="0"/>
              <a:t> </a:t>
            </a:r>
            <a:r>
              <a:rPr lang="el-GR" dirty="0"/>
              <a:t>έργα: </a:t>
            </a: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574 </a:t>
            </a:r>
            <a:r>
              <a:rPr lang="el-GR" dirty="0" smtClean="0"/>
              <a:t>(24%) </a:t>
            </a:r>
            <a:r>
              <a:rPr lang="el-GR" dirty="0"/>
              <a:t>έργα </a:t>
            </a:r>
            <a:r>
              <a:rPr lang="el-GR" dirty="0" err="1"/>
              <a:t>Α</a:t>
            </a:r>
            <a:r>
              <a:rPr lang="el-GR" dirty="0" err="1" smtClean="0"/>
              <a:t>΄κύκλο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549</a:t>
            </a:r>
            <a:r>
              <a:rPr lang="el-GR" dirty="0" smtClean="0"/>
              <a:t> (19%) έργα </a:t>
            </a:r>
            <a:r>
              <a:rPr lang="el-GR" dirty="0"/>
              <a:t>Β΄ </a:t>
            </a:r>
            <a:r>
              <a:rPr lang="el-GR" dirty="0" smtClean="0"/>
              <a:t>Κύκλου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n-US" dirty="0" err="1"/>
              <a:t>στο</a:t>
            </a:r>
            <a:r>
              <a:rPr lang="en-US" dirty="0"/>
              <a:t> </a:t>
            </a:r>
            <a:r>
              <a:rPr lang="en-US" dirty="0" err="1"/>
              <a:t>ΕΠΑνΕΚ</a:t>
            </a:r>
            <a:r>
              <a:rPr lang="en-US" dirty="0"/>
              <a:t>, ΕΣΠΑ 2014-2020,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l-GR" dirty="0"/>
              <a:t>Δημόσια Δαπάνη </a:t>
            </a:r>
            <a:r>
              <a:rPr lang="el-GR" b="1" dirty="0"/>
              <a:t>602.359.025,35€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9272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Πηγή Πληροφόρησης</a:t>
            </a:r>
            <a:endParaRPr lang="el-G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250437" y="1771650"/>
            <a:ext cx="7392483" cy="3949881"/>
          </a:xfrm>
        </p:spPr>
        <p:txBody>
          <a:bodyPr/>
          <a:lstStyle/>
          <a:p>
            <a:pPr marL="85725" indent="1588" algn="just">
              <a:tabLst>
                <a:tab pos="7000875" algn="l"/>
              </a:tabLst>
            </a:pPr>
            <a:r>
              <a:rPr lang="el-GR" b="1" dirty="0" smtClean="0"/>
              <a:t>Πηγή πληροφόρησης </a:t>
            </a:r>
            <a:r>
              <a:rPr lang="el-GR" dirty="0" smtClean="0"/>
              <a:t>και διάθεσης ποσοτικών μεγεθών για τη συμμετοχή επιχειρήσεων &amp; φορέων από τη Δυτική Ελλάδα στον Α’ Κύκλο του «Ερευνώ-Δημιουργώ-Καινοτομώ» είναι η </a:t>
            </a:r>
            <a:r>
              <a:rPr lang="el-GR" dirty="0"/>
              <a:t>Ειδική Υπηρεσία Διαχείρισης και Εφαρμογής Δράσεων στους τομείς της Έρευνας, Τεχνολογικής Ανάπτυξης και Καινοτομίας (</a:t>
            </a:r>
            <a:r>
              <a:rPr lang="el-GR" b="1" dirty="0" err="1"/>
              <a:t>ΕΥΔΕ</a:t>
            </a:r>
            <a:r>
              <a:rPr lang="el-GR" b="1" dirty="0"/>
              <a:t> – </a:t>
            </a:r>
            <a:r>
              <a:rPr lang="el-GR" b="1" dirty="0" err="1"/>
              <a:t>ΕΤΑΚ</a:t>
            </a:r>
            <a:r>
              <a:rPr lang="el-GR" dirty="0"/>
              <a:t>) έχει αναλάβει τη διαχείριση της Δράσης ως Ενδιάμεσος Φορέας του </a:t>
            </a:r>
            <a:r>
              <a:rPr lang="el-GR" dirty="0" err="1"/>
              <a:t>ΕΠΑνΕΚ</a:t>
            </a:r>
            <a:r>
              <a:rPr lang="el-GR" dirty="0"/>
              <a:t>.</a:t>
            </a:r>
          </a:p>
          <a:p>
            <a:pPr algn="just"/>
            <a:endParaRPr lang="el-GR" dirty="0"/>
          </a:p>
          <a:p>
            <a:pPr algn="just"/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Αναλυτικές πληροφορίες </a:t>
            </a:r>
            <a:r>
              <a:rPr lang="el-GR" dirty="0" smtClean="0"/>
              <a:t>παρέχονται </a:t>
            </a:r>
            <a:r>
              <a:rPr lang="el-GR" dirty="0"/>
              <a:t>από </a:t>
            </a:r>
            <a:r>
              <a:rPr lang="el-GR" u="sng" dirty="0">
                <a:hlinkClick r:id="rId3"/>
              </a:rPr>
              <a:t>http://www.eyde-etak.gr</a:t>
            </a:r>
            <a:r>
              <a:rPr lang="el-GR" dirty="0"/>
              <a:t> 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9" name="Εικόνα 5" descr="\\10.6.8.43\common_files\ΔΗΜΟΣΙΟΤΗΤΑ_2017_ΕΡΕΥΝΩ_ΔΗΜΙΟΥΡΓΩ_ΚΑΙΝΟΤΟΜΩ\LOGOS_ΕΥΔΕΕΤΑΚ\EYDE ETAK_logo_9x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335337"/>
            <a:ext cx="1345982" cy="1525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9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</a:t>
            </a:r>
            <a:br>
              <a:rPr lang="el-GR" dirty="0" smtClean="0"/>
            </a:br>
            <a:r>
              <a:rPr lang="el-GR" dirty="0" smtClean="0"/>
              <a:t>για την προσοχή σας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Μάρκος Κοντιζάς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Σύμβουλος Μεταφοράς Τεχνολογίας</a:t>
            </a:r>
            <a:endParaRPr lang="en-US" dirty="0" smtClean="0"/>
          </a:p>
          <a:p>
            <a:r>
              <a:rPr lang="en-US" u="sng" dirty="0" smtClean="0">
                <a:solidFill>
                  <a:srgbClr val="0000FF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kontizas@praxinetwork.gr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29613" y="6527800"/>
            <a:ext cx="814387" cy="271463"/>
          </a:xfrm>
        </p:spPr>
        <p:txBody>
          <a:bodyPr/>
          <a:lstStyle/>
          <a:p>
            <a:fld id="{BB845E2D-CD10-5C4E-A77C-0B038D107D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1250437" y="1417638"/>
            <a:ext cx="7392483" cy="4507378"/>
          </a:xfrm>
        </p:spPr>
        <p:txBody>
          <a:bodyPr/>
          <a:lstStyle/>
          <a:p>
            <a:pPr marL="95250" indent="0"/>
            <a:r>
              <a:rPr lang="el-GR" dirty="0" smtClean="0"/>
              <a:t>Η παρουσίαση περιλαμβάνει τα παρακάτω:</a:t>
            </a:r>
          </a:p>
          <a:p>
            <a:pPr marL="273050" indent="0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</a:rPr>
              <a:t>1. </a:t>
            </a:r>
            <a:r>
              <a:rPr lang="el-GR" dirty="0"/>
              <a:t>Γενικά στοιχεία της δράσης</a:t>
            </a:r>
          </a:p>
          <a:p>
            <a:pPr marL="273050" indent="0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</a:rPr>
              <a:t>2. </a:t>
            </a:r>
            <a:r>
              <a:rPr lang="el-GR" dirty="0"/>
              <a:t>Ταυτότητα δράσης – Στόχοι</a:t>
            </a:r>
          </a:p>
          <a:p>
            <a:pPr marL="273050" indent="0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</a:rPr>
              <a:t>3. </a:t>
            </a:r>
            <a:r>
              <a:rPr lang="el-GR" dirty="0"/>
              <a:t>Δικαιούχοι </a:t>
            </a:r>
          </a:p>
          <a:p>
            <a:pPr marL="273050" indent="0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</a:rPr>
              <a:t>4. </a:t>
            </a:r>
            <a:r>
              <a:rPr lang="el-GR" dirty="0"/>
              <a:t>Κατηγορίες παρεμβάσεων</a:t>
            </a:r>
          </a:p>
          <a:p>
            <a:pPr marL="273050" indent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el-GR" b="1" dirty="0" smtClean="0">
                <a:solidFill>
                  <a:srgbClr val="C00000"/>
                </a:solidFill>
              </a:rPr>
              <a:t>. </a:t>
            </a:r>
            <a:r>
              <a:rPr lang="el-GR" dirty="0"/>
              <a:t>Προϋπολογισμός δράσης </a:t>
            </a:r>
            <a:r>
              <a:rPr lang="el-GR" dirty="0" smtClean="0"/>
              <a:t>– Ενδεικτικές Ημερομηνίες</a:t>
            </a:r>
            <a:endParaRPr lang="el-GR" dirty="0"/>
          </a:p>
          <a:p>
            <a:pPr marL="273050" indent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l-GR" b="1" dirty="0" smtClean="0">
                <a:solidFill>
                  <a:srgbClr val="C00000"/>
                </a:solidFill>
              </a:rPr>
              <a:t>. </a:t>
            </a:r>
            <a:r>
              <a:rPr lang="el-GR" dirty="0" smtClean="0"/>
              <a:t>Θεματικοί Τομείς</a:t>
            </a:r>
            <a:endParaRPr lang="el-GR" dirty="0"/>
          </a:p>
          <a:p>
            <a:pPr marL="273050" indent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el-GR" b="1" dirty="0" smtClean="0">
                <a:solidFill>
                  <a:srgbClr val="C00000"/>
                </a:solidFill>
              </a:rPr>
              <a:t>. </a:t>
            </a:r>
            <a:r>
              <a:rPr lang="el-GR" dirty="0"/>
              <a:t>Προϋπολογισμός προτεινόμενων έργων</a:t>
            </a:r>
          </a:p>
          <a:p>
            <a:pPr marL="273050" indent="0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el-GR" b="1" dirty="0" smtClean="0">
                <a:solidFill>
                  <a:srgbClr val="C00000"/>
                </a:solidFill>
              </a:rPr>
              <a:t>. </a:t>
            </a:r>
            <a:r>
              <a:rPr lang="el-GR" dirty="0"/>
              <a:t>Επιλέξιμες δαπάνες – Χρονική Διάρκεια</a:t>
            </a:r>
          </a:p>
          <a:p>
            <a:pPr marL="273050" indent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9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.</a:t>
            </a:r>
            <a:r>
              <a:rPr lang="el-GR" dirty="0"/>
              <a:t> Αξιολόγηση</a:t>
            </a:r>
          </a:p>
          <a:p>
            <a:pPr marL="273050" indent="0">
              <a:lnSpc>
                <a:spcPct val="150000"/>
              </a:lnSpc>
            </a:pPr>
            <a:r>
              <a:rPr lang="el-GR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.</a:t>
            </a:r>
            <a:r>
              <a:rPr lang="el-GR" dirty="0"/>
              <a:t> Απολογισμός </a:t>
            </a:r>
            <a:r>
              <a:rPr lang="el-GR" dirty="0" smtClean="0"/>
              <a:t>ΕΔΚ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8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8"/>
            <a:ext cx="7380000" cy="417202"/>
          </a:xfrm>
        </p:spPr>
        <p:txBody>
          <a:bodyPr/>
          <a:lstStyle/>
          <a:p>
            <a:r>
              <a:rPr lang="el-GR" dirty="0" smtClean="0"/>
              <a:t>1. Γενικά στοιχεία της δράσης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1141000" y="2076404"/>
            <a:ext cx="703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Η Ενιαία Δράση Κρατικών Ενισχύσεων Έρευνας,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Τεχνολογικής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Ανάπτυξης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&amp; Καινοτομίας «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ΕΡΕΥΝΩ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– ΚΑΙΝΟΤΟΜΩ» εντάσσεται: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στο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Επιχειρησιακό Πρόγραμμα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ΑΝΤΑΓΩΝΙΣΤΙΚΟΤΗΤΑ του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Υπουργείου Οικονομίας &amp; Ανάπτυξης.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Στη Στρατηγική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Προτεραιότητα (Άξονα) 1 «Ενίσχυση της έρευνας και της Καινοτομίας»,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και στον Ειδικό Στόχο 1.1. «Ανάπτυξη και ενίσχυση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των ικανοτήτων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έρευνας και καινοτομίας και αξιοποίηση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των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προηγμένων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τεχνολογιών (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ΕΤΠΑ)»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350" y="5069632"/>
            <a:ext cx="5164176" cy="8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45" y="1482364"/>
            <a:ext cx="7380000" cy="33101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2. Ταυτότητα </a:t>
            </a:r>
            <a:r>
              <a:rPr lang="el-GR" dirty="0"/>
              <a:t>δράσης – Στόχοι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875756" y="2160865"/>
            <a:ext cx="7392483" cy="3193214"/>
          </a:xfrm>
        </p:spPr>
        <p:txBody>
          <a:bodyPr/>
          <a:lstStyle/>
          <a:p>
            <a:pPr marL="87313" indent="0" algn="just"/>
            <a:r>
              <a:rPr lang="el-GR" dirty="0"/>
              <a:t>Η </a:t>
            </a:r>
            <a:r>
              <a:rPr lang="el-GR" b="1" dirty="0"/>
              <a:t>Δράση</a:t>
            </a:r>
            <a:r>
              <a:rPr lang="el-GR" dirty="0"/>
              <a:t> απευθύνεται σε επιχειρήσεις, με έμφαση στις μικρομεσαίες επιχειρήσεις (</a:t>
            </a:r>
            <a:r>
              <a:rPr lang="el-GR" dirty="0" err="1"/>
              <a:t>ΜμΕ</a:t>
            </a:r>
            <a:r>
              <a:rPr lang="el-GR" dirty="0"/>
              <a:t>), και ερευνητικούς οργανισμούς. </a:t>
            </a:r>
            <a:endParaRPr lang="el-GR" dirty="0" smtClean="0"/>
          </a:p>
          <a:p>
            <a:pPr marL="87313" indent="0" algn="just"/>
            <a:endParaRPr lang="el-GR" dirty="0"/>
          </a:p>
          <a:p>
            <a:pPr marL="87313" indent="0" algn="just"/>
            <a:r>
              <a:rPr lang="el-GR" dirty="0" smtClean="0"/>
              <a:t>Οι </a:t>
            </a:r>
            <a:r>
              <a:rPr lang="el-GR" dirty="0"/>
              <a:t>προτάσεις που θα ενισχυθούν αφορούν </a:t>
            </a:r>
            <a:r>
              <a:rPr lang="el-GR" b="1" dirty="0"/>
              <a:t>σε έργα έρευνας και </a:t>
            </a:r>
            <a:r>
              <a:rPr lang="el-GR" b="1" dirty="0" smtClean="0"/>
              <a:t>καινοτομίας</a:t>
            </a:r>
          </a:p>
          <a:p>
            <a:pPr marL="87313" indent="0" algn="just"/>
            <a:endParaRPr lang="el-GR" b="1" dirty="0" smtClean="0"/>
          </a:p>
          <a:p>
            <a:pPr marL="87313" indent="0" algn="just"/>
            <a:r>
              <a:rPr lang="el-GR" b="1" dirty="0" smtClean="0"/>
              <a:t>Βασικός </a:t>
            </a:r>
            <a:r>
              <a:rPr lang="el-GR" b="1" dirty="0"/>
              <a:t>στόχος </a:t>
            </a:r>
            <a:r>
              <a:rPr lang="el-GR" dirty="0"/>
              <a:t>της </a:t>
            </a:r>
            <a:r>
              <a:rPr lang="el-GR" dirty="0" smtClean="0"/>
              <a:t>δράσης ΕΡΕΥΝΩ</a:t>
            </a:r>
            <a:r>
              <a:rPr lang="en-US" dirty="0" smtClean="0"/>
              <a:t> </a:t>
            </a:r>
            <a:r>
              <a:rPr lang="el-GR" dirty="0" smtClean="0"/>
              <a:t>- </a:t>
            </a:r>
            <a:r>
              <a:rPr lang="el-GR" dirty="0"/>
              <a:t>ΚΑΙΝΟΤΟΜΩ είναι </a:t>
            </a:r>
            <a:endParaRPr lang="el-GR" dirty="0" smtClean="0"/>
          </a:p>
          <a:p>
            <a:pPr marL="373063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b="1" dirty="0"/>
              <a:t>σύνδεση </a:t>
            </a:r>
            <a:r>
              <a:rPr lang="el-GR" dirty="0"/>
              <a:t>της έρευνας και της καινοτομίας με την επιχειρηματικότητα και </a:t>
            </a:r>
            <a:endParaRPr lang="el-GR" dirty="0" smtClean="0"/>
          </a:p>
          <a:p>
            <a:pPr marL="373063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b="1" dirty="0"/>
              <a:t>ενίσχυση</a:t>
            </a:r>
            <a:r>
              <a:rPr lang="el-GR" dirty="0"/>
              <a:t> της ανταγωνιστικότητας, της παραγωγικότητας και της εξωστρέφειας των επιχειρήσεων προς διεθνείς αγορές, </a:t>
            </a:r>
            <a:endParaRPr lang="el-GR" dirty="0" smtClean="0"/>
          </a:p>
          <a:p>
            <a:pPr marL="87313" indent="0" algn="just"/>
            <a:r>
              <a:rPr lang="el-GR" b="1" dirty="0" smtClean="0"/>
              <a:t>με </a:t>
            </a:r>
            <a:r>
              <a:rPr lang="el-GR" b="1" dirty="0"/>
              <a:t>σκοπό </a:t>
            </a:r>
            <a:r>
              <a:rPr lang="el-GR" dirty="0"/>
              <a:t>τη μετάβαση στην ποιοτική καινοτόμα επιχειρηματικότητα και την αύξηση της εγχώριας προστιθέμενης αξίας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0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400937"/>
          </a:xfrm>
        </p:spPr>
        <p:txBody>
          <a:bodyPr/>
          <a:lstStyle/>
          <a:p>
            <a:r>
              <a:rPr lang="el-GR" dirty="0" smtClean="0"/>
              <a:t>3. Δικαιούχοι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024399" y="1978926"/>
            <a:ext cx="7083335" cy="4147238"/>
          </a:xfrm>
        </p:spPr>
        <p:txBody>
          <a:bodyPr/>
          <a:lstStyle/>
          <a:p>
            <a:pPr algn="just"/>
            <a:r>
              <a:rPr lang="el-GR" b="1" dirty="0"/>
              <a:t>Δικαιούχοι</a:t>
            </a:r>
            <a:r>
              <a:rPr lang="el-GR" dirty="0"/>
              <a:t> της Δράσης είναι </a:t>
            </a:r>
            <a:endParaRPr lang="el-GR" dirty="0" smtClean="0"/>
          </a:p>
          <a:p>
            <a:pPr algn="just"/>
            <a:r>
              <a:rPr lang="el-GR" dirty="0" smtClean="0"/>
              <a:t>α</a:t>
            </a:r>
            <a:r>
              <a:rPr lang="el-GR" dirty="0"/>
              <a:t>) </a:t>
            </a:r>
            <a:r>
              <a:rPr lang="el-GR" b="1" dirty="0"/>
              <a:t>Επιχειρήσεις</a:t>
            </a:r>
            <a:r>
              <a:rPr lang="el-GR" dirty="0"/>
              <a:t> και «Λοιποί φορείς που αντιμετωπίζονται ως επιχειρήσεις» και </a:t>
            </a:r>
            <a:endParaRPr lang="el-GR" dirty="0" smtClean="0"/>
          </a:p>
          <a:p>
            <a:r>
              <a:rPr lang="el-GR" dirty="0" smtClean="0"/>
              <a:t>β)</a:t>
            </a:r>
            <a:r>
              <a:rPr lang="en-US" dirty="0" smtClean="0"/>
              <a:t> </a:t>
            </a:r>
            <a:r>
              <a:rPr lang="el-GR" b="1" dirty="0" smtClean="0"/>
              <a:t>Ερευνητικοί </a:t>
            </a:r>
            <a:r>
              <a:rPr lang="el-GR" b="1" dirty="0"/>
              <a:t>οργανισμοί </a:t>
            </a:r>
            <a:r>
              <a:rPr lang="el-GR" dirty="0"/>
              <a:t>και «Λοιποί φορείς που αντιμετωπίζονται ως ερευνητικοί οργανισμοί». </a:t>
            </a:r>
            <a:endParaRPr lang="el-GR" dirty="0" smtClean="0"/>
          </a:p>
          <a:p>
            <a:pPr marL="95250" indent="-1588" algn="just"/>
            <a:endParaRPr lang="en-US" b="1" dirty="0" smtClean="0"/>
          </a:p>
          <a:p>
            <a:pPr marL="95250" indent="-1588" algn="just"/>
            <a:r>
              <a:rPr lang="el-GR" dirty="0"/>
              <a:t>Οι Αιτήσεις Χρηματοδότησης που θα ενισχυθούν στο πλαίσιο της Δράσης μπορούν να </a:t>
            </a:r>
            <a:r>
              <a:rPr lang="el-GR" dirty="0" smtClean="0"/>
              <a:t>υποβάλλονται: </a:t>
            </a:r>
          </a:p>
          <a:p>
            <a:pPr marL="379412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είτε </a:t>
            </a:r>
            <a:r>
              <a:rPr lang="el-GR" dirty="0"/>
              <a:t>από </a:t>
            </a:r>
            <a:r>
              <a:rPr lang="el-GR" b="1" dirty="0"/>
              <a:t>μεμονωμένες μικρομεσαίες επιχειρήσεις</a:t>
            </a:r>
            <a:r>
              <a:rPr lang="el-GR" dirty="0"/>
              <a:t>, </a:t>
            </a:r>
            <a:endParaRPr lang="el-GR" dirty="0" smtClean="0"/>
          </a:p>
          <a:p>
            <a:pPr marL="379412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είτε </a:t>
            </a:r>
            <a:r>
              <a:rPr lang="el-GR" dirty="0"/>
              <a:t>από </a:t>
            </a:r>
            <a:r>
              <a:rPr lang="el-GR" b="1" dirty="0"/>
              <a:t>ομάδες επιχειρήσεων</a:t>
            </a:r>
            <a:r>
              <a:rPr lang="el-GR" dirty="0"/>
              <a:t>, </a:t>
            </a:r>
            <a:endParaRPr lang="el-GR" dirty="0" smtClean="0"/>
          </a:p>
          <a:p>
            <a:pPr marL="379412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είτε </a:t>
            </a:r>
            <a:r>
              <a:rPr lang="el-GR" dirty="0"/>
              <a:t>από </a:t>
            </a:r>
            <a:r>
              <a:rPr lang="el-GR" b="1" dirty="0"/>
              <a:t>συμπράξεις επιχειρήσεων με ερευνητικούς οργανισμούς</a:t>
            </a:r>
            <a:r>
              <a:rPr lang="el-GR" dirty="0" smtClean="0"/>
              <a:t>.</a:t>
            </a:r>
          </a:p>
          <a:p>
            <a:pPr marL="95250" indent="-1588" algn="just"/>
            <a:endParaRPr lang="el-GR" b="1" dirty="0" smtClean="0"/>
          </a:p>
          <a:p>
            <a:pPr marL="88900" indent="-1588" algn="just"/>
            <a:r>
              <a:rPr lang="el-GR" b="1" dirty="0" smtClean="0"/>
              <a:t>Εξαιρούνται</a:t>
            </a:r>
            <a:r>
              <a:rPr lang="el-GR" dirty="0" smtClean="0"/>
              <a:t> της δυνατότητας ενίσχυσης </a:t>
            </a:r>
            <a:r>
              <a:rPr lang="el-GR" b="1" dirty="0" smtClean="0"/>
              <a:t>οι </a:t>
            </a:r>
            <a:r>
              <a:rPr lang="el-GR" b="1" dirty="0"/>
              <a:t>προβληματικές </a:t>
            </a:r>
            <a:r>
              <a:rPr lang="el-GR" b="1" dirty="0" smtClean="0"/>
              <a:t>επιχειρήσεις</a:t>
            </a:r>
            <a:r>
              <a:rPr lang="en-US" b="1" dirty="0" smtClean="0"/>
              <a:t>,</a:t>
            </a:r>
            <a:r>
              <a:rPr lang="el-GR" b="1" dirty="0" smtClean="0"/>
              <a:t> οι </a:t>
            </a:r>
            <a:r>
              <a:rPr lang="el-GR" dirty="0"/>
              <a:t>επιχειρήσεις </a:t>
            </a:r>
            <a:r>
              <a:rPr lang="el-GR" b="1" dirty="0"/>
              <a:t>με εκκρεμούσα απόφαση ανάκτησης ενίσχυσης</a:t>
            </a:r>
            <a:r>
              <a:rPr lang="el-GR" dirty="0"/>
              <a:t> από την </a:t>
            </a:r>
            <a:r>
              <a:rPr lang="el-GR" dirty="0" smtClean="0"/>
              <a:t>ΕΕ</a:t>
            </a:r>
            <a:r>
              <a:rPr lang="en-US" dirty="0" smtClean="0"/>
              <a:t>,</a:t>
            </a:r>
            <a:r>
              <a:rPr lang="el-GR" dirty="0" smtClean="0"/>
              <a:t> καθώς</a:t>
            </a:r>
            <a:r>
              <a:rPr lang="en-US" dirty="0" smtClean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l-GR" dirty="0" smtClean="0"/>
              <a:t>οι </a:t>
            </a:r>
            <a:r>
              <a:rPr lang="el-GR" dirty="0"/>
              <a:t>επιχειρήσεις που έχουν λάβει ενίσχυση </a:t>
            </a:r>
            <a:r>
              <a:rPr lang="el-GR" b="1" i="1" dirty="0"/>
              <a:t>διάσωσης </a:t>
            </a:r>
            <a:r>
              <a:rPr lang="el-GR" dirty="0"/>
              <a:t>ή </a:t>
            </a:r>
            <a:r>
              <a:rPr lang="el-GR" b="1" i="1" dirty="0"/>
              <a:t>αναδιάρθρωσης. </a:t>
            </a:r>
            <a:endParaRPr lang="el-GR" dirty="0"/>
          </a:p>
          <a:p>
            <a:pPr marL="95250" indent="-1588" algn="just"/>
            <a:endParaRPr lang="el-GR" dirty="0"/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26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400937"/>
          </a:xfrm>
        </p:spPr>
        <p:txBody>
          <a:bodyPr/>
          <a:lstStyle/>
          <a:p>
            <a:r>
              <a:rPr lang="el-GR" dirty="0" smtClean="0"/>
              <a:t>3. Δικαιούχοι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024399" y="1978926"/>
            <a:ext cx="7083335" cy="4147238"/>
          </a:xfrm>
        </p:spPr>
        <p:txBody>
          <a:bodyPr/>
          <a:lstStyle/>
          <a:p>
            <a:pPr marL="0" indent="0">
              <a:buClr>
                <a:srgbClr val="00B050"/>
              </a:buClr>
            </a:pPr>
            <a:r>
              <a:rPr lang="el-GR" b="1" dirty="0"/>
              <a:t>Μέγιστος αριθμός υποβαλλόμενων </a:t>
            </a:r>
            <a:r>
              <a:rPr lang="el-GR" b="1" dirty="0" smtClean="0"/>
              <a:t>προτάσεων</a:t>
            </a:r>
            <a:r>
              <a:rPr lang="en-US" b="1" dirty="0" smtClean="0"/>
              <a:t> </a:t>
            </a:r>
            <a:r>
              <a:rPr lang="el-GR" b="1" dirty="0" smtClean="0"/>
              <a:t>ανά δικαιούχο</a:t>
            </a:r>
            <a:endParaRPr lang="el-GR" b="1" dirty="0"/>
          </a:p>
          <a:p>
            <a:pPr marL="95250" indent="-1588" algn="just"/>
            <a:endParaRPr lang="el-GR" dirty="0"/>
          </a:p>
          <a:p>
            <a:pPr algn="just"/>
            <a:r>
              <a:rPr lang="el-GR" b="1" dirty="0" smtClean="0"/>
              <a:t>Επιχειρήσεις</a:t>
            </a:r>
            <a:r>
              <a:rPr lang="en-US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/>
              <a:t>έως </a:t>
            </a:r>
            <a:r>
              <a:rPr lang="en-US" b="1" dirty="0"/>
              <a:t>π</a:t>
            </a:r>
            <a:r>
              <a:rPr lang="en-US" b="1" dirty="0" err="1"/>
              <a:t>έντε</a:t>
            </a:r>
            <a:r>
              <a:rPr lang="en-US" b="1" dirty="0"/>
              <a:t> (</a:t>
            </a:r>
            <a:r>
              <a:rPr lang="el-GR" b="1" dirty="0"/>
              <a:t>5</a:t>
            </a:r>
            <a:r>
              <a:rPr lang="en-US" b="1" dirty="0"/>
              <a:t>) π</a:t>
            </a:r>
            <a:r>
              <a:rPr lang="en-US" b="1" dirty="0" err="1"/>
              <a:t>ροτάσεις</a:t>
            </a:r>
            <a:r>
              <a:rPr lang="en-US" b="1" dirty="0"/>
              <a:t> α</a:t>
            </a:r>
            <a:r>
              <a:rPr lang="en-US" b="1" dirty="0" err="1"/>
              <a:t>νά</a:t>
            </a:r>
            <a:r>
              <a:rPr lang="en-US" b="1" dirty="0"/>
              <a:t> ΑΦΜ</a:t>
            </a:r>
            <a:r>
              <a:rPr lang="el-GR" b="1" dirty="0"/>
              <a:t>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/>
              <a:t>έως το 5πλάσιο του υψηλότερου κύκλου εργασιών </a:t>
            </a:r>
            <a:r>
              <a:rPr lang="el-GR" b="1" dirty="0" smtClean="0"/>
              <a:t>των τριών (3) τελευταίων ετών</a:t>
            </a:r>
            <a:endParaRPr lang="el-GR" b="1" dirty="0"/>
          </a:p>
          <a:p>
            <a:pPr marL="0" indent="0" algn="just"/>
            <a:r>
              <a:rPr lang="el-GR" b="1" i="1" dirty="0"/>
              <a:t>Εξαιρέσεις: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i="1" dirty="0"/>
              <a:t>Νεοφυείς επιχειρήσεις  μέλη “</a:t>
            </a:r>
            <a:r>
              <a:rPr lang="el-GR" b="1" i="1" dirty="0" err="1"/>
              <a:t>Elevate</a:t>
            </a:r>
            <a:r>
              <a:rPr lang="el-GR" b="1" i="1" dirty="0"/>
              <a:t> Greece”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i="1" dirty="0"/>
              <a:t>Επιχειρήσεις στο πλαίσιο της παρέμβασης IV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 algn="just"/>
            <a:endParaRPr lang="el-GR" dirty="0"/>
          </a:p>
          <a:p>
            <a:pPr algn="just"/>
            <a:r>
              <a:rPr lang="el-GR" b="1" dirty="0"/>
              <a:t>Ερευνητικοί Οργανισμοί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δεν υπάρχει περιορισμός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73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921" y="1256511"/>
            <a:ext cx="7380000" cy="400937"/>
          </a:xfrm>
        </p:spPr>
        <p:txBody>
          <a:bodyPr/>
          <a:lstStyle/>
          <a:p>
            <a:r>
              <a:rPr lang="el-GR" dirty="0" smtClean="0"/>
              <a:t>4. Κατηγορίες </a:t>
            </a:r>
            <a:r>
              <a:rPr lang="el-GR" dirty="0"/>
              <a:t>παρεμβάσεων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Ερευνώ - Καινοτομώ </a:t>
            </a:r>
            <a:r>
              <a:rPr lang="el-GR" dirty="0" smtClean="0"/>
              <a:t>2021-2027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262921" y="1657448"/>
            <a:ext cx="7392483" cy="4987192"/>
          </a:xfrm>
        </p:spPr>
        <p:txBody>
          <a:bodyPr/>
          <a:lstStyle/>
          <a:p>
            <a:pPr marL="0" lvl="0" indent="0" algn="just"/>
            <a:endParaRPr lang="el-GR" sz="800" b="1" dirty="0"/>
          </a:p>
          <a:p>
            <a:pPr marL="0" lvl="0" indent="0" algn="just"/>
            <a:r>
              <a:rPr lang="el-GR" sz="1350" b="1" dirty="0" smtClean="0"/>
              <a:t>Ι. Έρευνα </a:t>
            </a:r>
            <a:r>
              <a:rPr lang="el-GR" sz="1350" b="1" dirty="0"/>
              <a:t>και Ανάπτυξη από Επιχειρήσεις </a:t>
            </a:r>
            <a:endParaRPr lang="el-GR" sz="135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350" dirty="0"/>
              <a:t>Απευθύνεται </a:t>
            </a:r>
            <a:r>
              <a:rPr lang="el-GR" sz="1350" dirty="0" smtClean="0"/>
              <a:t>σε υφιστάμενες </a:t>
            </a:r>
            <a:r>
              <a:rPr lang="el-GR" sz="1350" dirty="0"/>
              <a:t>Επιχειρήσεις ανεξαρτήτως ημερομηνίας ίδρυσης και μεγέθους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350" dirty="0"/>
              <a:t>Δυνητικοί δικαιούχοι είναι είτε μια Επιχείρηση είτε Ομάδες Επιχειρήσεων, ανεξάρτητων μεταξύ </a:t>
            </a:r>
            <a:r>
              <a:rPr lang="el-GR" sz="1350" dirty="0" smtClean="0"/>
              <a:t>τους</a:t>
            </a:r>
            <a:endParaRPr lang="el-GR" sz="1350" b="1" dirty="0" smtClean="0"/>
          </a:p>
          <a:p>
            <a:pPr marL="0" lvl="0" indent="0" algn="just"/>
            <a:endParaRPr lang="el-GR" sz="800" dirty="0"/>
          </a:p>
          <a:p>
            <a:pPr marL="0" lvl="0" indent="0" algn="just"/>
            <a:r>
              <a:rPr lang="el-GR" sz="1350" b="1" dirty="0" err="1" smtClean="0"/>
              <a:t>ΙΙ</a:t>
            </a:r>
            <a:r>
              <a:rPr lang="el-GR" sz="1350" b="1" dirty="0" smtClean="0"/>
              <a:t>. Συμπράξεις </a:t>
            </a:r>
            <a:r>
              <a:rPr lang="el-GR" sz="1350" b="1" dirty="0"/>
              <a:t>Επιχειρήσεων με Ερευνητικούς Οργανισμούς </a:t>
            </a:r>
            <a:endParaRPr lang="el-GR" sz="135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350" dirty="0"/>
              <a:t>Αφορά συμπράξεις υφισταμένων επιχειρήσεων, ανεξαρτήτως μεγέθους και ημερομηνίας ίδρυσης, με ερευνητικούς </a:t>
            </a:r>
            <a:r>
              <a:rPr lang="el-GR" sz="1350" dirty="0" smtClean="0"/>
              <a:t>οργανισμούς </a:t>
            </a:r>
            <a:endParaRPr lang="el-GR" sz="13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350" dirty="0"/>
              <a:t>Έχει κύριους αποδέκτες τις </a:t>
            </a:r>
            <a:r>
              <a:rPr lang="el-GR" sz="1350" dirty="0" smtClean="0"/>
              <a:t>επιχειρήσεις</a:t>
            </a:r>
            <a:endParaRPr lang="el-GR" sz="1350" b="1" dirty="0" smtClean="0"/>
          </a:p>
          <a:p>
            <a:pPr marL="0" lvl="0" indent="0" algn="just"/>
            <a:endParaRPr lang="el-GR" sz="800" dirty="0"/>
          </a:p>
          <a:p>
            <a:pPr marL="0" lvl="0" indent="0" algn="just"/>
            <a:r>
              <a:rPr lang="el-GR" sz="1350" b="1" dirty="0" smtClean="0"/>
              <a:t>ΙΙΙ. Αξιοποίηση </a:t>
            </a:r>
            <a:r>
              <a:rPr lang="el-GR" sz="1350" b="1" dirty="0"/>
              <a:t>Ερευνητικών Αποτελεσμάτων </a:t>
            </a:r>
            <a:endParaRPr lang="el-GR" sz="135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350" dirty="0"/>
              <a:t>Αφορά υφιστάμενες </a:t>
            </a:r>
            <a:r>
              <a:rPr lang="el-GR" sz="1350" b="1" dirty="0"/>
              <a:t>μεμονωμένες</a:t>
            </a:r>
            <a:r>
              <a:rPr lang="el-GR" sz="1350" dirty="0"/>
              <a:t> επιχειρήσεις ανεξαρτήτως μεγέθους και ημερομηνίας </a:t>
            </a:r>
            <a:r>
              <a:rPr lang="el-GR" sz="1350" dirty="0" smtClean="0"/>
              <a:t>ίδρυσης</a:t>
            </a:r>
            <a:endParaRPr lang="el-GR" sz="1350" dirty="0"/>
          </a:p>
          <a:p>
            <a:pPr marL="0" lvl="0" indent="0" algn="just"/>
            <a:endParaRPr lang="el-GR" sz="800" b="1" dirty="0" smtClean="0"/>
          </a:p>
          <a:p>
            <a:pPr marL="0" lvl="0" indent="0" algn="just"/>
            <a:r>
              <a:rPr lang="el-GR" sz="1350" b="1" dirty="0" smtClean="0"/>
              <a:t>IV</a:t>
            </a:r>
            <a:r>
              <a:rPr lang="el-GR" sz="1350" b="1" dirty="0"/>
              <a:t>. Σφραγίδα Αριστείας (</a:t>
            </a:r>
            <a:r>
              <a:rPr lang="el-GR" sz="1350" b="1" dirty="0" err="1"/>
              <a:t>Seal</a:t>
            </a:r>
            <a:r>
              <a:rPr lang="el-GR" sz="1350" b="1" dirty="0"/>
              <a:t> of </a:t>
            </a:r>
            <a:r>
              <a:rPr lang="el-GR" sz="1350" b="1" dirty="0" err="1"/>
              <a:t>Excellence</a:t>
            </a:r>
            <a:r>
              <a:rPr lang="el-GR" sz="1350" b="1" dirty="0"/>
              <a:t>) για επιχειρήσεις </a:t>
            </a:r>
            <a:endParaRPr lang="el-GR" sz="13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l-GR" sz="1350" dirty="0"/>
              <a:t>Δυνητικοί δικαιούχοι ελληνικές ΜμΕ που έλαβαν τη Σφραγίδα Αριστείας στο πλαίσιο του Προγράμματος </a:t>
            </a:r>
            <a:r>
              <a:rPr lang="el-GR" sz="1350" dirty="0" smtClean="0"/>
              <a:t>Ορίζοντας Ευρώπη 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4379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4009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5. </a:t>
            </a:r>
            <a:r>
              <a:rPr lang="el-GR" dirty="0"/>
              <a:t>Προϋπολογισμός δράσης </a:t>
            </a:r>
            <a:r>
              <a:rPr lang="el-GR" dirty="0" smtClean="0"/>
              <a:t>– Ενδεικτικές ημερομηνίες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250437" y="1818574"/>
            <a:ext cx="7392483" cy="4307589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76859"/>
              </p:ext>
            </p:extLst>
          </p:nvPr>
        </p:nvGraphicFramePr>
        <p:xfrm>
          <a:off x="1650380" y="1907757"/>
          <a:ext cx="6068580" cy="298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850">
                  <a:extLst>
                    <a:ext uri="{9D8B030D-6E8A-4147-A177-3AD203B41FA5}">
                      <a16:colId xmlns:a16="http://schemas.microsoft.com/office/drawing/2014/main" val="1339418668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2150350136"/>
                    </a:ext>
                  </a:extLst>
                </a:gridCol>
                <a:gridCol w="1549654">
                  <a:extLst>
                    <a:ext uri="{9D8B030D-6E8A-4147-A177-3AD203B41FA5}">
                      <a16:colId xmlns:a16="http://schemas.microsoft.com/office/drawing/2014/main" val="1646538486"/>
                    </a:ext>
                  </a:extLst>
                </a:gridCol>
              </a:tblGrid>
              <a:tr h="385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ΚΑΤΗΓΟΡΙΑ</a:t>
                      </a:r>
                      <a:endParaRPr lang="el-GR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ΔΗΜΟΣΙΑ ΔΑΠΑΝΗ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ΕΝΔ. ΗΜΕΡΟΜΗΝΙΑ</a:t>
                      </a:r>
                      <a:r>
                        <a:rPr lang="el-GR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ΕΝΑΡΞΗΣ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10297"/>
                  </a:ext>
                </a:extLst>
              </a:tr>
              <a:tr h="2952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Παρέμβαση Ι </a:t>
                      </a:r>
                      <a:endParaRPr lang="el-GR" sz="13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/>
                        <a:t>Έρευνα και Ανάπτυξη από Επιχειρήσεις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60.000.000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l-GR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73125"/>
                  </a:ext>
                </a:extLst>
              </a:tr>
              <a:tr h="295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Παρέμβαση </a:t>
                      </a:r>
                      <a:r>
                        <a:rPr lang="el-GR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ΙΙ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Συμπράξεις Επιχειρήσεων με Ερευνητικούς Οργανισμούς</a:t>
                      </a:r>
                      <a:endParaRPr lang="el-G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180.000.000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l-GR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kumimoji="0" lang="el-G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76337"/>
                  </a:ext>
                </a:extLst>
              </a:tr>
              <a:tr h="315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Παρέμβαση </a:t>
                      </a:r>
                      <a:r>
                        <a:rPr lang="el-GR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ΙΙΙ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Αξιοποίηση Ερευνητικών Αποτελεσμάτων</a:t>
                      </a:r>
                      <a:endParaRPr lang="el-G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39.000.000</a:t>
                      </a:r>
                      <a:endParaRPr lang="el-GR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l-GR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kumimoji="0" lang="el-G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02613"/>
                  </a:ext>
                </a:extLst>
              </a:tr>
              <a:tr h="315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Παρέμβαση Ι</a:t>
                      </a:r>
                      <a:r>
                        <a:rPr lang="en-US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</a:t>
                      </a:r>
                      <a:endParaRPr lang="el-GR" sz="13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Σφραγίδα Αριστείας (</a:t>
                      </a:r>
                      <a:r>
                        <a:rPr lang="el-GR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Seal</a:t>
                      </a: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l-GR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Excellence</a:t>
                      </a:r>
                      <a:r>
                        <a:rPr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για επιχειρήσεις</a:t>
                      </a:r>
                      <a:endParaRPr lang="el-G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21.000.000</a:t>
                      </a:r>
                      <a:endParaRPr lang="el-GR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l-GR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endParaRPr kumimoji="0" lang="el-G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42553"/>
                  </a:ext>
                </a:extLst>
              </a:tr>
              <a:tr h="315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 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3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300.000.000</a:t>
                      </a:r>
                      <a:endParaRPr lang="el-GR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02659"/>
                  </a:ext>
                </a:extLst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>
          <a:xfrm>
            <a:off x="1250436" y="4966865"/>
            <a:ext cx="7392483" cy="587217"/>
          </a:xfrm>
          <a:prstGeom prst="rect">
            <a:avLst/>
          </a:prstGeom>
        </p:spPr>
        <p:txBody>
          <a:bodyPr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1C26"/>
              </a:buClr>
              <a:buSzPct val="160000"/>
              <a:buFont typeface="Arial Black" pitchFamily="34" charset="0"/>
              <a:buNone/>
              <a:tabLst/>
              <a:defRPr sz="1400" b="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spcBef>
                <a:spcPct val="20000"/>
              </a:spcBef>
              <a:buClr>
                <a:srgbClr val="B21C26"/>
              </a:buClr>
              <a:buSzPct val="160000"/>
              <a:buFont typeface="Arial Black" pitchFamily="34" charset="0"/>
              <a:buChar char="›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120000"/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540000" indent="-180000" algn="l" defTabSz="457200" rtl="0" eaLnBrk="1" latinLnBrk="0" hangingPunct="1">
              <a:spcBef>
                <a:spcPct val="20000"/>
              </a:spcBef>
              <a:buClr>
                <a:srgbClr val="B21C26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720000" indent="-180000" algn="l" defTabSz="457200" rtl="0" eaLnBrk="1" latinLnBrk="0" hangingPunct="1">
              <a:spcBef>
                <a:spcPct val="20000"/>
              </a:spcBef>
              <a:buSzPct val="80000"/>
              <a:buFont typeface="Verdana" pitchFamily="34" charset="0"/>
              <a:buChar char="-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 algn="just"/>
            <a:r>
              <a:rPr lang="el-GR" dirty="0" smtClean="0"/>
              <a:t>Η κάθε παρέμβαση θα παραμείνει ανοιχτή για περίπου 3 μήνες για υποβολή προτάσεων ερευνητικών έργων.</a:t>
            </a:r>
          </a:p>
          <a:p>
            <a:pPr marL="1588" indent="-1588" algn="just"/>
            <a:endParaRPr lang="el-GR" dirty="0" smtClean="0"/>
          </a:p>
          <a:p>
            <a:pPr marL="1588" indent="-1588" algn="just"/>
            <a:r>
              <a:rPr lang="el-GR" dirty="0"/>
              <a:t>Η υποβολή των Αιτήσεων Χρηματοδότησης (προτάσεων) θα γίνει </a:t>
            </a:r>
            <a:r>
              <a:rPr lang="el-GR" dirty="0" smtClean="0"/>
              <a:t>μέσω </a:t>
            </a:r>
            <a:r>
              <a:rPr lang="el-GR" dirty="0"/>
              <a:t>του </a:t>
            </a:r>
            <a:r>
              <a:rPr lang="el-GR" dirty="0" smtClean="0"/>
              <a:t>νέου πληροφοριακού </a:t>
            </a:r>
            <a:r>
              <a:rPr lang="el-GR" dirty="0"/>
              <a:t>συστήματος κρατικών ενισχύσεων (ΟΠΣΚΕ). </a:t>
            </a:r>
            <a:endParaRPr lang="el-GR" dirty="0" smtClean="0"/>
          </a:p>
          <a:p>
            <a:pPr marL="1588" indent="-1588"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4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Ερευνώ - Καινοτομώ 2021-2027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38" y="1417637"/>
            <a:ext cx="7380000" cy="3858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6. </a:t>
            </a:r>
            <a:r>
              <a:rPr lang="el-GR" dirty="0" smtClean="0"/>
              <a:t>Θεματικοί </a:t>
            </a:r>
            <a:r>
              <a:rPr lang="el-GR" dirty="0"/>
              <a:t>τομείς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66067" y="6527100"/>
            <a:ext cx="2133600" cy="271526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l-GR" dirty="0"/>
              <a:t>Ιουλίου 2023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Ερευνώ - Καινοτομώ 2021-2027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250437" y="2074994"/>
            <a:ext cx="7392483" cy="4452106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1588" indent="-1588" algn="just"/>
            <a:r>
              <a:rPr lang="el-GR" dirty="0" smtClean="0"/>
              <a:t>Κάθε </a:t>
            </a:r>
            <a:r>
              <a:rPr lang="el-GR" dirty="0"/>
              <a:t>θεματικός τομέας εξειδικεύεται περαιτέρω σε θεματικούς </a:t>
            </a:r>
            <a:r>
              <a:rPr lang="el-GR" dirty="0" err="1" smtClean="0"/>
              <a:t>υποτομείς</a:t>
            </a:r>
            <a:r>
              <a:rPr lang="el-GR" dirty="0" smtClean="0"/>
              <a:t>, η </a:t>
            </a:r>
            <a:r>
              <a:rPr lang="el-GR" dirty="0"/>
              <a:t>επιλογή </a:t>
            </a:r>
            <a:r>
              <a:rPr lang="el-GR" dirty="0" smtClean="0"/>
              <a:t>των οποίων κρίνεται </a:t>
            </a:r>
            <a:r>
              <a:rPr lang="el-GR" dirty="0"/>
              <a:t>κατά την αξιολόγηση.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75423"/>
              </p:ext>
            </p:extLst>
          </p:nvPr>
        </p:nvGraphicFramePr>
        <p:xfrm>
          <a:off x="1812764" y="1995004"/>
          <a:ext cx="5709426" cy="340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601">
                  <a:extLst>
                    <a:ext uri="{9D8B030D-6E8A-4147-A177-3AD203B41FA5}">
                      <a16:colId xmlns:a16="http://schemas.microsoft.com/office/drawing/2014/main" val="2025889593"/>
                    </a:ext>
                  </a:extLst>
                </a:gridCol>
                <a:gridCol w="1653825">
                  <a:extLst>
                    <a:ext uri="{9D8B030D-6E8A-4147-A177-3AD203B41FA5}">
                      <a16:colId xmlns:a16="http://schemas.microsoft.com/office/drawing/2014/main" val="287683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ΘΕΜΑΤΙΚΟΙ ΤΟΜΕΙΣ</a:t>
                      </a:r>
                    </a:p>
                    <a:p>
                      <a:pPr algn="ctr"/>
                      <a:r>
                        <a:rPr lang="el-GR" sz="1200" dirty="0" smtClean="0"/>
                        <a:t>8 τομείς της Εθνικής Στρατηγικής Έξυπνης Εξειδίκευσης (ΕΣΕΕ)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ΠΟΣΟΣΤΟ</a:t>
                      </a:r>
                      <a:r>
                        <a:rPr lang="el-GR" sz="1200" baseline="0" dirty="0" smtClean="0"/>
                        <a:t> ΕΠΙ ΤΟΥ ΣΥΝΟΛΙΚΟΥ ΠΡΟΫΟΛΟΓΙΣΜΟΥ</a:t>
                      </a:r>
                      <a:endParaRPr lang="el-GR" sz="1200" dirty="0" smtClean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1.Υλικά – Κατασκευές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2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2.Τουρισμός, Πολιτισμός και Δημιουργικές Βιομηχανίες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2530"/>
                  </a:ext>
                </a:extLst>
              </a:tr>
              <a:tr h="375250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3.Αγροδιατροφική Αλυσίδα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4.Περιβάλλον &amp; Κυκλική Οικονομία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7781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5.Βιοεπιστήμες, Υγεία, Φάρμακα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19,7%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157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6.Μεταφορές &amp; Εφοδιαστική Αλυσίδα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9669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7.Αειφόρος Ενέργεια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8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8.Ψηφιακές Τεχνολογίες</a:t>
                      </a:r>
                      <a:endParaRPr lang="el-GR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AXI">
      <a:dk1>
        <a:srgbClr val="000000"/>
      </a:dk1>
      <a:lt1>
        <a:srgbClr val="FFFFFF"/>
      </a:lt1>
      <a:dk2>
        <a:srgbClr val="B21C26"/>
      </a:dk2>
      <a:lt2>
        <a:srgbClr val="E1E1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2D4E0BC-788F-4702-8A66-22AFA5B0E87D}" vid="{05EF9C39-8297-4B14-8A86-2D55106175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51CEAD4D3E4D9F45929CF8F85E545A86" ma:contentTypeVersion="14" ma:contentTypeDescription="Δημιουργία νέου εγγράφου" ma:contentTypeScope="" ma:versionID="c72e837cb742b6240ca35225bca21085">
  <xsd:schema xmlns:xsd="http://www.w3.org/2001/XMLSchema" xmlns:xs="http://www.w3.org/2001/XMLSchema" xmlns:p="http://schemas.microsoft.com/office/2006/metadata/properties" xmlns:ns3="342a3a73-8539-4568-b4d0-cdb61c540084" xmlns:ns4="adde670d-6765-4439-b8a6-3a3b19e5ffb2" targetNamespace="http://schemas.microsoft.com/office/2006/metadata/properties" ma:root="true" ma:fieldsID="781ea3e263c541608d0f91a250052c43" ns3:_="" ns4:_="">
    <xsd:import namespace="342a3a73-8539-4568-b4d0-cdb61c540084"/>
    <xsd:import namespace="adde670d-6765-4439-b8a6-3a3b19e5ff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a3a73-8539-4568-b4d0-cdb61c540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e670d-6765-4439-b8a6-3a3b19e5f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F43FF-B8EA-4C0F-AB96-D0499F6B9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E5D485-A873-42B7-9613-28DFC63D8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a3a73-8539-4568-b4d0-cdb61c540084"/>
    <ds:schemaRef ds:uri="adde670d-6765-4439-b8a6-3a3b19e5f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CD649-7CD4-4857-AE04-5C537167607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42a3a73-8539-4568-b4d0-cdb61c540084"/>
    <ds:schemaRef ds:uri="http://schemas.microsoft.com/office/2006/documentManagement/types"/>
    <ds:schemaRef ds:uri="adde670d-6765-4439-b8a6-3a3b19e5ffb2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PRAXI_GR</Template>
  <TotalTime>1961</TotalTime>
  <Words>2753</Words>
  <Application>Microsoft Office PowerPoint</Application>
  <PresentationFormat>On-screen Show (4:3)</PresentationFormat>
  <Paragraphs>414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Ερευνώ - Καινοτομώ 2021-2027  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Ερευνώ - Καινοτομώ 2021-2027 </vt:lpstr>
      <vt:lpstr>Πηγή Πληροφόρησης</vt:lpstr>
      <vt:lpstr>Ευχαριστώ  για την προσοχή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παρουσίασης</dc:title>
  <dc:creator>User</dc:creator>
  <cp:lastModifiedBy>Markos KONTIZAS</cp:lastModifiedBy>
  <cp:revision>169</cp:revision>
  <dcterms:created xsi:type="dcterms:W3CDTF">2019-01-09T14:06:02Z</dcterms:created>
  <dcterms:modified xsi:type="dcterms:W3CDTF">2023-07-13T10:32:13Z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0x01010051CEAD4D3E4D9F45929CF8F85E545A86</vt:lpwstr>
  </property>
</Properties>
</file>