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sldIdLst>
    <p:sldId id="265" r:id="rId5"/>
    <p:sldId id="612" r:id="rId6"/>
    <p:sldId id="599" r:id="rId7"/>
    <p:sldId id="616" r:id="rId8"/>
    <p:sldId id="617" r:id="rId9"/>
    <p:sldId id="575" r:id="rId10"/>
    <p:sldId id="573" r:id="rId11"/>
    <p:sldId id="580" r:id="rId12"/>
    <p:sldId id="611" r:id="rId13"/>
    <p:sldId id="610" r:id="rId14"/>
    <p:sldId id="555" r:id="rId15"/>
    <p:sldId id="581" r:id="rId16"/>
    <p:sldId id="561" r:id="rId17"/>
    <p:sldId id="546" r:id="rId18"/>
    <p:sldId id="619" r:id="rId19"/>
    <p:sldId id="562" r:id="rId20"/>
    <p:sldId id="588" r:id="rId21"/>
    <p:sldId id="618" r:id="rId22"/>
    <p:sldId id="567" r:id="rId23"/>
    <p:sldId id="563" r:id="rId24"/>
    <p:sldId id="587" r:id="rId25"/>
    <p:sldId id="591" r:id="rId26"/>
    <p:sldId id="592" r:id="rId27"/>
    <p:sldId id="589" r:id="rId28"/>
    <p:sldId id="569" r:id="rId29"/>
    <p:sldId id="570" r:id="rId30"/>
    <p:sldId id="539" r:id="rId31"/>
    <p:sldId id="538" r:id="rId32"/>
    <p:sldId id="540" r:id="rId33"/>
    <p:sldId id="520" r:id="rId34"/>
    <p:sldId id="603" r:id="rId35"/>
    <p:sldId id="528" r:id="rId36"/>
    <p:sldId id="571" r:id="rId37"/>
  </p:sldIdLst>
  <p:sldSz cx="86868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" userDrawn="1">
          <p15:clr>
            <a:srgbClr val="A4A3A4"/>
          </p15:clr>
        </p15:guide>
        <p15:guide id="2" orient="horz" pos="2368" userDrawn="1">
          <p15:clr>
            <a:srgbClr val="A4A3A4"/>
          </p15:clr>
        </p15:guide>
        <p15:guide id="3" orient="horz" pos="94" userDrawn="1">
          <p15:clr>
            <a:srgbClr val="A4A3A4"/>
          </p15:clr>
        </p15:guide>
        <p15:guide id="4" orient="horz" pos="1145" userDrawn="1">
          <p15:clr>
            <a:srgbClr val="A4A3A4"/>
          </p15:clr>
        </p15:guide>
        <p15:guide id="5" orient="horz" pos="1376" userDrawn="1">
          <p15:clr>
            <a:srgbClr val="A4A3A4"/>
          </p15:clr>
        </p15:guide>
        <p15:guide id="6" pos="5383" userDrawn="1">
          <p15:clr>
            <a:srgbClr val="A4A3A4"/>
          </p15:clr>
        </p15:guide>
        <p15:guide id="7" pos="812" userDrawn="1">
          <p15:clr>
            <a:srgbClr val="A4A3A4"/>
          </p15:clr>
        </p15:guide>
        <p15:guide id="8" pos="198" userDrawn="1">
          <p15:clr>
            <a:srgbClr val="A4A3A4"/>
          </p15:clr>
        </p15:guide>
        <p15:guide id="9" pos="2731" userDrawn="1">
          <p15:clr>
            <a:srgbClr val="A4A3A4"/>
          </p15:clr>
        </p15:guide>
        <p15:guide id="10" pos="5118" userDrawn="1">
          <p15:clr>
            <a:srgbClr val="A4A3A4"/>
          </p15:clr>
        </p15:guide>
        <p15:guide id="11" pos="98" userDrawn="1">
          <p15:clr>
            <a:srgbClr val="A4A3A4"/>
          </p15:clr>
        </p15:guide>
        <p15:guide id="12" pos="2892" userDrawn="1">
          <p15:clr>
            <a:srgbClr val="A4A3A4"/>
          </p15:clr>
        </p15:guide>
        <p15:guide id="13" pos="30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ien, Damian" initials="PD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B26"/>
    <a:srgbClr val="E1E1D7"/>
    <a:srgbClr val="B21C26"/>
    <a:srgbClr val="C41230"/>
    <a:srgbClr val="E3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3E7C5-B6A2-8312-600B-76979F2CDFD9}" v="41" dt="2022-11-14T14:10:37.539"/>
    <p1510:client id="{57E44280-4FCD-1F76-F62C-E00137A1AEB3}" v="4" dt="2022-09-29T02:50:29.377"/>
    <p1510:client id="{AE803573-3328-0256-9104-C7BDCDF46064}" v="81" dt="2022-11-14T14:03:59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>
      <p:cViewPr varScale="1">
        <p:scale>
          <a:sx n="109" d="100"/>
          <a:sy n="109" d="100"/>
        </p:scale>
        <p:origin x="1830" y="90"/>
      </p:cViewPr>
      <p:guideLst>
        <p:guide orient="horz" pos="186"/>
        <p:guide orient="horz" pos="2368"/>
        <p:guide orient="horz" pos="94"/>
        <p:guide orient="horz" pos="1145"/>
        <p:guide orient="horz" pos="1376"/>
        <p:guide pos="5383"/>
        <p:guide pos="812"/>
        <p:guide pos="198"/>
        <p:guide pos="2731"/>
        <p:guide pos="5118"/>
        <p:guide pos="98"/>
        <p:guide pos="2892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D7E-BF47-4291-990B-2F4BE638ACC2}" type="datetimeFigureOut">
              <a:rPr lang="el-GR" smtClean="0"/>
              <a:pPr/>
              <a:t>13/7/2023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696913"/>
            <a:ext cx="4416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A572-6CBB-4A67-B10D-015C74DDE86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Δράσεις έρευνας και καινοτομίας </a:t>
            </a:r>
            <a:r>
              <a:rPr lang="el-GR"/>
              <a:t>Χρηματοδότηση </a:t>
            </a:r>
            <a:r>
              <a:rPr lang="el-GR" b="1"/>
              <a:t>ερευνητικών προγραμμάτων </a:t>
            </a:r>
            <a:r>
              <a:rPr lang="el-GR"/>
              <a:t>που αντιμετωπίζουν σαφώς </a:t>
            </a:r>
            <a:r>
              <a:rPr lang="el-GR" b="1"/>
              <a:t>καθορισμένες προκλήσεις </a:t>
            </a:r>
            <a:r>
              <a:rPr lang="el-GR"/>
              <a:t>και τα οποία μπορούν να οδηγήσουν στην </a:t>
            </a:r>
            <a:r>
              <a:rPr lang="el-GR" b="1"/>
              <a:t>ανάπτυξη νέας γνώσης ή νέας τεχνολογίας</a:t>
            </a:r>
            <a:r>
              <a:rPr lang="el-GR"/>
              <a:t>. </a:t>
            </a:r>
            <a:r>
              <a:rPr lang="el-GR" b="1"/>
              <a:t>Ποιοι μπορούν να συμμετάσχουν</a:t>
            </a:r>
            <a:r>
              <a:rPr lang="el-GR"/>
              <a:t>; Κοινοπραξίες εταίρων από διαφορετικές χώρες, που μπορεί να ανήκουν σε διαφορετικό κλάδο ή ακαδημαϊκό κύκλο.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/>
              <a:t>Δράσεις καινοτομίας </a:t>
            </a:r>
            <a:r>
              <a:rPr lang="el-GR"/>
              <a:t>Η χρηματοδότηση </a:t>
            </a:r>
            <a:r>
              <a:rPr lang="el-GR" b="1"/>
              <a:t>εστιάζει περισσότερο σε δραστηριότητες που βρίσκονται πιο κοντά στην αγορά</a:t>
            </a:r>
            <a:r>
              <a:rPr lang="el-GR"/>
              <a:t>. Παραδείγματος χάριν, </a:t>
            </a:r>
            <a:r>
              <a:rPr lang="el-GR" b="1"/>
              <a:t>κατασκευή πρωτοτύπων</a:t>
            </a:r>
            <a:r>
              <a:rPr lang="el-GR"/>
              <a:t>, διεξαγωγή δοκιμών, παρουσίαση, </a:t>
            </a:r>
            <a:r>
              <a:rPr lang="el-GR" b="1"/>
              <a:t>πιλοτικές εφαρμογές</a:t>
            </a:r>
            <a:r>
              <a:rPr lang="el-GR"/>
              <a:t>, κλιμάκωση κ.τ.λ., εάν στοχεύουν στην παραγωγή νέων ή βελτιωμένων προϊόντων ή υπηρεσιών. </a:t>
            </a:r>
            <a:r>
              <a:rPr lang="el-GR" b="1"/>
              <a:t>Ποιοι μπορούν να συμμετάσχουν</a:t>
            </a:r>
            <a:r>
              <a:rPr lang="el-GR"/>
              <a:t>; Κοινοπραξίες εταίρων από διαφορετικές χώρες, που μπορεί να ανήκουν σε διαφορετικό κλάδο ή ακαδημαϊκό κύκλο.</a:t>
            </a:r>
            <a:r>
              <a:rPr lang="en-US"/>
              <a:t> </a:t>
            </a:r>
            <a:r>
              <a:rPr lang="en-US" b="1"/>
              <a:t>70</a:t>
            </a:r>
            <a:r>
              <a:rPr lang="en-US"/>
              <a:t>% (except for non-profit legal entities, where a rate of up to </a:t>
            </a:r>
            <a:r>
              <a:rPr lang="en-US" b="1"/>
              <a:t>100</a:t>
            </a:r>
            <a:r>
              <a:rPr lang="en-US"/>
              <a:t>% applies)</a:t>
            </a:r>
            <a:endParaRPr lang="el-GR"/>
          </a:p>
          <a:p>
            <a:r>
              <a:rPr lang="el-GR" b="1"/>
              <a:t>Συντονισμός και δράσεις στήριξης </a:t>
            </a:r>
            <a:r>
              <a:rPr lang="el-GR"/>
              <a:t>Η χρηματοδότηση </a:t>
            </a:r>
            <a:r>
              <a:rPr lang="el-GR" b="1"/>
              <a:t>καλύπτει τον συντονισμό και τη δικτύωση έργων</a:t>
            </a:r>
            <a:r>
              <a:rPr lang="el-GR"/>
              <a:t>, </a:t>
            </a:r>
            <a:r>
              <a:rPr lang="el-GR" b="1"/>
              <a:t>προγραμμάτων και πολιτικών έρευνας και καινοτομίας. </a:t>
            </a:r>
            <a:r>
              <a:rPr lang="el-GR"/>
              <a:t>Η χρηματοδότηση για την έρευνα και την καινοτομία αυτή καθαυτή καλύπτεται από άλλη συνιστώσα. Ποιοι μπορούν να συμμετάσχουν; Μεμονωμένοι φορείς ή κοινοπραξίες εταίρων από διαφορετικές χώρες, που μπορεί να ανήκουν σε διαφορετικό κλάδο ή ακαδημαϊκό κύκλο.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5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59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12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7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l-GR" sz="1200">
                <a:latin typeface="+mn-lt"/>
                <a:cs typeface="Calibri"/>
              </a:rPr>
              <a:t>Σε περίπτωση ισοβαθμίας</a:t>
            </a:r>
            <a:r>
              <a:rPr lang="el-GR" sz="1200" baseline="0">
                <a:latin typeface="+mn-lt"/>
                <a:cs typeface="Calibri"/>
              </a:rPr>
              <a:t> των προτάσεων, θα γίνει επιλογή βάσει κριτηρίων όπως αριθμός γυναικών στην πρόταση και η γεωγραφική κάλυψη των δράσεων</a:t>
            </a: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address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aspects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identified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topic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description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covered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more</a:t>
            </a:r>
            <a:endParaRPr lang="en-US" sz="1200">
              <a:latin typeface="+mn-lt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lang="en-US" sz="1200">
                <a:latin typeface="+mn-lt"/>
                <a:cs typeface="Calibri"/>
              </a:rPr>
              <a:t>highly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ranked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have</a:t>
            </a:r>
            <a:r>
              <a:rPr lang="en-US" sz="1200" spc="-4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highest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priority.</a:t>
            </a:r>
            <a:endParaRPr lang="en-US" sz="1200">
              <a:latin typeface="+mn-lt"/>
              <a:cs typeface="Calibri"/>
            </a:endParaRPr>
          </a:p>
          <a:p>
            <a:pPr marL="12700" marR="29209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identified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under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1),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any,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themselves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according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have </a:t>
            </a:r>
            <a:r>
              <a:rPr lang="en-US" sz="1200">
                <a:latin typeface="+mn-lt"/>
                <a:cs typeface="Calibri"/>
              </a:rPr>
              <a:t>been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awarded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b="1" spc="-20">
                <a:latin typeface="+mn-lt"/>
                <a:cs typeface="Calibri"/>
              </a:rPr>
              <a:t>‘Excellence</a:t>
            </a:r>
            <a:r>
              <a:rPr lang="en-US" sz="1200" spc="-20">
                <a:latin typeface="+mn-lt"/>
                <a:cs typeface="Calibri"/>
              </a:rPr>
              <a:t>’.</a:t>
            </a:r>
            <a:r>
              <a:rPr lang="en-US" sz="1200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priority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5">
                <a:latin typeface="+mn-lt"/>
                <a:cs typeface="Calibri"/>
              </a:rPr>
              <a:t> for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 ‘Impact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65">
                <a:latin typeface="+mn-lt"/>
                <a:cs typeface="Calibri"/>
              </a:rPr>
              <a:t>’.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b="1">
                <a:solidFill>
                  <a:srgbClr val="1A4289"/>
                </a:solidFill>
                <a:latin typeface="+mn-lt"/>
                <a:cs typeface="Calibri"/>
              </a:rPr>
              <a:t>NB</a:t>
            </a:r>
            <a:r>
              <a:rPr lang="en-US" sz="1200" b="1">
                <a:latin typeface="+mn-lt"/>
                <a:cs typeface="Calibri"/>
              </a:rPr>
              <a:t>:</a:t>
            </a:r>
            <a:r>
              <a:rPr lang="en-US" sz="1200" b="1" spc="38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Innovation</a:t>
            </a:r>
            <a:r>
              <a:rPr lang="en-US" sz="1200" b="1" u="sng" spc="-3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actions</a:t>
            </a:r>
            <a:r>
              <a:rPr lang="en-US" sz="1200" b="1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this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done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first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basis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</a:t>
            </a:r>
            <a:r>
              <a:rPr lang="en-US" sz="1200" b="1" spc="-10">
                <a:latin typeface="+mn-lt"/>
                <a:cs typeface="Calibri"/>
              </a:rPr>
              <a:t>Impact</a:t>
            </a:r>
            <a:r>
              <a:rPr lang="en-US" sz="1200" spc="-10">
                <a:latin typeface="+mn-lt"/>
                <a:cs typeface="Calibri"/>
              </a:rPr>
              <a:t>’,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‘Excellence’.</a:t>
            </a:r>
            <a:endParaRPr lang="en-US" sz="1200">
              <a:latin typeface="+mn-lt"/>
              <a:cs typeface="Calibri"/>
            </a:endParaRPr>
          </a:p>
          <a:p>
            <a:pPr marL="12700" marR="669925" indent="12065">
              <a:lnSpc>
                <a:spcPct val="70000"/>
              </a:lnSpc>
              <a:spcBef>
                <a:spcPts val="994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gender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balance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among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personnel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named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primarily </a:t>
            </a:r>
            <a:r>
              <a:rPr lang="en-US" sz="1200">
                <a:latin typeface="+mn-lt"/>
                <a:cs typeface="Calibri"/>
              </a:rPr>
              <a:t>responsible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carrying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out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research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and/or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innovation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activities,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the </a:t>
            </a:r>
            <a:r>
              <a:rPr lang="en-US" sz="1200" spc="-10">
                <a:latin typeface="+mn-lt"/>
                <a:cs typeface="Calibri"/>
              </a:rPr>
              <a:t>researchers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table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proposal,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factor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spc="-10" err="1">
                <a:latin typeface="+mn-lt"/>
                <a:cs typeface="Calibri"/>
              </a:rPr>
              <a:t>prioritisation</a:t>
            </a:r>
            <a:r>
              <a:rPr lang="en-US" sz="1200" spc="-10">
                <a:latin typeface="+mn-lt"/>
                <a:cs typeface="Calibri"/>
              </a:rPr>
              <a:t>.</a:t>
            </a:r>
            <a:endParaRPr lang="en-US" sz="1200">
              <a:latin typeface="+mn-lt"/>
              <a:cs typeface="Calibri"/>
            </a:endParaRPr>
          </a:p>
          <a:p>
            <a:pPr marL="12700" marR="142240" indent="12065">
              <a:lnSpc>
                <a:spcPct val="70000"/>
              </a:lnSpc>
              <a:spcBef>
                <a:spcPts val="1005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 </a:t>
            </a:r>
            <a:r>
              <a:rPr lang="en-US" sz="1200" b="1" spc="-10">
                <a:latin typeface="+mn-lt"/>
                <a:cs typeface="Calibri"/>
              </a:rPr>
              <a:t>geographical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diversity</a:t>
            </a:r>
            <a:r>
              <a:rPr lang="en-US" sz="1200" spc="-10">
                <a:latin typeface="+mn-lt"/>
                <a:cs typeface="Calibri"/>
              </a:rPr>
              <a:t>,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defined as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number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of </a:t>
            </a:r>
            <a:r>
              <a:rPr lang="en-US" sz="1200">
                <a:latin typeface="+mn-lt"/>
                <a:cs typeface="Calibri"/>
              </a:rPr>
              <a:t>EU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Member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states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Associated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Countries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represented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receiving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funds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from </a:t>
            </a:r>
            <a:r>
              <a:rPr lang="en-US" sz="1200">
                <a:latin typeface="+mn-lt"/>
                <a:cs typeface="Calibri"/>
              </a:rPr>
              <a:t>projects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up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ranking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list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(and 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number,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budget).</a:t>
            </a:r>
            <a:endParaRPr lang="en-US" sz="1200">
              <a:latin typeface="+mn-lt"/>
              <a:cs typeface="Calibri"/>
            </a:endParaRPr>
          </a:p>
          <a:p>
            <a:pPr marL="12700" marR="5080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distinction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cannot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made,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decide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considering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</a:t>
            </a:r>
            <a:r>
              <a:rPr lang="en-US" sz="1200" spc="-10">
                <a:latin typeface="+mn-lt"/>
                <a:cs typeface="Calibri"/>
              </a:rPr>
              <a:t> factors </a:t>
            </a:r>
            <a:r>
              <a:rPr lang="en-US" sz="1200">
                <a:latin typeface="+mn-lt"/>
                <a:cs typeface="Calibri"/>
              </a:rPr>
              <a:t>related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objectives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call,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or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Horizon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Europe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general</a:t>
            </a:r>
            <a:r>
              <a:rPr lang="en-US" sz="1200" spc="-10">
                <a:latin typeface="+mn-lt"/>
                <a:cs typeface="Calibri"/>
              </a:rPr>
              <a:t>.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include,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example, </a:t>
            </a:r>
            <a:r>
              <a:rPr lang="en-US" sz="1200">
                <a:latin typeface="+mn-lt"/>
                <a:cs typeface="Calibri"/>
              </a:rPr>
              <a:t>enhancing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quality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project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portfolio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through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synergies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between</a:t>
            </a:r>
            <a:r>
              <a:rPr lang="en-US" sz="1200" b="1" spc="-7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projects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spc="-40">
                <a:latin typeface="+mn-lt"/>
                <a:cs typeface="Calibri"/>
              </a:rPr>
              <a:t>or,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where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relevant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and </a:t>
            </a:r>
            <a:r>
              <a:rPr lang="en-US" sz="1200">
                <a:latin typeface="+mn-lt"/>
                <a:cs typeface="Calibri"/>
              </a:rPr>
              <a:t>feasible</a:t>
            </a:r>
            <a:r>
              <a:rPr lang="en-US" sz="1200" b="1">
                <a:latin typeface="+mn-lt"/>
                <a:cs typeface="Calibri"/>
              </a:rPr>
              <a:t>,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involvement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SMEs</a:t>
            </a:r>
            <a:r>
              <a:rPr lang="en-US" sz="1200">
                <a:latin typeface="+mn-lt"/>
                <a:cs typeface="Calibri"/>
              </a:rPr>
              <a:t>.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factors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documented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report.</a:t>
            </a:r>
            <a:endParaRPr lang="en-US" sz="1200"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87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l-GR" sz="1200">
                <a:latin typeface="+mn-lt"/>
                <a:cs typeface="Calibri"/>
              </a:rPr>
              <a:t>Σε περίπτωση ισοβαθμίας</a:t>
            </a:r>
            <a:r>
              <a:rPr lang="el-GR" sz="1200" baseline="0">
                <a:latin typeface="+mn-lt"/>
                <a:cs typeface="Calibri"/>
              </a:rPr>
              <a:t> των προτάσεων, θα γίνει επιλογή βάσει κριτηρίων όπως αριθμός γυναικών στην πρόταση και η γεωγραφική κάλυψη των δράσεων</a:t>
            </a: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address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aspects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identified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topic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description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covered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more</a:t>
            </a:r>
            <a:endParaRPr lang="en-US" sz="1200">
              <a:latin typeface="+mn-lt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lang="en-US" sz="1200">
                <a:latin typeface="+mn-lt"/>
                <a:cs typeface="Calibri"/>
              </a:rPr>
              <a:t>highly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ranked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have</a:t>
            </a:r>
            <a:r>
              <a:rPr lang="en-US" sz="1200" spc="-4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highest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priority.</a:t>
            </a:r>
            <a:endParaRPr lang="en-US" sz="1200">
              <a:latin typeface="+mn-lt"/>
              <a:cs typeface="Calibri"/>
            </a:endParaRPr>
          </a:p>
          <a:p>
            <a:pPr marL="12700" marR="29209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identified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under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1),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any,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themselves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according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have </a:t>
            </a:r>
            <a:r>
              <a:rPr lang="en-US" sz="1200">
                <a:latin typeface="+mn-lt"/>
                <a:cs typeface="Calibri"/>
              </a:rPr>
              <a:t>been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awarded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b="1" spc="-20">
                <a:latin typeface="+mn-lt"/>
                <a:cs typeface="Calibri"/>
              </a:rPr>
              <a:t>‘Excellence</a:t>
            </a:r>
            <a:r>
              <a:rPr lang="en-US" sz="1200" spc="-20">
                <a:latin typeface="+mn-lt"/>
                <a:cs typeface="Calibri"/>
              </a:rPr>
              <a:t>’.</a:t>
            </a:r>
            <a:r>
              <a:rPr lang="en-US" sz="1200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priority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5">
                <a:latin typeface="+mn-lt"/>
                <a:cs typeface="Calibri"/>
              </a:rPr>
              <a:t> for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 ‘Impact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65">
                <a:latin typeface="+mn-lt"/>
                <a:cs typeface="Calibri"/>
              </a:rPr>
              <a:t>’.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b="1">
                <a:solidFill>
                  <a:srgbClr val="1A4289"/>
                </a:solidFill>
                <a:latin typeface="+mn-lt"/>
                <a:cs typeface="Calibri"/>
              </a:rPr>
              <a:t>NB</a:t>
            </a:r>
            <a:r>
              <a:rPr lang="en-US" sz="1200" b="1">
                <a:latin typeface="+mn-lt"/>
                <a:cs typeface="Calibri"/>
              </a:rPr>
              <a:t>:</a:t>
            </a:r>
            <a:r>
              <a:rPr lang="en-US" sz="1200" b="1" spc="38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Innovation</a:t>
            </a:r>
            <a:r>
              <a:rPr lang="en-US" sz="1200" b="1" u="sng" spc="-3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actions</a:t>
            </a:r>
            <a:r>
              <a:rPr lang="en-US" sz="1200" b="1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this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done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first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basis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</a:t>
            </a:r>
            <a:r>
              <a:rPr lang="en-US" sz="1200" b="1" spc="-10">
                <a:latin typeface="+mn-lt"/>
                <a:cs typeface="Calibri"/>
              </a:rPr>
              <a:t>Impact</a:t>
            </a:r>
            <a:r>
              <a:rPr lang="en-US" sz="1200" spc="-10">
                <a:latin typeface="+mn-lt"/>
                <a:cs typeface="Calibri"/>
              </a:rPr>
              <a:t>’,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‘Excellence’.</a:t>
            </a:r>
            <a:endParaRPr lang="en-US" sz="1200">
              <a:latin typeface="+mn-lt"/>
              <a:cs typeface="Calibri"/>
            </a:endParaRPr>
          </a:p>
          <a:p>
            <a:pPr marL="12700" marR="669925" indent="12065">
              <a:lnSpc>
                <a:spcPct val="70000"/>
              </a:lnSpc>
              <a:spcBef>
                <a:spcPts val="994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gender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balance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among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personnel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named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primarily </a:t>
            </a:r>
            <a:r>
              <a:rPr lang="en-US" sz="1200">
                <a:latin typeface="+mn-lt"/>
                <a:cs typeface="Calibri"/>
              </a:rPr>
              <a:t>responsible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carrying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out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research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and/or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innovation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activities,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the </a:t>
            </a:r>
            <a:r>
              <a:rPr lang="en-US" sz="1200" spc="-10">
                <a:latin typeface="+mn-lt"/>
                <a:cs typeface="Calibri"/>
              </a:rPr>
              <a:t>researchers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table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proposal,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factor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spc="-10" err="1">
                <a:latin typeface="+mn-lt"/>
                <a:cs typeface="Calibri"/>
              </a:rPr>
              <a:t>prioritisation</a:t>
            </a:r>
            <a:r>
              <a:rPr lang="en-US" sz="1200" spc="-10">
                <a:latin typeface="+mn-lt"/>
                <a:cs typeface="Calibri"/>
              </a:rPr>
              <a:t>.</a:t>
            </a:r>
            <a:endParaRPr lang="en-US" sz="1200">
              <a:latin typeface="+mn-lt"/>
              <a:cs typeface="Calibri"/>
            </a:endParaRPr>
          </a:p>
          <a:p>
            <a:pPr marL="12700" marR="142240" indent="12065">
              <a:lnSpc>
                <a:spcPct val="70000"/>
              </a:lnSpc>
              <a:spcBef>
                <a:spcPts val="1005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 </a:t>
            </a:r>
            <a:r>
              <a:rPr lang="en-US" sz="1200" b="1" spc="-10">
                <a:latin typeface="+mn-lt"/>
                <a:cs typeface="Calibri"/>
              </a:rPr>
              <a:t>geographical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diversity</a:t>
            </a:r>
            <a:r>
              <a:rPr lang="en-US" sz="1200" spc="-10">
                <a:latin typeface="+mn-lt"/>
                <a:cs typeface="Calibri"/>
              </a:rPr>
              <a:t>,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defined as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number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of </a:t>
            </a:r>
            <a:r>
              <a:rPr lang="en-US" sz="1200">
                <a:latin typeface="+mn-lt"/>
                <a:cs typeface="Calibri"/>
              </a:rPr>
              <a:t>EU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Member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states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Associated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Countries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represented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receiving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funds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from </a:t>
            </a:r>
            <a:r>
              <a:rPr lang="en-US" sz="1200">
                <a:latin typeface="+mn-lt"/>
                <a:cs typeface="Calibri"/>
              </a:rPr>
              <a:t>projects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up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ranking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list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(and 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number,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budget).</a:t>
            </a:r>
            <a:endParaRPr lang="en-US" sz="1200">
              <a:latin typeface="+mn-lt"/>
              <a:cs typeface="Calibri"/>
            </a:endParaRPr>
          </a:p>
          <a:p>
            <a:pPr marL="12700" marR="5080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distinction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cannot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made,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decide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considering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</a:t>
            </a:r>
            <a:r>
              <a:rPr lang="en-US" sz="1200" spc="-10">
                <a:latin typeface="+mn-lt"/>
                <a:cs typeface="Calibri"/>
              </a:rPr>
              <a:t> factors </a:t>
            </a:r>
            <a:r>
              <a:rPr lang="en-US" sz="1200">
                <a:latin typeface="+mn-lt"/>
                <a:cs typeface="Calibri"/>
              </a:rPr>
              <a:t>related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objectives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call,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or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Horizon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Europe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general</a:t>
            </a:r>
            <a:r>
              <a:rPr lang="en-US" sz="1200" spc="-10">
                <a:latin typeface="+mn-lt"/>
                <a:cs typeface="Calibri"/>
              </a:rPr>
              <a:t>.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include,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example, </a:t>
            </a:r>
            <a:r>
              <a:rPr lang="en-US" sz="1200">
                <a:latin typeface="+mn-lt"/>
                <a:cs typeface="Calibri"/>
              </a:rPr>
              <a:t>enhancing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quality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project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portfolio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through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synergies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between</a:t>
            </a:r>
            <a:r>
              <a:rPr lang="en-US" sz="1200" b="1" spc="-7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projects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spc="-40">
                <a:latin typeface="+mn-lt"/>
                <a:cs typeface="Calibri"/>
              </a:rPr>
              <a:t>or,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where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relevant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and </a:t>
            </a:r>
            <a:r>
              <a:rPr lang="en-US" sz="1200">
                <a:latin typeface="+mn-lt"/>
                <a:cs typeface="Calibri"/>
              </a:rPr>
              <a:t>feasible</a:t>
            </a:r>
            <a:r>
              <a:rPr lang="en-US" sz="1200" b="1">
                <a:latin typeface="+mn-lt"/>
                <a:cs typeface="Calibri"/>
              </a:rPr>
              <a:t>,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involvement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SMEs</a:t>
            </a:r>
            <a:r>
              <a:rPr lang="en-US" sz="1200">
                <a:latin typeface="+mn-lt"/>
                <a:cs typeface="Calibri"/>
              </a:rPr>
              <a:t>.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factors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documented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report.</a:t>
            </a:r>
            <a:endParaRPr lang="en-US" sz="1200"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40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</a:rPr>
              <a:t>How will this data be exploited and/or shared/made accessible for verification and re-use? If data cannot be made available, explain why.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57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63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l-GR" sz="1200">
                <a:latin typeface="+mn-lt"/>
                <a:cs typeface="Calibri"/>
              </a:rPr>
              <a:t>Σε περίπτωση ισοβαθμίας</a:t>
            </a:r>
            <a:r>
              <a:rPr lang="el-GR" sz="1200" baseline="0">
                <a:latin typeface="+mn-lt"/>
                <a:cs typeface="Calibri"/>
              </a:rPr>
              <a:t> των προτάσεων, θα γίνει επιλογή βάσει κριτηρίων όπως αριθμός γυναικών στην πρόταση και η γεωγραφική κάλυψη των δράσεων</a:t>
            </a: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address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aspects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identified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topic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description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covered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more</a:t>
            </a:r>
            <a:endParaRPr lang="en-US" sz="1200">
              <a:latin typeface="+mn-lt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lang="en-US" sz="1200">
                <a:latin typeface="+mn-lt"/>
                <a:cs typeface="Calibri"/>
              </a:rPr>
              <a:t>highly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ranked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have</a:t>
            </a:r>
            <a:r>
              <a:rPr lang="en-US" sz="1200" spc="-4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highest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priority.</a:t>
            </a:r>
            <a:endParaRPr lang="en-US" sz="1200">
              <a:latin typeface="+mn-lt"/>
              <a:cs typeface="Calibri"/>
            </a:endParaRPr>
          </a:p>
          <a:p>
            <a:pPr marL="12700" marR="29209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identified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under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1),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any,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themselves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according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have </a:t>
            </a:r>
            <a:r>
              <a:rPr lang="en-US" sz="1200">
                <a:latin typeface="+mn-lt"/>
                <a:cs typeface="Calibri"/>
              </a:rPr>
              <a:t>been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awarded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b="1" spc="-20">
                <a:latin typeface="+mn-lt"/>
                <a:cs typeface="Calibri"/>
              </a:rPr>
              <a:t>‘Excellence</a:t>
            </a:r>
            <a:r>
              <a:rPr lang="en-US" sz="1200" spc="-20">
                <a:latin typeface="+mn-lt"/>
                <a:cs typeface="Calibri"/>
              </a:rPr>
              <a:t>’.</a:t>
            </a:r>
            <a:r>
              <a:rPr lang="en-US" sz="1200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priority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5">
                <a:latin typeface="+mn-lt"/>
                <a:cs typeface="Calibri"/>
              </a:rPr>
              <a:t> for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 ‘Impact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65">
                <a:latin typeface="+mn-lt"/>
                <a:cs typeface="Calibri"/>
              </a:rPr>
              <a:t>’.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b="1">
                <a:solidFill>
                  <a:srgbClr val="1A4289"/>
                </a:solidFill>
                <a:latin typeface="+mn-lt"/>
                <a:cs typeface="Calibri"/>
              </a:rPr>
              <a:t>NB</a:t>
            </a:r>
            <a:r>
              <a:rPr lang="en-US" sz="1200" b="1">
                <a:latin typeface="+mn-lt"/>
                <a:cs typeface="Calibri"/>
              </a:rPr>
              <a:t>:</a:t>
            </a:r>
            <a:r>
              <a:rPr lang="en-US" sz="1200" b="1" spc="38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Innovation</a:t>
            </a:r>
            <a:r>
              <a:rPr lang="en-US" sz="1200" b="1" u="sng" spc="-3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actions</a:t>
            </a:r>
            <a:r>
              <a:rPr lang="en-US" sz="1200" b="1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this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done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first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basis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</a:t>
            </a:r>
            <a:r>
              <a:rPr lang="en-US" sz="1200" b="1" spc="-10">
                <a:latin typeface="+mn-lt"/>
                <a:cs typeface="Calibri"/>
              </a:rPr>
              <a:t>Impact</a:t>
            </a:r>
            <a:r>
              <a:rPr lang="en-US" sz="1200" spc="-10">
                <a:latin typeface="+mn-lt"/>
                <a:cs typeface="Calibri"/>
              </a:rPr>
              <a:t>’,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‘Excellence’.</a:t>
            </a:r>
            <a:endParaRPr lang="en-US" sz="1200">
              <a:latin typeface="+mn-lt"/>
              <a:cs typeface="Calibri"/>
            </a:endParaRPr>
          </a:p>
          <a:p>
            <a:pPr marL="12700" marR="669925" indent="12065">
              <a:lnSpc>
                <a:spcPct val="70000"/>
              </a:lnSpc>
              <a:spcBef>
                <a:spcPts val="994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gender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balance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among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personnel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named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primarily </a:t>
            </a:r>
            <a:r>
              <a:rPr lang="en-US" sz="1200">
                <a:latin typeface="+mn-lt"/>
                <a:cs typeface="Calibri"/>
              </a:rPr>
              <a:t>responsible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carrying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out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research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and/or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innovation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activities,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the </a:t>
            </a:r>
            <a:r>
              <a:rPr lang="en-US" sz="1200" spc="-10">
                <a:latin typeface="+mn-lt"/>
                <a:cs typeface="Calibri"/>
              </a:rPr>
              <a:t>researchers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table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proposal,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factor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spc="-10" err="1">
                <a:latin typeface="+mn-lt"/>
                <a:cs typeface="Calibri"/>
              </a:rPr>
              <a:t>prioritisation</a:t>
            </a:r>
            <a:r>
              <a:rPr lang="en-US" sz="1200" spc="-10">
                <a:latin typeface="+mn-lt"/>
                <a:cs typeface="Calibri"/>
              </a:rPr>
              <a:t>.</a:t>
            </a:r>
            <a:endParaRPr lang="en-US" sz="1200">
              <a:latin typeface="+mn-lt"/>
              <a:cs typeface="Calibri"/>
            </a:endParaRPr>
          </a:p>
          <a:p>
            <a:pPr marL="12700" marR="142240" indent="12065">
              <a:lnSpc>
                <a:spcPct val="70000"/>
              </a:lnSpc>
              <a:spcBef>
                <a:spcPts val="1005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 </a:t>
            </a:r>
            <a:r>
              <a:rPr lang="en-US" sz="1200" b="1" spc="-10">
                <a:latin typeface="+mn-lt"/>
                <a:cs typeface="Calibri"/>
              </a:rPr>
              <a:t>geographical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diversity</a:t>
            </a:r>
            <a:r>
              <a:rPr lang="en-US" sz="1200" spc="-10">
                <a:latin typeface="+mn-lt"/>
                <a:cs typeface="Calibri"/>
              </a:rPr>
              <a:t>,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defined as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number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of </a:t>
            </a:r>
            <a:r>
              <a:rPr lang="en-US" sz="1200">
                <a:latin typeface="+mn-lt"/>
                <a:cs typeface="Calibri"/>
              </a:rPr>
              <a:t>EU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Member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states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Associated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Countries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represented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receiving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funds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from </a:t>
            </a:r>
            <a:r>
              <a:rPr lang="en-US" sz="1200">
                <a:latin typeface="+mn-lt"/>
                <a:cs typeface="Calibri"/>
              </a:rPr>
              <a:t>projects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up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ranking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list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(and 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number,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budget).</a:t>
            </a:r>
            <a:endParaRPr lang="en-US" sz="1200">
              <a:latin typeface="+mn-lt"/>
              <a:cs typeface="Calibri"/>
            </a:endParaRPr>
          </a:p>
          <a:p>
            <a:pPr marL="12700" marR="5080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distinction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cannot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made,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decide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considering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</a:t>
            </a:r>
            <a:r>
              <a:rPr lang="en-US" sz="1200" spc="-10">
                <a:latin typeface="+mn-lt"/>
                <a:cs typeface="Calibri"/>
              </a:rPr>
              <a:t> factors </a:t>
            </a:r>
            <a:r>
              <a:rPr lang="en-US" sz="1200">
                <a:latin typeface="+mn-lt"/>
                <a:cs typeface="Calibri"/>
              </a:rPr>
              <a:t>related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objectives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call,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or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Horizon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Europe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general</a:t>
            </a:r>
            <a:r>
              <a:rPr lang="en-US" sz="1200" spc="-10">
                <a:latin typeface="+mn-lt"/>
                <a:cs typeface="Calibri"/>
              </a:rPr>
              <a:t>.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include,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example, </a:t>
            </a:r>
            <a:r>
              <a:rPr lang="en-US" sz="1200">
                <a:latin typeface="+mn-lt"/>
                <a:cs typeface="Calibri"/>
              </a:rPr>
              <a:t>enhancing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quality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project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portfolio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through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synergies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between</a:t>
            </a:r>
            <a:r>
              <a:rPr lang="en-US" sz="1200" b="1" spc="-7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projects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spc="-40">
                <a:latin typeface="+mn-lt"/>
                <a:cs typeface="Calibri"/>
              </a:rPr>
              <a:t>or,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where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relevant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and </a:t>
            </a:r>
            <a:r>
              <a:rPr lang="en-US" sz="1200">
                <a:latin typeface="+mn-lt"/>
                <a:cs typeface="Calibri"/>
              </a:rPr>
              <a:t>feasible</a:t>
            </a:r>
            <a:r>
              <a:rPr lang="en-US" sz="1200" b="1">
                <a:latin typeface="+mn-lt"/>
                <a:cs typeface="Calibri"/>
              </a:rPr>
              <a:t>,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involvement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SMEs</a:t>
            </a:r>
            <a:r>
              <a:rPr lang="en-US" sz="1200">
                <a:latin typeface="+mn-lt"/>
                <a:cs typeface="Calibri"/>
              </a:rPr>
              <a:t>.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factors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documented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report.</a:t>
            </a:r>
            <a:endParaRPr lang="en-US" sz="1200"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4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/>
              <a:t>Αυτός</a:t>
            </a:r>
            <a:r>
              <a:rPr lang="el-GR" baseline="0"/>
              <a:t> είναι ο πίνακας που περιλαμβάνει τα συγκεκριμένα παραδείγματα και αναφέρει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baseline="0"/>
              <a:t>Ανάγκες – αποτελέσματα- μέτρα προώθσης και επικοινωνίας- ομάδες στόχοι- αποτελέσματα και αντίκτυπος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69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/>
              <a:t>Η παρουσίαση θα ειναι</a:t>
            </a:r>
            <a:r>
              <a:rPr lang="el-GR" baseline="0"/>
              <a:t> διαθέσιμη για να δείτε και τα συγκεκριμένα παραδειγματα- Παμε στο </a:t>
            </a:r>
            <a:r>
              <a:rPr lang="en-US" baseline="0"/>
              <a:t>implementation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4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696913"/>
            <a:ext cx="4416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l-GR" sz="1200">
                <a:latin typeface="+mn-lt"/>
                <a:cs typeface="Calibri"/>
              </a:rPr>
              <a:t>Σε περίπτωση ισοβαθμίας</a:t>
            </a:r>
            <a:r>
              <a:rPr lang="el-GR" sz="1200" baseline="0">
                <a:latin typeface="+mn-lt"/>
                <a:cs typeface="Calibri"/>
              </a:rPr>
              <a:t> των προτάσεων, θα γίνει επιλογή βάσει κριτηρίων όπως αριθμός γυναικών στην πρόταση και η γεωγραφική κάλυψη των δράσεων</a:t>
            </a: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endParaRPr lang="el-GR" sz="1200">
              <a:latin typeface="+mn-lt"/>
              <a:cs typeface="Calibri"/>
            </a:endParaRPr>
          </a:p>
          <a:p>
            <a:pPr marL="210185" indent="-186055">
              <a:lnSpc>
                <a:spcPts val="1835"/>
              </a:lnSpc>
              <a:spcBef>
                <a:spcPts val="100"/>
              </a:spcBef>
              <a:buSzPct val="94444"/>
              <a:buAutoNum type="arabicParenR"/>
              <a:tabLst>
                <a:tab pos="210820" algn="l"/>
              </a:tabLst>
            </a:pP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address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aspects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identified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topic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description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covered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more</a:t>
            </a:r>
            <a:endParaRPr lang="en-US" sz="1200">
              <a:latin typeface="+mn-lt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lang="en-US" sz="1200">
                <a:latin typeface="+mn-lt"/>
                <a:cs typeface="Calibri"/>
              </a:rPr>
              <a:t>highly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ranked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have</a:t>
            </a:r>
            <a:r>
              <a:rPr lang="en-US" sz="1200" spc="-4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highest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priority.</a:t>
            </a:r>
            <a:endParaRPr lang="en-US" sz="1200">
              <a:latin typeface="+mn-lt"/>
              <a:cs typeface="Calibri"/>
            </a:endParaRPr>
          </a:p>
          <a:p>
            <a:pPr marL="12700" marR="29209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identified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under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1),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any,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themselves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according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have </a:t>
            </a:r>
            <a:r>
              <a:rPr lang="en-US" sz="1200">
                <a:latin typeface="+mn-lt"/>
                <a:cs typeface="Calibri"/>
              </a:rPr>
              <a:t>been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awarded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b="1" spc="-20">
                <a:latin typeface="+mn-lt"/>
                <a:cs typeface="Calibri"/>
              </a:rPr>
              <a:t>‘Excellence</a:t>
            </a:r>
            <a:r>
              <a:rPr lang="en-US" sz="1200" spc="-20">
                <a:latin typeface="+mn-lt"/>
                <a:cs typeface="Calibri"/>
              </a:rPr>
              <a:t>’.</a:t>
            </a:r>
            <a:r>
              <a:rPr lang="en-US" sz="1200" spc="-6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priority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scores</a:t>
            </a:r>
            <a:r>
              <a:rPr lang="en-US" sz="1200" spc="-25">
                <a:latin typeface="+mn-lt"/>
                <a:cs typeface="Calibri"/>
              </a:rPr>
              <a:t> for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criterion ‘Impact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65">
                <a:latin typeface="+mn-lt"/>
                <a:cs typeface="Calibri"/>
              </a:rPr>
              <a:t>’.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b="1">
                <a:solidFill>
                  <a:srgbClr val="1A4289"/>
                </a:solidFill>
                <a:latin typeface="+mn-lt"/>
                <a:cs typeface="Calibri"/>
              </a:rPr>
              <a:t>NB</a:t>
            </a:r>
            <a:r>
              <a:rPr lang="en-US" sz="1200" b="1">
                <a:latin typeface="+mn-lt"/>
                <a:cs typeface="Calibri"/>
              </a:rPr>
              <a:t>:</a:t>
            </a:r>
            <a:r>
              <a:rPr lang="en-US" sz="1200" b="1" spc="38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Innovation</a:t>
            </a:r>
            <a:r>
              <a:rPr lang="en-US" sz="1200" b="1" u="sng" spc="-3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en-US" sz="1200" b="1" u="sng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actions</a:t>
            </a:r>
            <a:r>
              <a:rPr lang="en-US" sz="1200" b="1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this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done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first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basis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score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</a:t>
            </a:r>
            <a:r>
              <a:rPr lang="en-US" sz="1200" b="1" spc="-10">
                <a:latin typeface="+mn-lt"/>
                <a:cs typeface="Calibri"/>
              </a:rPr>
              <a:t>Impact</a:t>
            </a:r>
            <a:r>
              <a:rPr lang="en-US" sz="1200" spc="-10">
                <a:latin typeface="+mn-lt"/>
                <a:cs typeface="Calibri"/>
              </a:rPr>
              <a:t>’,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that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‘Excellence’.</a:t>
            </a:r>
            <a:endParaRPr lang="en-US" sz="1200">
              <a:latin typeface="+mn-lt"/>
              <a:cs typeface="Calibri"/>
            </a:endParaRPr>
          </a:p>
          <a:p>
            <a:pPr marL="12700" marR="669925" indent="12065">
              <a:lnSpc>
                <a:spcPct val="70000"/>
              </a:lnSpc>
              <a:spcBef>
                <a:spcPts val="994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gender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balance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among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personnel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named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primarily </a:t>
            </a:r>
            <a:r>
              <a:rPr lang="en-US" sz="1200">
                <a:latin typeface="+mn-lt"/>
                <a:cs typeface="Calibri"/>
              </a:rPr>
              <a:t>responsible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carrying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out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research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and/or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innovation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activities,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who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are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included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the </a:t>
            </a:r>
            <a:r>
              <a:rPr lang="en-US" sz="1200" spc="-10">
                <a:latin typeface="+mn-lt"/>
                <a:cs typeface="Calibri"/>
              </a:rPr>
              <a:t>researchers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table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 proposal,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factor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15">
                <a:latin typeface="+mn-lt"/>
                <a:cs typeface="Calibri"/>
              </a:rPr>
              <a:t> </a:t>
            </a:r>
            <a:r>
              <a:rPr lang="en-US" sz="1200" spc="-10" err="1">
                <a:latin typeface="+mn-lt"/>
                <a:cs typeface="Calibri"/>
              </a:rPr>
              <a:t>prioritisation</a:t>
            </a:r>
            <a:r>
              <a:rPr lang="en-US" sz="1200" spc="-10">
                <a:latin typeface="+mn-lt"/>
                <a:cs typeface="Calibri"/>
              </a:rPr>
              <a:t>.</a:t>
            </a:r>
            <a:endParaRPr lang="en-US" sz="1200">
              <a:latin typeface="+mn-lt"/>
              <a:cs typeface="Calibri"/>
            </a:endParaRPr>
          </a:p>
          <a:p>
            <a:pPr marL="12700" marR="142240" indent="12065">
              <a:lnSpc>
                <a:spcPct val="70000"/>
              </a:lnSpc>
              <a:spcBef>
                <a:spcPts val="1005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necessary,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any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prioritisation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based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on </a:t>
            </a:r>
            <a:r>
              <a:rPr lang="en-US" sz="1200" b="1" spc="-10">
                <a:latin typeface="+mn-lt"/>
                <a:cs typeface="Calibri"/>
              </a:rPr>
              <a:t>geographical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diversity</a:t>
            </a:r>
            <a:r>
              <a:rPr lang="en-US" sz="1200" spc="-10">
                <a:latin typeface="+mn-lt"/>
                <a:cs typeface="Calibri"/>
              </a:rPr>
              <a:t>,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defined as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number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of </a:t>
            </a:r>
            <a:r>
              <a:rPr lang="en-US" sz="1200">
                <a:latin typeface="+mn-lt"/>
                <a:cs typeface="Calibri"/>
              </a:rPr>
              <a:t>EU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Member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states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or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Associated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Countries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represented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proposal,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not</a:t>
            </a:r>
            <a:r>
              <a:rPr lang="en-US" sz="1200" spc="-3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otherwise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receiving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funds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0">
                <a:latin typeface="+mn-lt"/>
                <a:cs typeface="Calibri"/>
              </a:rPr>
              <a:t>from </a:t>
            </a:r>
            <a:r>
              <a:rPr lang="en-US" sz="1200">
                <a:latin typeface="+mn-lt"/>
                <a:cs typeface="Calibri"/>
              </a:rPr>
              <a:t>projects</a:t>
            </a:r>
            <a:r>
              <a:rPr lang="en-US" sz="1200" spc="-4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higher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up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ranking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list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(and 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equal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number,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then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budget).</a:t>
            </a:r>
            <a:endParaRPr lang="en-US" sz="1200">
              <a:latin typeface="+mn-lt"/>
              <a:cs typeface="Calibri"/>
            </a:endParaRPr>
          </a:p>
          <a:p>
            <a:pPr marL="12700" marR="5080" indent="12065">
              <a:lnSpc>
                <a:spcPct val="70000"/>
              </a:lnSpc>
              <a:spcBef>
                <a:spcPts val="1000"/>
              </a:spcBef>
              <a:buSzPct val="94444"/>
              <a:buAutoNum type="arabicParenR" startAt="2"/>
              <a:tabLst>
                <a:tab pos="262890" algn="l"/>
              </a:tabLst>
            </a:pPr>
            <a:r>
              <a:rPr lang="en-US" sz="1200">
                <a:latin typeface="+mn-lt"/>
                <a:cs typeface="Calibri"/>
              </a:rPr>
              <a:t>If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a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distinction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still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cannot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be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made,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decide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further</a:t>
            </a:r>
            <a:r>
              <a:rPr lang="en-US" sz="1200" spc="25">
                <a:latin typeface="+mn-lt"/>
                <a:cs typeface="Calibri"/>
              </a:rPr>
              <a:t> </a:t>
            </a:r>
            <a:r>
              <a:rPr lang="en-US" sz="1200" err="1">
                <a:latin typeface="+mn-lt"/>
                <a:cs typeface="Calibri"/>
              </a:rPr>
              <a:t>prioritise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by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considering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other</a:t>
            </a:r>
            <a:r>
              <a:rPr lang="en-US" sz="1200" spc="-10">
                <a:latin typeface="+mn-lt"/>
                <a:cs typeface="Calibri"/>
              </a:rPr>
              <a:t> factors </a:t>
            </a:r>
            <a:r>
              <a:rPr lang="en-US" sz="1200">
                <a:latin typeface="+mn-lt"/>
                <a:cs typeface="Calibri"/>
              </a:rPr>
              <a:t>related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objectives</a:t>
            </a:r>
            <a:r>
              <a:rPr lang="en-US" sz="1200" b="1" spc="-3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the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call,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or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to</a:t>
            </a:r>
            <a:r>
              <a:rPr lang="en-US" sz="1200" b="1" spc="-2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Horizon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Europe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in</a:t>
            </a:r>
            <a:r>
              <a:rPr lang="en-US" sz="1200" b="1" spc="-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general</a:t>
            </a:r>
            <a:r>
              <a:rPr lang="en-US" sz="1200" spc="-10">
                <a:latin typeface="+mn-lt"/>
                <a:cs typeface="Calibri"/>
              </a:rPr>
              <a:t>.</a:t>
            </a:r>
            <a:r>
              <a:rPr lang="en-US" sz="1200" spc="-5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may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include,</a:t>
            </a:r>
            <a:r>
              <a:rPr lang="en-US" sz="1200" spc="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for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example, </a:t>
            </a:r>
            <a:r>
              <a:rPr lang="en-US" sz="1200">
                <a:latin typeface="+mn-lt"/>
                <a:cs typeface="Calibri"/>
              </a:rPr>
              <a:t>enhancing</a:t>
            </a:r>
            <a:r>
              <a:rPr lang="en-US" sz="1200" spc="-2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quality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of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project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portfolio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through</a:t>
            </a:r>
            <a:r>
              <a:rPr lang="en-US" sz="1200" spc="2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synergies</a:t>
            </a:r>
            <a:r>
              <a:rPr lang="en-US" sz="1200" b="1" spc="-6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between</a:t>
            </a:r>
            <a:r>
              <a:rPr lang="en-US" sz="1200" b="1" spc="-7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projects</a:t>
            </a:r>
            <a:r>
              <a:rPr lang="en-US" sz="1200" b="1" spc="-40">
                <a:latin typeface="+mn-lt"/>
                <a:cs typeface="Calibri"/>
              </a:rPr>
              <a:t> </a:t>
            </a:r>
            <a:r>
              <a:rPr lang="en-US" sz="1200" spc="-40">
                <a:latin typeface="+mn-lt"/>
                <a:cs typeface="Calibri"/>
              </a:rPr>
              <a:t>or,</a:t>
            </a:r>
            <a:r>
              <a:rPr lang="en-US" sz="1200" spc="-2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where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relevant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 spc="-25">
                <a:latin typeface="+mn-lt"/>
                <a:cs typeface="Calibri"/>
              </a:rPr>
              <a:t>and </a:t>
            </a:r>
            <a:r>
              <a:rPr lang="en-US" sz="1200">
                <a:latin typeface="+mn-lt"/>
                <a:cs typeface="Calibri"/>
              </a:rPr>
              <a:t>feasible</a:t>
            </a:r>
            <a:r>
              <a:rPr lang="en-US" sz="1200" b="1">
                <a:latin typeface="+mn-lt"/>
                <a:cs typeface="Calibri"/>
              </a:rPr>
              <a:t>,</a:t>
            </a:r>
            <a:r>
              <a:rPr lang="en-US" sz="1200" b="1" spc="-30">
                <a:latin typeface="+mn-lt"/>
                <a:cs typeface="Calibri"/>
              </a:rPr>
              <a:t> </a:t>
            </a:r>
            <a:r>
              <a:rPr lang="en-US" sz="1200" b="1" spc="-10">
                <a:latin typeface="+mn-lt"/>
                <a:cs typeface="Calibri"/>
              </a:rPr>
              <a:t>involvement</a:t>
            </a:r>
            <a:r>
              <a:rPr lang="en-US" sz="1200" b="1" spc="-50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of</a:t>
            </a:r>
            <a:r>
              <a:rPr lang="en-US" sz="1200" b="1" spc="-5">
                <a:latin typeface="+mn-lt"/>
                <a:cs typeface="Calibri"/>
              </a:rPr>
              <a:t> </a:t>
            </a:r>
            <a:r>
              <a:rPr lang="en-US" sz="1200" b="1">
                <a:latin typeface="+mn-lt"/>
                <a:cs typeface="Calibri"/>
              </a:rPr>
              <a:t>SMEs</a:t>
            </a:r>
            <a:r>
              <a:rPr lang="en-US" sz="1200">
                <a:latin typeface="+mn-lt"/>
                <a:cs typeface="Calibri"/>
              </a:rPr>
              <a:t>.</a:t>
            </a:r>
            <a:r>
              <a:rPr lang="en-US" sz="1200" spc="-3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These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factors</a:t>
            </a:r>
            <a:r>
              <a:rPr lang="en-US" sz="1200" spc="-1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will be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documented in</a:t>
            </a:r>
            <a:r>
              <a:rPr lang="en-US" sz="1200" spc="-10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the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>
                <a:latin typeface="+mn-lt"/>
                <a:cs typeface="Calibri"/>
              </a:rPr>
              <a:t>panel</a:t>
            </a:r>
            <a:r>
              <a:rPr lang="en-US" sz="1200" spc="-5">
                <a:latin typeface="+mn-lt"/>
                <a:cs typeface="Calibri"/>
              </a:rPr>
              <a:t> </a:t>
            </a:r>
            <a:r>
              <a:rPr lang="en-US" sz="1200" spc="-10">
                <a:latin typeface="+mn-lt"/>
                <a:cs typeface="Calibri"/>
              </a:rPr>
              <a:t>report.</a:t>
            </a:r>
            <a:endParaRPr lang="en-US" sz="1200">
              <a:latin typeface="+mn-lt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A572-6CBB-4A67-B10D-015C74DDE862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01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8686801" cy="68735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343399" y="6562726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9" name="Rectangle 8"/>
          <p:cNvSpPr/>
          <p:nvPr userDrawn="1"/>
        </p:nvSpPr>
        <p:spPr>
          <a:xfrm>
            <a:off x="4343399" y="1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421" y="948400"/>
            <a:ext cx="2631620" cy="10142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55259" y="4346916"/>
            <a:ext cx="3955515" cy="1885072"/>
          </a:xfrm>
        </p:spPr>
        <p:txBody>
          <a:bodyPr/>
          <a:lstStyle>
            <a:lvl1pPr>
              <a:defRPr sz="2280"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357554" y="6474592"/>
            <a:ext cx="3380382" cy="330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950">
                <a:solidFill>
                  <a:schemeClr val="bg1"/>
                </a:solidFill>
              </a:defRPr>
            </a:lvl1pPr>
            <a:lvl2pPr marL="434340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868680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3pPr>
            <a:lvl4pPr marL="13030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4pPr>
            <a:lvl5pPr marL="173736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5pPr>
            <a:lvl6pPr marL="217170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6pPr>
            <a:lvl7pPr marL="260604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7pPr>
            <a:lvl8pPr marL="304038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8pPr>
            <a:lvl9pPr marL="347472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89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688" y="1368000"/>
            <a:ext cx="7471894" cy="4103410"/>
          </a:xfrm>
        </p:spPr>
        <p:txBody>
          <a:bodyPr/>
          <a:lstStyle>
            <a:lvl1pPr marL="0" indent="0" algn="l">
              <a:buNone/>
              <a:defRPr sz="1425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97218" y="468000"/>
            <a:ext cx="7492365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2565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7218" y="6131288"/>
            <a:ext cx="195453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16" y="1417638"/>
            <a:ext cx="7011000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20" b="1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1187916" y="2184400"/>
            <a:ext cx="7022859" cy="3941763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4343398" y="6621400"/>
            <a:ext cx="2026920" cy="271526"/>
          </a:xfrm>
        </p:spPr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16D-B2C6-4C4B-9770-16C9CEE7CDD7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187916" y="1817689"/>
            <a:ext cx="7022859" cy="3941763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42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EAA-0EBD-4825-84EB-67AA87C6415E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001C-7808-445B-AA13-3692A7944E1A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84F5-BCBC-496F-A47B-E17CBAF1BC12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3691" y="5070764"/>
            <a:ext cx="975757" cy="1456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710"/>
          </a:p>
        </p:txBody>
      </p:sp>
    </p:spTree>
    <p:extLst>
      <p:ext uri="{BB962C8B-B14F-4D97-AF65-F5344CB8AC3E}">
        <p14:creationId xmlns:p14="http://schemas.microsoft.com/office/powerpoint/2010/main" val="19774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2A2D-1DA2-4385-8D0E-8B8AAF189D2D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187916" y="1817689"/>
            <a:ext cx="3402817" cy="4308475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4752887" y="1817689"/>
            <a:ext cx="3402817" cy="4308475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3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+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774" y="1380365"/>
            <a:ext cx="3390959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20" b="1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4168" y="1380365"/>
            <a:ext cx="3402817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20" b="1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FBC7-CDB7-48F1-9E71-3C846A2A4EDC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1187916" y="2174876"/>
            <a:ext cx="3402817" cy="3951287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4764168" y="2174876"/>
            <a:ext cx="3402817" cy="3951287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 marL="171000">
              <a:buClr>
                <a:srgbClr val="B21C26"/>
              </a:buClr>
              <a:buSzPct val="160000"/>
              <a:buFont typeface="Arial Black" pitchFamily="34" charset="0"/>
              <a:buChar char="›"/>
              <a:defRPr sz="1330"/>
            </a:lvl2pPr>
            <a:lvl3pPr marL="342000">
              <a:buClr>
                <a:schemeClr val="tx1"/>
              </a:buClr>
              <a:buSzPct val="120000"/>
              <a:buFont typeface="Verdana" pitchFamily="34" charset="0"/>
              <a:buChar char="•"/>
              <a:defRPr sz="1330"/>
            </a:lvl3pPr>
            <a:lvl4pPr marL="513000">
              <a:buClr>
                <a:srgbClr val="B21C26"/>
              </a:buClr>
              <a:buSzPct val="100000"/>
              <a:buFont typeface="Wingdings" pitchFamily="2" charset="2"/>
              <a:buChar char="§"/>
              <a:defRPr sz="1330"/>
            </a:lvl4pPr>
            <a:lvl5pPr marL="684000" indent="-171000">
              <a:buSzPct val="80000"/>
              <a:buFont typeface="Verdana" pitchFamily="34" charset="0"/>
              <a:buChar char="-"/>
              <a:defRPr sz="1330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748" r="4278"/>
          <a:stretch/>
        </p:blipFill>
        <p:spPr>
          <a:xfrm>
            <a:off x="-1" y="-1"/>
            <a:ext cx="8686801" cy="687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619" y="1065938"/>
            <a:ext cx="3463241" cy="868483"/>
          </a:xfrm>
        </p:spPr>
        <p:txBody>
          <a:bodyPr/>
          <a:lstStyle>
            <a:lvl1pPr>
              <a:defRPr>
                <a:solidFill>
                  <a:srgbClr val="B21C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759" y="2430534"/>
            <a:ext cx="3477132" cy="5892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20" b="1"/>
            </a:lvl1pPr>
            <a:lvl2pPr marL="434340" indent="0">
              <a:buNone/>
              <a:defRPr sz="1900" b="1"/>
            </a:lvl2pPr>
            <a:lvl3pPr marL="868680" indent="0">
              <a:buNone/>
              <a:defRPr sz="1710" b="1"/>
            </a:lvl3pPr>
            <a:lvl4pPr marL="1303020" indent="0">
              <a:buNone/>
              <a:defRPr sz="1520" b="1"/>
            </a:lvl4pPr>
            <a:lvl5pPr marL="1737360" indent="0">
              <a:buNone/>
              <a:defRPr sz="1520" b="1"/>
            </a:lvl5pPr>
            <a:lvl6pPr marL="2171700" indent="0">
              <a:buNone/>
              <a:defRPr sz="1520" b="1"/>
            </a:lvl6pPr>
            <a:lvl7pPr marL="2606040" indent="0">
              <a:buNone/>
              <a:defRPr sz="1520" b="1"/>
            </a:lvl7pPr>
            <a:lvl8pPr marL="3040380" indent="0">
              <a:buNone/>
              <a:defRPr sz="1520" b="1"/>
            </a:lvl8pPr>
            <a:lvl9pPr marL="3474720" indent="0">
              <a:buNone/>
              <a:defRPr sz="1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0759" y="3173704"/>
            <a:ext cx="3477134" cy="2045433"/>
          </a:xfrm>
          <a:prstGeom prst="rect">
            <a:avLst/>
          </a:prstGeom>
        </p:spPr>
        <p:txBody>
          <a:bodyPr/>
          <a:lstStyle>
            <a:lvl1pPr>
              <a:defRPr sz="1330"/>
            </a:lvl1pPr>
            <a:lvl2pPr>
              <a:buClr>
                <a:srgbClr val="B21C26"/>
              </a:buClr>
              <a:buFont typeface="Verdana" pitchFamily="34" charset="0"/>
              <a:buChar char="›"/>
              <a:defRPr sz="1045"/>
            </a:lvl2pPr>
            <a:lvl3pPr>
              <a:buClr>
                <a:schemeClr val="tx1"/>
              </a:buClr>
              <a:buSzPct val="120000"/>
              <a:buFont typeface="Verdana" pitchFamily="34" charset="0"/>
              <a:buChar char="•"/>
              <a:defRPr sz="1045"/>
            </a:lvl3pPr>
            <a:lvl4pPr>
              <a:buClr>
                <a:srgbClr val="B21C26"/>
              </a:buClr>
              <a:buSzPct val="100000"/>
              <a:buFont typeface="Wingdings" pitchFamily="2" charset="2"/>
              <a:buChar char="§"/>
              <a:defRPr sz="1045"/>
            </a:lvl4pPr>
            <a:lvl5pPr indent="-171000">
              <a:buSzPct val="80000"/>
              <a:buFont typeface="Verdana" pitchFamily="34" charset="0"/>
              <a:buChar char="-"/>
              <a:defRPr sz="1045">
                <a:solidFill>
                  <a:schemeClr val="tx1"/>
                </a:solidFill>
              </a:defRPr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343399" y="6562726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12" name="Rectangle 11"/>
          <p:cNvSpPr/>
          <p:nvPr userDrawn="1"/>
        </p:nvSpPr>
        <p:spPr>
          <a:xfrm>
            <a:off x="4343399" y="1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3400" y="5711483"/>
            <a:ext cx="590728" cy="18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223122" y="5158967"/>
            <a:ext cx="2710257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45" b="1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Website:</a:t>
            </a:r>
            <a:r>
              <a:rPr lang="en-US" sz="1045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45">
                <a:latin typeface="Verdana" pitchFamily="34" charset="0"/>
                <a:ea typeface="Verdana" pitchFamily="34" charset="0"/>
                <a:cs typeface="Verdana" pitchFamily="34" charset="0"/>
              </a:rPr>
              <a:t>www.praxinetwork.gr</a:t>
            </a:r>
          </a:p>
          <a:p>
            <a:pPr lvl="0"/>
            <a:r>
              <a:rPr lang="en-US" sz="1045" b="1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</a:t>
            </a:r>
            <a:r>
              <a:rPr lang="en-US" sz="1045">
                <a:solidFill>
                  <a:srgbClr val="B21C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045">
                <a:latin typeface="Verdana" pitchFamily="34" charset="0"/>
                <a:ea typeface="Verdana" pitchFamily="34" charset="0"/>
                <a:cs typeface="Verdana" pitchFamily="34" charset="0"/>
              </a:rPr>
              <a:t>praxi@praxinetwork.gr</a:t>
            </a:r>
          </a:p>
          <a:p>
            <a:pPr lvl="0"/>
            <a:endParaRPr lang="en-US" sz="1045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4000" lvl="0"/>
            <a:r>
              <a:rPr lang="en-US" sz="1045" err="1">
                <a:latin typeface="Verdana" pitchFamily="34" charset="0"/>
                <a:ea typeface="Verdana" pitchFamily="34" charset="0"/>
                <a:cs typeface="Verdana" pitchFamily="34" charset="0"/>
              </a:rPr>
              <a:t>praxinetwork</a:t>
            </a:r>
            <a:endParaRPr lang="en-US" sz="1045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045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4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686800" cy="6858000"/>
          </a:xfrm>
          <a:prstGeom prst="rect">
            <a:avLst/>
          </a:prstGeom>
          <a:solidFill>
            <a:srgbClr val="E1E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11" name="Rectangle 10"/>
          <p:cNvSpPr/>
          <p:nvPr userDrawn="1"/>
        </p:nvSpPr>
        <p:spPr>
          <a:xfrm>
            <a:off x="148550" y="149225"/>
            <a:ext cx="8389699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7" name="Rectangle 6"/>
          <p:cNvSpPr/>
          <p:nvPr userDrawn="1"/>
        </p:nvSpPr>
        <p:spPr>
          <a:xfrm>
            <a:off x="4343399" y="6562726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8" name="Rectangle 7"/>
          <p:cNvSpPr/>
          <p:nvPr userDrawn="1"/>
        </p:nvSpPr>
        <p:spPr>
          <a:xfrm>
            <a:off x="4343399" y="1"/>
            <a:ext cx="3780870" cy="295275"/>
          </a:xfrm>
          <a:prstGeom prst="rect">
            <a:avLst/>
          </a:prstGeom>
          <a:solidFill>
            <a:srgbClr val="B21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775" y="549155"/>
            <a:ext cx="7010999" cy="8684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7764" y="6527100"/>
            <a:ext cx="2026920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55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B6122F-FFC0-4994-A084-EA8FA296FF6D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399" y="14069"/>
            <a:ext cx="3780870" cy="2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5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013" y="6527100"/>
            <a:ext cx="772436" cy="27152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B845E2D-CD10-5C4E-A77C-0B038D107D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/>
          <a:srcRect l="79583" t="17847" b="37536"/>
          <a:stretch/>
        </p:blipFill>
        <p:spPr>
          <a:xfrm>
            <a:off x="385433" y="694078"/>
            <a:ext cx="731464" cy="6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63" r:id="rId6"/>
    <p:sldLayoutId id="2147483652" r:id="rId7"/>
    <p:sldLayoutId id="2147483660" r:id="rId8"/>
    <p:sldLayoutId id="2147483662" r:id="rId9"/>
    <p:sldLayoutId id="2147483665" r:id="rId10"/>
  </p:sldLayoutIdLst>
  <p:hf sldNum="0" hdr="0" ftr="0"/>
  <p:txStyles>
    <p:titleStyle>
      <a:lvl1pPr algn="l" defTabSz="434340" rtl="0" eaLnBrk="1" latinLnBrk="0" hangingPunct="1">
        <a:spcBef>
          <a:spcPct val="0"/>
        </a:spcBef>
        <a:buNone/>
        <a:defRPr sz="1900" u="none" kern="1200" baseline="0">
          <a:solidFill>
            <a:srgbClr val="B21C26"/>
          </a:solidFill>
          <a:latin typeface="Verdana"/>
          <a:ea typeface="+mj-ea"/>
          <a:cs typeface="+mj-cs"/>
        </a:defRPr>
      </a:lvl1pPr>
    </p:titleStyle>
    <p:bodyStyle>
      <a:lvl1pPr marL="171000" marR="0" indent="-171000" algn="l" defTabSz="43434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21C26"/>
        </a:buClr>
        <a:buSzPct val="160000"/>
        <a:buFont typeface="Arial Black" pitchFamily="34" charset="0"/>
        <a:buNone/>
        <a:tabLst/>
        <a:defRPr sz="1045" b="0" kern="1200">
          <a:solidFill>
            <a:schemeClr val="tx1"/>
          </a:solidFill>
          <a:latin typeface="Verdana"/>
          <a:ea typeface="+mn-ea"/>
          <a:cs typeface="+mn-cs"/>
        </a:defRPr>
      </a:lvl1pPr>
      <a:lvl2pPr marL="342000" indent="-171000" algn="l" defTabSz="434340" rtl="0" eaLnBrk="1" latinLnBrk="0" hangingPunct="1">
        <a:spcBef>
          <a:spcPct val="20000"/>
        </a:spcBef>
        <a:buSzPct val="120000"/>
        <a:buFont typeface="Arial"/>
        <a:buChar char="•"/>
        <a:defRPr sz="1045" kern="1200">
          <a:solidFill>
            <a:schemeClr val="tx1"/>
          </a:solidFill>
          <a:latin typeface="Verdana"/>
          <a:ea typeface="+mn-ea"/>
          <a:cs typeface="+mn-cs"/>
        </a:defRPr>
      </a:lvl2pPr>
      <a:lvl3pPr marL="513000" indent="-171000" algn="l" defTabSz="434340" rtl="0" eaLnBrk="1" latinLnBrk="0" hangingPunct="1">
        <a:spcBef>
          <a:spcPct val="20000"/>
        </a:spcBef>
        <a:buClr>
          <a:srgbClr val="B21C26"/>
        </a:buClr>
        <a:buFont typeface="Wingdings" charset="2"/>
        <a:buChar char="§"/>
        <a:defRPr sz="1045" kern="1200">
          <a:solidFill>
            <a:schemeClr val="tx1"/>
          </a:solidFill>
          <a:latin typeface="Verdana"/>
          <a:ea typeface="+mn-ea"/>
          <a:cs typeface="+mn-cs"/>
        </a:defRPr>
      </a:lvl3pPr>
      <a:lvl4pPr marL="684000" indent="-171000" algn="l" defTabSz="434340" rtl="0" eaLnBrk="1" latinLnBrk="0" hangingPunct="1">
        <a:spcBef>
          <a:spcPct val="20000"/>
        </a:spcBef>
        <a:buSzPct val="80000"/>
        <a:buFont typeface="Arial"/>
        <a:buChar char="‒"/>
        <a:defRPr sz="1045" kern="1200">
          <a:solidFill>
            <a:schemeClr val="tx1"/>
          </a:solidFill>
          <a:latin typeface="Verdana"/>
          <a:ea typeface="+mn-ea"/>
          <a:cs typeface="+mn-cs"/>
        </a:defRPr>
      </a:lvl4pPr>
      <a:lvl5pPr marL="855000" indent="0" algn="l" defTabSz="434340" rtl="0" eaLnBrk="1" latinLnBrk="0" hangingPunct="1">
        <a:spcBef>
          <a:spcPct val="20000"/>
        </a:spcBef>
        <a:buFont typeface="Arial"/>
        <a:buNone/>
        <a:defRPr sz="950" kern="1200">
          <a:solidFill>
            <a:srgbClr val="B21C26"/>
          </a:solidFill>
          <a:latin typeface="Verdana"/>
          <a:ea typeface="+mn-ea"/>
          <a:cs typeface="+mn-cs"/>
        </a:defRPr>
      </a:lvl5pPr>
      <a:lvl6pPr marL="2388870" indent="-217170" algn="l" defTabSz="43434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3210" indent="-217170" algn="l" defTabSz="43434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57550" indent="-217170" algn="l" defTabSz="43434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1890" indent="-217170" algn="l" defTabSz="43434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3434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2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0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60604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304038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474720" algn="l" defTabSz="434340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c.europa.eu/info/funding-tenders/opportunities/portal/screen/support/video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izoneurope.gr/" TargetMode="External"/><Relationship Id="rId2" Type="http://schemas.openxmlformats.org/officeDocument/2006/relationships/hyperlink" Target="mailto:vkalodimou@praxinetwork.gr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42634" y="5353226"/>
            <a:ext cx="7886116" cy="486581"/>
          </a:xfrm>
        </p:spPr>
        <p:txBody>
          <a:bodyPr/>
          <a:lstStyle/>
          <a:p>
            <a:pPr algn="r"/>
            <a:r>
              <a:rPr lang="el-GR" dirty="0" smtClean="0"/>
              <a:t>Βασιλική </a:t>
            </a:r>
            <a:r>
              <a:rPr lang="el-GR" dirty="0" err="1" smtClean="0"/>
              <a:t>Καλοδήμου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Εθνικό Σημείο Επαφής για το πρόγραμμα «Ορίζοντας Ευρώπη»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chemeClr val="tx1"/>
                </a:solidFill>
                <a:ea typeface="Verdana"/>
              </a:rPr>
              <a:t>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εχνικό 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Επιμελητήριο Ελλάδ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ας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13.07.2023</a:t>
            </a:r>
            <a:r>
              <a:rPr lang="el-GR" dirty="0">
                <a:solidFill>
                  <a:schemeClr val="tx1"/>
                </a:solidFill>
              </a:rPr>
              <a:t/>
            </a:r>
            <a:br>
              <a:rPr lang="el-GR" dirty="0">
                <a:solidFill>
                  <a:schemeClr val="tx1"/>
                </a:solidFill>
              </a:rPr>
            </a:br>
            <a:endParaRPr lang="en-US" sz="1900" i="1" dirty="0">
              <a:solidFill>
                <a:schemeClr val="tx1"/>
              </a:solidFill>
              <a:ea typeface="Verdana"/>
            </a:endParaRPr>
          </a:p>
        </p:txBody>
      </p:sp>
      <p:sp>
        <p:nvSpPr>
          <p:cNvPr id="4" name="Title 15"/>
          <p:cNvSpPr txBox="1">
            <a:spLocks/>
          </p:cNvSpPr>
          <p:nvPr/>
        </p:nvSpPr>
        <p:spPr>
          <a:xfrm>
            <a:off x="518148" y="3054102"/>
            <a:ext cx="7886116" cy="928813"/>
          </a:xfrm>
          <a:prstGeom prst="rect">
            <a:avLst/>
          </a:prstGeom>
        </p:spPr>
        <p:txBody>
          <a:bodyPr vert="horz" lIns="86868" tIns="43434" rIns="86868" bIns="43434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u="none" kern="1200" baseline="0">
                <a:solidFill>
                  <a:srgbClr val="B21C26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el-GR" sz="2280" dirty="0" smtClean="0">
                <a:solidFill>
                  <a:schemeClr val="tx1"/>
                </a:solidFill>
              </a:rPr>
              <a:t>Κριτήρια αξιολόγησης στον Ορ</a:t>
            </a:r>
            <a:r>
              <a:rPr lang="el-GR" sz="2280" dirty="0" smtClean="0">
                <a:solidFill>
                  <a:schemeClr val="tx1"/>
                </a:solidFill>
              </a:rPr>
              <a:t>ίζοντα Ευρώπη</a:t>
            </a:r>
            <a:endParaRPr lang="en-US" sz="19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Produce a concept note (initial outline of your idea)</a:t>
            </a:r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43421" y="1823766"/>
            <a:ext cx="551395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18" tIns="28559" rIns="57118" bIns="28559" anchor="ctr"/>
          <a:lstStyle/>
          <a:p>
            <a:pPr defTabSz="1048525">
              <a:defRPr/>
            </a:pPr>
            <a:endParaRPr lang="en-GB" sz="1995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2182" y="1685686"/>
            <a:ext cx="7437401" cy="30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5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118" tIns="28559" rIns="57118" bIns="28559"/>
          <a:lstStyle>
            <a:lvl1pPr marL="355600" indent="-355600" defTabSz="1677988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946525" indent="-273050" defTabSz="1677988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677988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677988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677988" eaLnBrk="0" hangingPunct="0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67798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67798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67798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67798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Write preliminary 2-3 pages about your: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objectives 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European relevance (topic, WP, Horizon EU strategic plan, EU priorities)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target groups 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Impact envisaged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Methodology to be followed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major steps (work packages)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Performance measurements (KPIs)</a:t>
            </a:r>
          </a:p>
          <a:p>
            <a:pPr lvl="1"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rgbClr val="C00000"/>
              </a:buClr>
              <a:buFont typeface="Arial" pitchFamily="34" charset="0"/>
              <a:buChar char="&gt;"/>
            </a:pPr>
            <a:r>
              <a:rPr lang="en-GB" altLang="en-US" sz="1710" b="0">
                <a:solidFill>
                  <a:srgbClr val="333333"/>
                </a:solidFill>
                <a:latin typeface="+mn-lt"/>
              </a:rPr>
              <a:t>Type of expertise needed: intended consortium (countries, types of organisations)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34343" y="1276505"/>
            <a:ext cx="7798466" cy="547261"/>
          </a:xfrm>
          <a:prstGeom prst="rect">
            <a:avLst/>
          </a:prstGeom>
        </p:spPr>
        <p:txBody>
          <a:bodyPr vert="horz" lIns="86868" tIns="43434" rIns="86868" bIns="43434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u="none" kern="1200" baseline="0">
                <a:solidFill>
                  <a:srgbClr val="B21C26"/>
                </a:solidFill>
                <a:latin typeface="Verdana"/>
                <a:ea typeface="+mj-ea"/>
                <a:cs typeface="+mj-cs"/>
              </a:defRPr>
            </a:lvl1pPr>
          </a:lstStyle>
          <a:p>
            <a:endParaRPr lang="it-IT" sz="2280"/>
          </a:p>
        </p:txBody>
      </p:sp>
      <p:pic>
        <p:nvPicPr>
          <p:cNvPr id="10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0" y="2131219"/>
            <a:ext cx="3658683" cy="19012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529A-965A-4A96-BE85-B5EA1AFCB808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roles </a:t>
            </a:r>
            <a:r>
              <a:rPr lang="en-US" dirty="0"/>
              <a:t>in </a:t>
            </a:r>
            <a:r>
              <a:rPr lang="en-US" dirty="0" smtClean="0"/>
              <a:t>a proposal…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6163-2E6F-49E2-9AA0-448DD0BFF61C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1187916" y="1898254"/>
            <a:ext cx="7022859" cy="2932480"/>
          </a:xfrm>
        </p:spPr>
        <p:txBody>
          <a:bodyPr/>
          <a:lstStyle/>
          <a:p>
            <a:pPr marL="170419" lvl="1">
              <a:lnSpc>
                <a:spcPct val="200000"/>
              </a:lnSpc>
              <a:spcAft>
                <a:spcPct val="10000"/>
              </a:spcAft>
            </a:pPr>
            <a:r>
              <a:rPr lang="en-GB" altLang="en-US" sz="1710" dirty="0">
                <a:solidFill>
                  <a:srgbClr val="000000"/>
                </a:solidFill>
                <a:latin typeface="Verdana" panose="020B0604030504040204" pitchFamily="34" charset="0"/>
              </a:rPr>
              <a:t>Coordinator</a:t>
            </a:r>
          </a:p>
          <a:p>
            <a:pPr marL="170419" lvl="1">
              <a:lnSpc>
                <a:spcPct val="200000"/>
              </a:lnSpc>
              <a:spcAft>
                <a:spcPct val="10000"/>
              </a:spcAft>
            </a:pPr>
            <a:r>
              <a:rPr lang="en-GB" altLang="en-US" sz="1710" dirty="0">
                <a:solidFill>
                  <a:srgbClr val="000000"/>
                </a:solidFill>
                <a:latin typeface="Verdana" panose="020B0604030504040204" pitchFamily="34" charset="0"/>
              </a:rPr>
              <a:t>Work Package leaders</a:t>
            </a:r>
          </a:p>
          <a:p>
            <a:pPr marL="170419" lvl="1">
              <a:lnSpc>
                <a:spcPct val="200000"/>
              </a:lnSpc>
              <a:spcAft>
                <a:spcPct val="10000"/>
              </a:spcAft>
            </a:pPr>
            <a:r>
              <a:rPr lang="en-GB" altLang="en-US" sz="1710" dirty="0">
                <a:solidFill>
                  <a:srgbClr val="000000"/>
                </a:solidFill>
                <a:latin typeface="Verdana" panose="020B0604030504040204" pitchFamily="34" charset="0"/>
              </a:rPr>
              <a:t>Task </a:t>
            </a:r>
            <a:r>
              <a:rPr lang="en-GB" altLang="en-US" sz="171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leaders</a:t>
            </a:r>
          </a:p>
          <a:p>
            <a:pPr marL="170419" lvl="1">
              <a:lnSpc>
                <a:spcPct val="200000"/>
              </a:lnSpc>
              <a:spcAft>
                <a:spcPct val="10000"/>
              </a:spcAft>
            </a:pPr>
            <a:r>
              <a:rPr lang="en-GB" altLang="en-US" sz="171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Contributors</a:t>
            </a:r>
            <a:endParaRPr lang="en-GB" altLang="en-US" sz="171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1" indent="0">
              <a:lnSpc>
                <a:spcPct val="200000"/>
              </a:lnSpc>
              <a:spcAft>
                <a:spcPct val="10000"/>
              </a:spcAft>
              <a:buNone/>
            </a:pPr>
            <a:endParaRPr lang="en-GB" altLang="en-US" sz="171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75" y="376192"/>
            <a:ext cx="7010999" cy="825059"/>
          </a:xfrm>
        </p:spPr>
        <p:txBody>
          <a:bodyPr/>
          <a:lstStyle/>
          <a:p>
            <a:r>
              <a:rPr lang="en-US" sz="1900" b="0"/>
              <a:t>Excellence: Evaluation Criteria</a:t>
            </a:r>
            <a:endParaRPr lang="el-GR" sz="1900" b="0"/>
          </a:p>
        </p:txBody>
      </p:sp>
      <p:sp>
        <p:nvSpPr>
          <p:cNvPr id="13" name="TextBox 12"/>
          <p:cNvSpPr txBox="1"/>
          <p:nvPr/>
        </p:nvSpPr>
        <p:spPr>
          <a:xfrm>
            <a:off x="6136246" y="1549158"/>
            <a:ext cx="2260080" cy="4624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Quality and efficiency of the implementation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rgbClr val="FFFFFF"/>
                </a:solidFill>
              </a:rPr>
              <a:t>Quality and effectiveness of the </a:t>
            </a:r>
            <a:r>
              <a:rPr lang="en-US" sz="1520" b="1">
                <a:solidFill>
                  <a:schemeClr val="accent2"/>
                </a:solidFill>
              </a:rPr>
              <a:t>work plan</a:t>
            </a:r>
            <a:r>
              <a:rPr lang="en-US" sz="1520">
                <a:solidFill>
                  <a:srgbClr val="FFFFFF"/>
                </a:solidFill>
              </a:rPr>
              <a:t>, assessment of risks, and appropriateness of the effort assigned to work packages, and the resources overall.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rgbClr val="FFFFFF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rgbClr val="FFFFFF"/>
                </a:solidFill>
              </a:rPr>
              <a:t>Capacity and</a:t>
            </a:r>
            <a:r>
              <a:rPr lang="en-US" sz="1520" b="1">
                <a:solidFill>
                  <a:schemeClr val="accent2"/>
                </a:solidFill>
              </a:rPr>
              <a:t> </a:t>
            </a:r>
            <a:r>
              <a:rPr lang="en-US" sz="1520">
                <a:solidFill>
                  <a:srgbClr val="FFFFFF"/>
                </a:solidFill>
              </a:rPr>
              <a:t>role of each </a:t>
            </a:r>
            <a:r>
              <a:rPr lang="en-US" sz="1520" b="1">
                <a:solidFill>
                  <a:schemeClr val="accent2"/>
                </a:solidFill>
              </a:rPr>
              <a:t>participant</a:t>
            </a:r>
            <a:r>
              <a:rPr lang="en-US" sz="1520">
                <a:solidFill>
                  <a:srgbClr val="FFFFFF"/>
                </a:solidFill>
              </a:rPr>
              <a:t>, and extent to which the </a:t>
            </a:r>
            <a:r>
              <a:rPr lang="en-US" sz="1520" b="1">
                <a:solidFill>
                  <a:schemeClr val="accent2"/>
                </a:solidFill>
              </a:rPr>
              <a:t>consortium</a:t>
            </a:r>
            <a:r>
              <a:rPr lang="en-US" sz="1520">
                <a:solidFill>
                  <a:srgbClr val="FFFFFF"/>
                </a:solidFill>
              </a:rPr>
              <a:t> as a whole brings together the necessary expertise.</a:t>
            </a:r>
          </a:p>
          <a:p>
            <a:pPr algn="ctr">
              <a:defRPr/>
            </a:pPr>
            <a:endParaRPr lang="en-GB" sz="152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297" y="1549157"/>
            <a:ext cx="3206651" cy="50336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 dirty="0">
                <a:solidFill>
                  <a:schemeClr val="accent2"/>
                </a:solidFill>
              </a:rPr>
              <a:t>Excellence</a:t>
            </a:r>
            <a:endParaRPr lang="en-GB" sz="1710" b="1" cap="all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Clarity and pertinence of the </a:t>
            </a:r>
            <a:r>
              <a:rPr lang="en-US" sz="1520" b="1" dirty="0">
                <a:solidFill>
                  <a:schemeClr val="accent2"/>
                </a:solidFill>
              </a:rPr>
              <a:t>project’s objectives</a:t>
            </a:r>
            <a:r>
              <a:rPr lang="en-US" sz="1520" dirty="0">
                <a:solidFill>
                  <a:schemeClr val="bg1"/>
                </a:solidFill>
              </a:rPr>
              <a:t>, and the extent to which the proposed work is ambitious, and goes beyond the state-of-the-art.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Soundness of the proposed </a:t>
            </a:r>
            <a:r>
              <a:rPr lang="en-US" sz="1520" b="1" dirty="0">
                <a:solidFill>
                  <a:schemeClr val="accent2"/>
                </a:solidFill>
              </a:rPr>
              <a:t>methodology</a:t>
            </a:r>
            <a:r>
              <a:rPr lang="en-US" sz="1520" dirty="0">
                <a:solidFill>
                  <a:schemeClr val="bg1"/>
                </a:solidFill>
              </a:rPr>
              <a:t>, including the underlying concepts, models, assumptions, inter-disciplinary approaches, appropriate consideration of the </a:t>
            </a:r>
            <a:r>
              <a:rPr lang="en-US" sz="1520" b="1" dirty="0">
                <a:solidFill>
                  <a:schemeClr val="accent2"/>
                </a:solidFill>
              </a:rPr>
              <a:t>gender dimension </a:t>
            </a:r>
            <a:r>
              <a:rPr lang="en-US" sz="1520" dirty="0">
                <a:solidFill>
                  <a:schemeClr val="bg1"/>
                </a:solidFill>
              </a:rPr>
              <a:t>in research and innovation content, and the quality of </a:t>
            </a:r>
            <a:r>
              <a:rPr lang="en-US" sz="1520" b="1" dirty="0">
                <a:solidFill>
                  <a:schemeClr val="accent2"/>
                </a:solidFill>
              </a:rPr>
              <a:t>open science practices </a:t>
            </a:r>
            <a:r>
              <a:rPr lang="en-US" sz="1520" dirty="0">
                <a:solidFill>
                  <a:schemeClr val="bg1"/>
                </a:solidFill>
              </a:rPr>
              <a:t>including sharing and management of research outputs and engagement of citizens, civil society and end users where appropriate.</a:t>
            </a:r>
            <a:endParaRPr lang="en-GB" sz="152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357" y="1549156"/>
            <a:ext cx="2530916" cy="4799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IMPACT</a:t>
            </a:r>
            <a:endParaRPr lang="en-GB" sz="1710" b="1" cap="all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Credibility of the </a:t>
            </a:r>
            <a:r>
              <a:rPr lang="en-US" sz="1520" b="1">
                <a:solidFill>
                  <a:schemeClr val="accent2"/>
                </a:solidFill>
              </a:rPr>
              <a:t>pathways</a:t>
            </a:r>
            <a:r>
              <a:rPr lang="en-US" sz="1520">
                <a:solidFill>
                  <a:schemeClr val="bg1"/>
                </a:solidFill>
              </a:rPr>
              <a:t> to achieve the expected </a:t>
            </a:r>
            <a:r>
              <a:rPr lang="en-US" sz="1520" b="1">
                <a:solidFill>
                  <a:schemeClr val="accent2"/>
                </a:solidFill>
              </a:rPr>
              <a:t>outcomes and impacts </a:t>
            </a:r>
            <a:r>
              <a:rPr lang="en-US" sz="1520">
                <a:solidFill>
                  <a:schemeClr val="bg1"/>
                </a:solidFill>
              </a:rPr>
              <a:t>specified in the work programme, and the likely scale and significance of the contributions due to the project.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Suitability and quality of the </a:t>
            </a:r>
            <a:r>
              <a:rPr lang="en-US" sz="1520" b="1">
                <a:solidFill>
                  <a:schemeClr val="accent2"/>
                </a:solidFill>
              </a:rPr>
              <a:t>measures to maximize expected outcomes and impacts</a:t>
            </a:r>
            <a:r>
              <a:rPr lang="en-US" sz="1520">
                <a:solidFill>
                  <a:schemeClr val="bg1"/>
                </a:solidFill>
              </a:rPr>
              <a:t>, as set out in the dissemination and exploitation plan, including communication activities.</a:t>
            </a:r>
            <a:endParaRPr lang="en-GB" sz="171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6357" y="1558859"/>
            <a:ext cx="4899969" cy="4775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2926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Excellence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065071" y="1566466"/>
            <a:ext cx="7022859" cy="3744675"/>
          </a:xfrm>
        </p:spPr>
        <p:txBody>
          <a:bodyPr lIns="86868" tIns="43434" rIns="86868" bIns="43434" anchor="t"/>
          <a:lstStyle/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1.1 Objectives</a:t>
            </a:r>
            <a:endParaRPr lang="en-US"/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1.2 Relation to the work </a:t>
            </a:r>
            <a:r>
              <a:rPr lang="en-US" altLang="it-IT" sz="1710" err="1">
                <a:solidFill>
                  <a:srgbClr val="000000"/>
                </a:solidFill>
              </a:rPr>
              <a:t>programme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1.3 Concept and approach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1.4 Ambition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1.5 Gender dimension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1.6 Open science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1.7 No harm principle</a:t>
            </a:r>
            <a:endParaRPr lang="en-US" altLang="it-IT" sz="1710">
              <a:solidFill>
                <a:srgbClr val="000000"/>
              </a:solidFill>
              <a:ea typeface="Verdana"/>
            </a:endParaRPr>
          </a:p>
          <a:p>
            <a:pPr marL="170720" lvl="1" indent="-170720">
              <a:lnSpc>
                <a:spcPct val="200000"/>
              </a:lnSpc>
            </a:pPr>
            <a:r>
              <a:rPr lang="en-US" altLang="it-IT" sz="1710">
                <a:solidFill>
                  <a:srgbClr val="000000"/>
                </a:solidFill>
              </a:rPr>
              <a:t>1.8 Data management</a:t>
            </a:r>
            <a:endParaRPr lang="en-US" altLang="it-IT" sz="1710">
              <a:ea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659880" y="6372860"/>
            <a:ext cx="2026920" cy="257890"/>
          </a:xfrm>
        </p:spPr>
        <p:txBody>
          <a:bodyPr/>
          <a:lstStyle/>
          <a:p>
            <a:fld id="{14DEEF57-C8D1-4F65-B2CB-884C27025393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343398" y="6430758"/>
            <a:ext cx="2026920" cy="257950"/>
          </a:xfrm>
        </p:spPr>
        <p:txBody>
          <a:bodyPr/>
          <a:lstStyle/>
          <a:p>
            <a:fld id="{451FADA6-CA1F-4A44-BB2A-CA7AD6AA4D9E}" type="datetime1">
              <a:rPr lang="en-US" smtClean="0"/>
              <a:t>7/13/2023</a:t>
            </a:fld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15"/>
          </p:nvPr>
        </p:nvSpPr>
        <p:spPr>
          <a:xfrm>
            <a:off x="1188247" y="1746202"/>
            <a:ext cx="7022122" cy="34494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	</a:t>
            </a:r>
            <a:r>
              <a:rPr lang="en-US" i="1"/>
              <a:t>“</a:t>
            </a:r>
            <a:r>
              <a:rPr lang="en-US" sz="1378" i="1"/>
              <a:t>Describe the overall and specific objectives for the project, which should be </a:t>
            </a:r>
            <a:r>
              <a:rPr lang="en-US" sz="1378" b="1" i="1"/>
              <a:t>clear, measurable, realistic and achievable</a:t>
            </a:r>
            <a:r>
              <a:rPr lang="en-US" sz="1378" i="1"/>
              <a:t> within the duration of the project. Objectives should be </a:t>
            </a:r>
            <a:r>
              <a:rPr lang="en-US" sz="1378" b="1" i="1"/>
              <a:t>consistent with the expected exploitation and impact </a:t>
            </a:r>
            <a:r>
              <a:rPr lang="en-US" sz="1378" i="1"/>
              <a:t>of the project (see section 2).”</a:t>
            </a:r>
            <a:endParaRPr lang="en-US" i="1"/>
          </a:p>
          <a:p>
            <a:endParaRPr lang="en-US"/>
          </a:p>
          <a:p>
            <a:r>
              <a:rPr lang="el-GR"/>
              <a:t>	</a:t>
            </a:r>
          </a:p>
          <a:p>
            <a:pPr marL="0" lvl="1" indent="0">
              <a:buNone/>
            </a:pPr>
            <a:endParaRPr lang="en-US"/>
          </a:p>
          <a:p>
            <a:r>
              <a:rPr lang="el-GR"/>
              <a:t>	</a:t>
            </a:r>
          </a:p>
          <a:p>
            <a:pPr lvl="1"/>
            <a:endParaRPr lang="en-US"/>
          </a:p>
          <a:p>
            <a:r>
              <a:rPr lang="el-GR"/>
              <a:t>	</a:t>
            </a:r>
          </a:p>
          <a:p>
            <a:pPr lvl="1"/>
            <a:endParaRPr lang="en-US"/>
          </a:p>
          <a:p>
            <a:r>
              <a:rPr lang="el-GR"/>
              <a:t>	</a:t>
            </a:r>
          </a:p>
          <a:p>
            <a:pPr lvl="1"/>
            <a:endParaRPr lang="el-GR"/>
          </a:p>
          <a:p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55" y="3561906"/>
            <a:ext cx="6980914" cy="1633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418" y="5076421"/>
            <a:ext cx="4211782" cy="6186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10" b="1">
                <a:solidFill>
                  <a:srgbClr val="C00000"/>
                </a:solidFill>
              </a:rPr>
              <a:t>Objectives should be translated into WPs, and actionable tasks</a:t>
            </a:r>
          </a:p>
        </p:txBody>
      </p:sp>
    </p:spTree>
    <p:extLst>
      <p:ext uri="{BB962C8B-B14F-4D97-AF65-F5344CB8AC3E}">
        <p14:creationId xmlns:p14="http://schemas.microsoft.com/office/powerpoint/2010/main" val="19322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- 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199775" y="1639277"/>
            <a:ext cx="7022859" cy="3941763"/>
          </a:xfrm>
        </p:spPr>
        <p:txBody>
          <a:bodyPr/>
          <a:lstStyle/>
          <a:p>
            <a:r>
              <a:rPr lang="en-US" b="1" dirty="0"/>
              <a:t>REHOUSE</a:t>
            </a:r>
            <a:r>
              <a:rPr lang="en-US" dirty="0"/>
              <a:t> proposes solutions that cover together a set of 5 renovation </a:t>
            </a:r>
            <a:endParaRPr lang="en-US" dirty="0" smtClean="0"/>
          </a:p>
          <a:p>
            <a:r>
              <a:rPr lang="en-US" dirty="0" smtClean="0"/>
              <a:t>principles offering </a:t>
            </a:r>
            <a:r>
              <a:rPr lang="en-US" dirty="0"/>
              <a:t>technically and economically affordable renovation solutions </a:t>
            </a:r>
            <a:endParaRPr lang="en-US" dirty="0" smtClean="0"/>
          </a:p>
          <a:p>
            <a:r>
              <a:rPr lang="en-US" dirty="0" smtClean="0"/>
              <a:t>with enough </a:t>
            </a:r>
            <a:r>
              <a:rPr lang="en-US" dirty="0"/>
              <a:t>flexibility to tackle almost 100 % of the building renovation </a:t>
            </a:r>
            <a:endParaRPr lang="en-US" dirty="0" smtClean="0"/>
          </a:p>
          <a:p>
            <a:r>
              <a:rPr lang="en-US" dirty="0" smtClean="0"/>
              <a:t>challenges at </a:t>
            </a:r>
            <a:r>
              <a:rPr lang="en-US" dirty="0"/>
              <a:t>EU </a:t>
            </a:r>
            <a:r>
              <a:rPr lang="en-US" dirty="0" smtClean="0"/>
              <a:t>level.</a:t>
            </a:r>
          </a:p>
          <a:p>
            <a:endParaRPr lang="en-US" dirty="0"/>
          </a:p>
          <a:p>
            <a:r>
              <a:rPr lang="en-US" b="1" dirty="0" smtClean="0"/>
              <a:t>APPRAISE</a:t>
            </a:r>
            <a:r>
              <a:rPr lang="en-US" dirty="0" smtClean="0"/>
              <a:t> </a:t>
            </a:r>
            <a:r>
              <a:rPr lang="en-US" dirty="0"/>
              <a:t>aims to build on the latest advances in big data analysis, artificial </a:t>
            </a:r>
            <a:endParaRPr lang="en-US" dirty="0" smtClean="0"/>
          </a:p>
          <a:p>
            <a:r>
              <a:rPr lang="en-US" dirty="0" smtClean="0"/>
              <a:t>intelligence</a:t>
            </a:r>
            <a:r>
              <a:rPr lang="en-US" dirty="0"/>
              <a:t>, and advanced </a:t>
            </a:r>
            <a:r>
              <a:rPr lang="en-US" dirty="0" err="1"/>
              <a:t>visualisation</a:t>
            </a:r>
            <a:r>
              <a:rPr lang="en-US" dirty="0"/>
              <a:t> to create an integral security framework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will improve both the cyber/physical security and safety of public spaces by </a:t>
            </a:r>
            <a:endParaRPr lang="en-US" dirty="0" smtClean="0"/>
          </a:p>
          <a:p>
            <a:r>
              <a:rPr lang="en-US" dirty="0" smtClean="0"/>
              <a:t>enabling </a:t>
            </a:r>
            <a:r>
              <a:rPr lang="en-US" dirty="0"/>
              <a:t>a proactive, integrated, risk-based, and resilience-oriented </a:t>
            </a:r>
            <a:r>
              <a:rPr lang="en-US" dirty="0" smtClean="0"/>
              <a:t>approach</a:t>
            </a:r>
          </a:p>
          <a:p>
            <a:endParaRPr lang="en-US" dirty="0"/>
          </a:p>
          <a:p>
            <a:r>
              <a:rPr lang="en-US" b="1" dirty="0" smtClean="0"/>
              <a:t>BIOCON-CO</a:t>
            </a:r>
            <a:r>
              <a:rPr lang="en-US" b="1" baseline="-25000" dirty="0" smtClean="0"/>
              <a:t>2</a:t>
            </a:r>
            <a:r>
              <a:rPr lang="en-US" dirty="0"/>
              <a:t> aims </a:t>
            </a:r>
            <a:r>
              <a:rPr lang="en-US" dirty="0" smtClean="0"/>
              <a:t>to </a:t>
            </a:r>
            <a:r>
              <a:rPr lang="en-US" dirty="0"/>
              <a:t>develop and validate a platform of flexible and versatile </a:t>
            </a:r>
            <a:endParaRPr lang="en-US" dirty="0" smtClean="0"/>
          </a:p>
          <a:p>
            <a:r>
              <a:rPr lang="en-US" dirty="0" smtClean="0"/>
              <a:t>techniques </a:t>
            </a:r>
            <a:r>
              <a:rPr lang="en-US" dirty="0"/>
              <a:t>capable </a:t>
            </a:r>
            <a:r>
              <a:rPr lang="en-US" dirty="0" smtClean="0"/>
              <a:t>of </a:t>
            </a:r>
            <a:r>
              <a:rPr lang="en-US" dirty="0"/>
              <a:t>using biological processes to transform raw CO</a:t>
            </a:r>
            <a:r>
              <a:rPr lang="en-US" baseline="-25000" dirty="0"/>
              <a:t>2</a:t>
            </a:r>
            <a:r>
              <a:rPr lang="en-US" dirty="0"/>
              <a:t> waste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iron, steel, </a:t>
            </a:r>
            <a:r>
              <a:rPr lang="en-US" dirty="0" smtClean="0"/>
              <a:t>cement </a:t>
            </a:r>
            <a:r>
              <a:rPr lang="en-US" dirty="0"/>
              <a:t>and electric power industries into value-added </a:t>
            </a:r>
            <a:endParaRPr lang="en-US" dirty="0" smtClean="0"/>
          </a:p>
          <a:p>
            <a:r>
              <a:rPr lang="en-US" dirty="0" smtClean="0"/>
              <a:t>chemicals </a:t>
            </a:r>
            <a:r>
              <a:rPr lang="en-US" dirty="0"/>
              <a:t>and plastics.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the work </a:t>
            </a:r>
            <a:r>
              <a:rPr lang="en-US" err="1"/>
              <a:t>progamme</a:t>
            </a:r>
            <a:r>
              <a:rPr lang="en-US"/>
              <a:t>, Methodology, Ambition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101410" y="1661257"/>
            <a:ext cx="7022859" cy="3760349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sz="1520">
                <a:solidFill>
                  <a:srgbClr val="000000"/>
                </a:solidFill>
              </a:rPr>
              <a:t>Dismantle the Work </a:t>
            </a:r>
            <a:r>
              <a:rPr lang="en-US" sz="1520" err="1">
                <a:solidFill>
                  <a:srgbClr val="000000"/>
                </a:solidFill>
              </a:rPr>
              <a:t>proramme</a:t>
            </a:r>
            <a:r>
              <a:rPr lang="en-US" sz="1520">
                <a:solidFill>
                  <a:srgbClr val="000000"/>
                </a:solidFill>
              </a:rPr>
              <a:t> (decode it)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Make a table of each element in the call text and correlate it with your proposal (objectives, tasks)</a:t>
            </a:r>
          </a:p>
          <a:p>
            <a:pPr marL="0" indent="0">
              <a:lnSpc>
                <a:spcPct val="150000"/>
              </a:lnSpc>
            </a:pPr>
            <a:r>
              <a:rPr lang="en-US" sz="1520">
                <a:solidFill>
                  <a:srgbClr val="C00000"/>
                </a:solidFill>
              </a:rPr>
              <a:t>CONCEPT &amp; METHODOLOGY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Which models, which hypothesis and assumptions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Technology readiness level (TRL)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Relevance to society, gender dimension</a:t>
            </a:r>
          </a:p>
          <a:p>
            <a:pPr marL="0" indent="0">
              <a:lnSpc>
                <a:spcPct val="150000"/>
              </a:lnSpc>
            </a:pPr>
            <a:r>
              <a:rPr lang="en-US" sz="1520">
                <a:solidFill>
                  <a:srgbClr val="C00000"/>
                </a:solidFill>
              </a:rPr>
              <a:t>AMBITION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What is the state of the art (technologies AND projects already funded), how do you go beyond state of art? What is ground breaking about your idea?</a:t>
            </a:r>
          </a:p>
          <a:p>
            <a:pPr lvl="1">
              <a:lnSpc>
                <a:spcPct val="150000"/>
              </a:lnSpc>
            </a:pPr>
            <a:r>
              <a:rPr lang="en-US" sz="1520">
                <a:solidFill>
                  <a:srgbClr val="000000"/>
                </a:solidFill>
              </a:rPr>
              <a:t>Freedom to operate?</a:t>
            </a:r>
          </a:p>
          <a:p>
            <a:pPr marL="271463" indent="-2714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2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</a:pPr>
            <a:endParaRPr lang="en-US" sz="1520">
              <a:solidFill>
                <a:srgbClr val="000000"/>
              </a:solidFill>
            </a:endParaRPr>
          </a:p>
          <a:p>
            <a:pPr lvl="1">
              <a:lnSpc>
                <a:spcPct val="200000"/>
              </a:lnSpc>
            </a:pPr>
            <a:endParaRPr lang="en-US" sz="1710">
              <a:solidFill>
                <a:srgbClr val="000000"/>
              </a:solidFill>
            </a:endParaRPr>
          </a:p>
          <a:p>
            <a:pPr marL="0" indent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C49F61-1525-4641-91C4-5352E6BDC5B7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75" y="376192"/>
            <a:ext cx="7010999" cy="825059"/>
          </a:xfrm>
        </p:spPr>
        <p:txBody>
          <a:bodyPr/>
          <a:lstStyle/>
          <a:p>
            <a:r>
              <a:rPr lang="en-US" sz="1900" b="0"/>
              <a:t>Horizon Europe: Proposal evaluation</a:t>
            </a:r>
            <a:endParaRPr lang="el-GR" sz="1900" b="0"/>
          </a:p>
        </p:txBody>
      </p:sp>
      <p:sp>
        <p:nvSpPr>
          <p:cNvPr id="13" name="TextBox 12"/>
          <p:cNvSpPr txBox="1"/>
          <p:nvPr/>
        </p:nvSpPr>
        <p:spPr>
          <a:xfrm>
            <a:off x="6136246" y="1549158"/>
            <a:ext cx="2260080" cy="4624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Quality and efficiency of the implementation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rgbClr val="FFFFFF"/>
                </a:solidFill>
              </a:rPr>
              <a:t>Quality and effectiveness of the </a:t>
            </a:r>
            <a:r>
              <a:rPr lang="en-US" sz="1520" b="1">
                <a:solidFill>
                  <a:schemeClr val="accent2"/>
                </a:solidFill>
              </a:rPr>
              <a:t>work plan</a:t>
            </a:r>
            <a:r>
              <a:rPr lang="en-US" sz="1520">
                <a:solidFill>
                  <a:srgbClr val="FFFFFF"/>
                </a:solidFill>
              </a:rPr>
              <a:t>, assessment of risks, and appropriateness of the effort assigned to work packages, and the resources overall.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rgbClr val="FFFFFF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rgbClr val="FFFFFF"/>
                </a:solidFill>
              </a:rPr>
              <a:t>Capacity and</a:t>
            </a:r>
            <a:r>
              <a:rPr lang="en-US" sz="1520" b="1">
                <a:solidFill>
                  <a:schemeClr val="accent2"/>
                </a:solidFill>
              </a:rPr>
              <a:t> </a:t>
            </a:r>
            <a:r>
              <a:rPr lang="en-US" sz="1520">
                <a:solidFill>
                  <a:srgbClr val="FFFFFF"/>
                </a:solidFill>
              </a:rPr>
              <a:t>role of each </a:t>
            </a:r>
            <a:r>
              <a:rPr lang="en-US" sz="1520" b="1">
                <a:solidFill>
                  <a:schemeClr val="accent2"/>
                </a:solidFill>
              </a:rPr>
              <a:t>participant</a:t>
            </a:r>
            <a:r>
              <a:rPr lang="en-US" sz="1520">
                <a:solidFill>
                  <a:srgbClr val="FFFFFF"/>
                </a:solidFill>
              </a:rPr>
              <a:t>, and extent to which the </a:t>
            </a:r>
            <a:r>
              <a:rPr lang="en-US" sz="1520" b="1">
                <a:solidFill>
                  <a:schemeClr val="accent2"/>
                </a:solidFill>
              </a:rPr>
              <a:t>consortium</a:t>
            </a:r>
            <a:r>
              <a:rPr lang="en-US" sz="1520">
                <a:solidFill>
                  <a:srgbClr val="FFFFFF"/>
                </a:solidFill>
              </a:rPr>
              <a:t> as a whole brings together the necessary expertise.</a:t>
            </a:r>
          </a:p>
          <a:p>
            <a:pPr algn="ctr">
              <a:defRPr/>
            </a:pPr>
            <a:endParaRPr lang="en-GB" sz="152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297" y="1549157"/>
            <a:ext cx="3206651" cy="50336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Excellence</a:t>
            </a:r>
            <a:endParaRPr lang="en-GB" sz="1710" b="1" cap="all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Clarity and pertinence of the </a:t>
            </a:r>
            <a:r>
              <a:rPr lang="en-US" sz="1520" b="1">
                <a:solidFill>
                  <a:schemeClr val="accent2"/>
                </a:solidFill>
              </a:rPr>
              <a:t>project’s objectives</a:t>
            </a:r>
            <a:r>
              <a:rPr lang="en-US" sz="1520">
                <a:solidFill>
                  <a:schemeClr val="bg1"/>
                </a:solidFill>
              </a:rPr>
              <a:t>, and the extent to which the proposed work is ambitious, and goes beyond the state-of-the-art.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Soundness of the proposed </a:t>
            </a:r>
            <a:r>
              <a:rPr lang="en-US" sz="1520" b="1">
                <a:solidFill>
                  <a:schemeClr val="accent2"/>
                </a:solidFill>
              </a:rPr>
              <a:t>methodology</a:t>
            </a:r>
            <a:r>
              <a:rPr lang="en-US" sz="1520">
                <a:solidFill>
                  <a:schemeClr val="bg1"/>
                </a:solidFill>
              </a:rPr>
              <a:t>, including the underlying concepts, models, assumptions, inter-disciplinary approaches, appropriate consideration of the </a:t>
            </a:r>
            <a:r>
              <a:rPr lang="en-US" sz="1520" b="1">
                <a:solidFill>
                  <a:schemeClr val="accent2"/>
                </a:solidFill>
              </a:rPr>
              <a:t>gender dimension </a:t>
            </a:r>
            <a:r>
              <a:rPr lang="en-US" sz="1520">
                <a:solidFill>
                  <a:schemeClr val="bg1"/>
                </a:solidFill>
              </a:rPr>
              <a:t>in research and innovation content, and the quality of </a:t>
            </a:r>
            <a:r>
              <a:rPr lang="en-US" sz="1520" b="1">
                <a:solidFill>
                  <a:schemeClr val="accent2"/>
                </a:solidFill>
              </a:rPr>
              <a:t>open science practices </a:t>
            </a:r>
            <a:r>
              <a:rPr lang="en-US" sz="1520">
                <a:solidFill>
                  <a:schemeClr val="bg1"/>
                </a:solidFill>
              </a:rPr>
              <a:t>including sharing and management of research outputs and engagement of citizens, civil society and end users where appropriate.</a:t>
            </a:r>
            <a:endParaRPr lang="en-GB" sz="152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357" y="1549156"/>
            <a:ext cx="2530916" cy="4799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 dirty="0">
                <a:solidFill>
                  <a:schemeClr val="accent2"/>
                </a:solidFill>
              </a:rPr>
              <a:t>IMPACT</a:t>
            </a:r>
            <a:endParaRPr lang="en-GB" sz="1710" b="1" cap="all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Credibility of the </a:t>
            </a:r>
            <a:r>
              <a:rPr lang="en-US" sz="1520" b="1" dirty="0">
                <a:solidFill>
                  <a:schemeClr val="accent2"/>
                </a:solidFill>
              </a:rPr>
              <a:t>pathways</a:t>
            </a:r>
            <a:r>
              <a:rPr lang="en-US" sz="1520" dirty="0">
                <a:solidFill>
                  <a:schemeClr val="bg1"/>
                </a:solidFill>
              </a:rPr>
              <a:t> to achieve the expected </a:t>
            </a:r>
            <a:r>
              <a:rPr lang="en-US" sz="1520" b="1" dirty="0">
                <a:solidFill>
                  <a:schemeClr val="accent2"/>
                </a:solidFill>
              </a:rPr>
              <a:t>outcomes and impacts </a:t>
            </a:r>
            <a:r>
              <a:rPr lang="en-US" sz="1520" dirty="0">
                <a:solidFill>
                  <a:schemeClr val="bg1"/>
                </a:solidFill>
              </a:rPr>
              <a:t>specified in the work </a:t>
            </a:r>
            <a:r>
              <a:rPr lang="en-US" sz="1520" dirty="0" err="1">
                <a:solidFill>
                  <a:schemeClr val="bg1"/>
                </a:solidFill>
              </a:rPr>
              <a:t>programme</a:t>
            </a:r>
            <a:r>
              <a:rPr lang="en-US" sz="1520" dirty="0">
                <a:solidFill>
                  <a:schemeClr val="bg1"/>
                </a:solidFill>
              </a:rPr>
              <a:t>, and the likely scale and significance of the contributions due to the project.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Suitability and quality of the </a:t>
            </a:r>
            <a:r>
              <a:rPr lang="en-US" sz="1520" b="1" dirty="0">
                <a:solidFill>
                  <a:schemeClr val="accent2"/>
                </a:solidFill>
              </a:rPr>
              <a:t>measures to maximize expected outcomes and impacts</a:t>
            </a:r>
            <a:r>
              <a:rPr lang="en-US" sz="1520" dirty="0">
                <a:solidFill>
                  <a:schemeClr val="bg1"/>
                </a:solidFill>
              </a:rPr>
              <a:t>, as set out in the dissemination and exploitation plan, including communication activities.</a:t>
            </a:r>
            <a:endParaRPr lang="en-GB" sz="171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5682" y="1496661"/>
            <a:ext cx="2290644" cy="4900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7" name="Rectangle 6"/>
          <p:cNvSpPr/>
          <p:nvPr/>
        </p:nvSpPr>
        <p:spPr>
          <a:xfrm>
            <a:off x="211297" y="1549157"/>
            <a:ext cx="3206651" cy="490014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6253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Go beyond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082590" y="1592472"/>
            <a:ext cx="7022859" cy="3744675"/>
          </a:xfrm>
        </p:spPr>
        <p:txBody>
          <a:bodyPr/>
          <a:lstStyle/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 smtClean="0">
                <a:solidFill>
                  <a:srgbClr val="000000"/>
                </a:solidFill>
              </a:rPr>
              <a:t>2.1 </a:t>
            </a:r>
            <a:r>
              <a:rPr lang="en-US" sz="1600" dirty="0" smtClean="0"/>
              <a:t>Project’s </a:t>
            </a:r>
            <a:r>
              <a:rPr lang="en-US" sz="1600" dirty="0"/>
              <a:t>pathways towards </a:t>
            </a:r>
            <a:r>
              <a:rPr lang="en-US" sz="1600" dirty="0" smtClean="0"/>
              <a:t>impact</a:t>
            </a:r>
            <a:endParaRPr lang="en-US" sz="152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600" dirty="0"/>
              <a:t>2.2 Measures to </a:t>
            </a:r>
            <a:r>
              <a:rPr lang="en-US" sz="1600" dirty="0" err="1"/>
              <a:t>maximise</a:t>
            </a:r>
            <a:r>
              <a:rPr lang="en-US" sz="1600" dirty="0"/>
              <a:t> impact - Dissemination, exploitation and communication</a:t>
            </a:r>
          </a:p>
          <a:p>
            <a:pPr marL="0" lvl="1" indent="0">
              <a:lnSpc>
                <a:spcPct val="150000"/>
              </a:lnSpc>
              <a:buNone/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600" i="1" dirty="0" smtClean="0"/>
              <a:t>Describe </a:t>
            </a:r>
            <a:r>
              <a:rPr lang="en-US" sz="1600" i="1" dirty="0"/>
              <a:t>the planned measures to </a:t>
            </a:r>
            <a:r>
              <a:rPr lang="en-US" sz="1600" i="1" dirty="0" err="1"/>
              <a:t>maximise</a:t>
            </a:r>
            <a:r>
              <a:rPr lang="en-US" sz="1600" i="1" dirty="0"/>
              <a:t> the impact of your project by providing a first version of your ‘</a:t>
            </a:r>
            <a:r>
              <a:rPr lang="en-US" sz="1600" b="1" i="1" dirty="0"/>
              <a:t>plan for the dissemination and exploitation including communication </a:t>
            </a:r>
            <a:r>
              <a:rPr lang="en-US" sz="1600" b="1" i="1" dirty="0" smtClean="0"/>
              <a:t>activities</a:t>
            </a:r>
            <a:endParaRPr lang="en-US" sz="1600" i="1" dirty="0" smtClean="0"/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2.3 </a:t>
            </a:r>
            <a:r>
              <a:rPr lang="en-US" sz="1600" dirty="0" smtClean="0"/>
              <a:t>Outline </a:t>
            </a:r>
            <a:r>
              <a:rPr lang="en-US" sz="1600" dirty="0"/>
              <a:t>your </a:t>
            </a:r>
            <a:r>
              <a:rPr lang="en-US" sz="1600" b="1" dirty="0"/>
              <a:t>strategy for the management of intellectual property,</a:t>
            </a:r>
            <a:r>
              <a:rPr lang="en-US" sz="1600" dirty="0"/>
              <a:t> foreseen protection measures, such as patents, design rights, copyright, trade secrets, etc., and how these would be used to support </a:t>
            </a:r>
            <a:r>
              <a:rPr lang="en-US" sz="1600" dirty="0" smtClean="0"/>
              <a:t>exploitation</a:t>
            </a:r>
            <a:endParaRPr lang="en-US" sz="1520" dirty="0">
              <a:solidFill>
                <a:srgbClr val="000000"/>
              </a:solidFill>
            </a:endParaRPr>
          </a:p>
          <a:p>
            <a:pPr marL="0" lvl="2" indent="0">
              <a:buClr>
                <a:srgbClr val="AF1E2D"/>
              </a:buClr>
              <a:buNone/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710" dirty="0"/>
          </a:p>
          <a:p>
            <a:pPr marL="0" lvl="1" indent="0">
              <a:lnSpc>
                <a:spcPct val="150000"/>
              </a:lnSpc>
              <a:buNone/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71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4EDDD-4816-404A-B628-8C41832B79E3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Dissemination &amp; Exploitation of results: Admissibility Condition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100170" y="1693834"/>
            <a:ext cx="7022859" cy="3744675"/>
          </a:xfrm>
        </p:spPr>
        <p:txBody>
          <a:bodyPr/>
          <a:lstStyle/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>
                <a:solidFill>
                  <a:srgbClr val="000000"/>
                </a:solidFill>
              </a:rPr>
              <a:t>At proposal stage: Draft plan for the dissemination and exploitation of project’s results</a:t>
            </a:r>
          </a:p>
          <a:p>
            <a:pPr lvl="1"/>
            <a:endParaRPr lang="en-US" sz="1520">
              <a:solidFill>
                <a:srgbClr val="000000"/>
              </a:solidFill>
            </a:endParaRPr>
          </a:p>
          <a:p>
            <a:pPr lvl="1"/>
            <a:r>
              <a:rPr lang="en-US" sz="1520">
                <a:solidFill>
                  <a:srgbClr val="000000"/>
                </a:solidFill>
              </a:rPr>
              <a:t>Communication activities for promoting  the project and its findings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20">
                <a:solidFill>
                  <a:srgbClr val="000000"/>
                </a:solidFill>
              </a:rPr>
              <a:t> Ongoing activity-</a:t>
            </a:r>
            <a:r>
              <a:rPr lang="en-US" sz="1520">
                <a:solidFill>
                  <a:srgbClr val="000000"/>
                </a:solidFill>
                <a:sym typeface="Wingdings" panose="05000000000000000000" pitchFamily="2" charset="2"/>
              </a:rPr>
              <a:t>strategy</a:t>
            </a:r>
            <a:endParaRPr lang="en-US" sz="152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52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52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52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52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DFA740-3B23-4FC8-BEE2-6723786A0403}" type="datetime1">
              <a:rPr lang="en-US" smtClean="0"/>
              <a:t>7/13/2023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34" y="3448072"/>
            <a:ext cx="5091281" cy="32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programme</a:t>
            </a:r>
            <a:r>
              <a:rPr lang="en-US" dirty="0" smtClean="0"/>
              <a:t> part are you for?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8" y="1819893"/>
            <a:ext cx="7997539" cy="3823823"/>
          </a:xfrm>
        </p:spPr>
      </p:pic>
      <p:sp>
        <p:nvSpPr>
          <p:cNvPr id="7" name="Rectangle 6"/>
          <p:cNvSpPr/>
          <p:nvPr/>
        </p:nvSpPr>
        <p:spPr>
          <a:xfrm>
            <a:off x="1722135" y="2713703"/>
            <a:ext cx="5189941" cy="1986116"/>
          </a:xfrm>
          <a:prstGeom prst="rect">
            <a:avLst/>
          </a:prstGeom>
          <a:noFill/>
          <a:ln w="28575">
            <a:solidFill>
              <a:srgbClr val="C412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Target Groups &amp; outcomes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extent of the benefits for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1520">
                <a:solidFill>
                  <a:srgbClr val="000000"/>
                </a:solidFill>
              </a:rPr>
              <a:t>Science</a:t>
            </a:r>
          </a:p>
          <a:p>
            <a:pPr lvl="1"/>
            <a:r>
              <a:rPr lang="en-US" sz="1520">
                <a:solidFill>
                  <a:srgbClr val="000000"/>
                </a:solidFill>
              </a:rPr>
              <a:t>Technological progress</a:t>
            </a:r>
          </a:p>
          <a:p>
            <a:pPr lvl="1"/>
            <a:r>
              <a:rPr lang="en-US" sz="1520">
                <a:solidFill>
                  <a:srgbClr val="000000"/>
                </a:solidFill>
              </a:rPr>
              <a:t>Environment</a:t>
            </a:r>
          </a:p>
          <a:p>
            <a:pPr lvl="1"/>
            <a:r>
              <a:rPr lang="en-US" sz="1520">
                <a:solidFill>
                  <a:srgbClr val="000000"/>
                </a:solidFill>
              </a:rPr>
              <a:t>Society</a:t>
            </a:r>
          </a:p>
          <a:p>
            <a:pPr lvl="1"/>
            <a:r>
              <a:rPr lang="en-US" sz="1520">
                <a:solidFill>
                  <a:srgbClr val="000000"/>
                </a:solidFill>
              </a:rPr>
              <a:t>Economy – EU Competitiveness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AD771-F39A-4684-8F85-EB93B07EB89A}" type="datetime1">
              <a:rPr lang="en-US" smtClean="0"/>
              <a:t>7/13/2023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09" y="3918109"/>
            <a:ext cx="2662640" cy="190547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34477" y="4118967"/>
            <a:ext cx="1868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71390" y="4628920"/>
            <a:ext cx="1754908" cy="17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7307" y="5046362"/>
            <a:ext cx="18865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93416" y="5611668"/>
            <a:ext cx="1852395" cy="14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3455" y="3507950"/>
            <a:ext cx="222777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/>
              <a:t>Consortium (publications, patents)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6542" y="4226335"/>
            <a:ext cx="222777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/>
              <a:t>Scientific community &amp; 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8417" y="4840349"/>
            <a:ext cx="222777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/>
              <a:t>EU Competitiveness (businesses)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9027" y="5454363"/>
            <a:ext cx="222777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/>
              <a:t>EU Society, economy</a:t>
            </a:r>
          </a:p>
        </p:txBody>
      </p:sp>
      <p:sp>
        <p:nvSpPr>
          <p:cNvPr id="23" name="Oval 22"/>
          <p:cNvSpPr/>
          <p:nvPr/>
        </p:nvSpPr>
        <p:spPr>
          <a:xfrm>
            <a:off x="5624484" y="2347538"/>
            <a:ext cx="2377902" cy="10704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10"/>
              <a:t>Acknowledge them separately</a:t>
            </a:r>
          </a:p>
        </p:txBody>
      </p:sp>
    </p:spTree>
    <p:extLst>
      <p:ext uri="{BB962C8B-B14F-4D97-AF65-F5344CB8AC3E}">
        <p14:creationId xmlns:p14="http://schemas.microsoft.com/office/powerpoint/2010/main" val="10744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Impact Pathways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518205"/>
            <a:ext cx="65151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Proposal Impact: Needs, Results, Outcomes &amp; Impact</a:t>
            </a:r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6" y="1821175"/>
            <a:ext cx="7586258" cy="36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Horizon Europe: Proposal Impact</a:t>
            </a:r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3" y="1665628"/>
            <a:ext cx="7809769" cy="36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75" y="376192"/>
            <a:ext cx="7010999" cy="825059"/>
          </a:xfrm>
        </p:spPr>
        <p:txBody>
          <a:bodyPr/>
          <a:lstStyle/>
          <a:p>
            <a:r>
              <a:rPr lang="en-US" sz="1900" b="0"/>
              <a:t>Implementation: Evaluation Criteria</a:t>
            </a:r>
            <a:endParaRPr lang="el-GR" sz="1900" b="0"/>
          </a:p>
        </p:txBody>
      </p:sp>
      <p:sp>
        <p:nvSpPr>
          <p:cNvPr id="13" name="TextBox 12"/>
          <p:cNvSpPr txBox="1"/>
          <p:nvPr/>
        </p:nvSpPr>
        <p:spPr>
          <a:xfrm>
            <a:off x="6136246" y="1549158"/>
            <a:ext cx="2260080" cy="46243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Quality and efficiency of the implementation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rgbClr val="FFFFFF"/>
                </a:solidFill>
              </a:rPr>
              <a:t>Quality and effectiveness of the </a:t>
            </a:r>
            <a:r>
              <a:rPr lang="en-US" sz="1520" b="1" dirty="0">
                <a:solidFill>
                  <a:schemeClr val="accent2"/>
                </a:solidFill>
              </a:rPr>
              <a:t>work plan</a:t>
            </a:r>
            <a:r>
              <a:rPr lang="en-US" sz="1520" dirty="0">
                <a:solidFill>
                  <a:srgbClr val="FFFFFF"/>
                </a:solidFill>
              </a:rPr>
              <a:t>, assessment of risks, and appropriateness of the effort assigned to work packages, and the resources overall.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rgbClr val="FFFFFF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rgbClr val="FFFFFF"/>
                </a:solidFill>
              </a:rPr>
              <a:t>Capacity and</a:t>
            </a:r>
            <a:r>
              <a:rPr lang="en-US" sz="1520" b="1" dirty="0">
                <a:solidFill>
                  <a:schemeClr val="accent2"/>
                </a:solidFill>
              </a:rPr>
              <a:t> </a:t>
            </a:r>
            <a:r>
              <a:rPr lang="en-US" sz="1520" dirty="0">
                <a:solidFill>
                  <a:srgbClr val="FFFFFF"/>
                </a:solidFill>
              </a:rPr>
              <a:t>role of each </a:t>
            </a:r>
            <a:r>
              <a:rPr lang="en-US" sz="1520" b="1" dirty="0">
                <a:solidFill>
                  <a:schemeClr val="accent2"/>
                </a:solidFill>
              </a:rPr>
              <a:t>participant</a:t>
            </a:r>
            <a:r>
              <a:rPr lang="en-US" sz="1520" dirty="0">
                <a:solidFill>
                  <a:srgbClr val="FFFFFF"/>
                </a:solidFill>
              </a:rPr>
              <a:t>, and extent to which the </a:t>
            </a:r>
            <a:r>
              <a:rPr lang="en-US" sz="1520" b="1" dirty="0">
                <a:solidFill>
                  <a:schemeClr val="accent2"/>
                </a:solidFill>
              </a:rPr>
              <a:t>consortium</a:t>
            </a:r>
            <a:r>
              <a:rPr lang="en-US" sz="1520" dirty="0">
                <a:solidFill>
                  <a:srgbClr val="FFFFFF"/>
                </a:solidFill>
              </a:rPr>
              <a:t> as a whole brings together the necessary expertise.</a:t>
            </a:r>
          </a:p>
          <a:p>
            <a:pPr algn="ctr">
              <a:defRPr/>
            </a:pPr>
            <a:endParaRPr lang="en-GB" sz="152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297" y="1549157"/>
            <a:ext cx="3206651" cy="50336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Excellence</a:t>
            </a:r>
            <a:endParaRPr lang="en-GB" sz="1710" b="1" cap="all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Clarity and pertinence of the </a:t>
            </a:r>
            <a:r>
              <a:rPr lang="en-US" sz="1520" b="1">
                <a:solidFill>
                  <a:schemeClr val="accent2"/>
                </a:solidFill>
              </a:rPr>
              <a:t>project’s objectives</a:t>
            </a:r>
            <a:r>
              <a:rPr lang="en-US" sz="1520">
                <a:solidFill>
                  <a:schemeClr val="bg1"/>
                </a:solidFill>
              </a:rPr>
              <a:t>, and the extent to which the proposed work is ambitious, and goes beyond the state-of-the-art.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Soundness of the proposed </a:t>
            </a:r>
            <a:r>
              <a:rPr lang="en-US" sz="1520" b="1">
                <a:solidFill>
                  <a:schemeClr val="accent2"/>
                </a:solidFill>
              </a:rPr>
              <a:t>methodology</a:t>
            </a:r>
            <a:r>
              <a:rPr lang="en-US" sz="1520">
                <a:solidFill>
                  <a:schemeClr val="bg1"/>
                </a:solidFill>
              </a:rPr>
              <a:t>, including the underlying concepts, models, assumptions, inter-disciplinary approaches, appropriate consideration of the </a:t>
            </a:r>
            <a:r>
              <a:rPr lang="en-US" sz="1520" b="1">
                <a:solidFill>
                  <a:schemeClr val="accent2"/>
                </a:solidFill>
              </a:rPr>
              <a:t>gender dimension </a:t>
            </a:r>
            <a:r>
              <a:rPr lang="en-US" sz="1520">
                <a:solidFill>
                  <a:schemeClr val="bg1"/>
                </a:solidFill>
              </a:rPr>
              <a:t>in research and innovation content, and the quality of </a:t>
            </a:r>
            <a:r>
              <a:rPr lang="en-US" sz="1520" b="1">
                <a:solidFill>
                  <a:schemeClr val="accent2"/>
                </a:solidFill>
              </a:rPr>
              <a:t>open science practices </a:t>
            </a:r>
            <a:r>
              <a:rPr lang="en-US" sz="1520">
                <a:solidFill>
                  <a:schemeClr val="bg1"/>
                </a:solidFill>
              </a:rPr>
              <a:t>including sharing and management of research outputs and engagement of citizens, civil society and end users where appropriate.</a:t>
            </a:r>
            <a:endParaRPr lang="en-GB" sz="152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6357" y="1549156"/>
            <a:ext cx="2530916" cy="4799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>
                <a:solidFill>
                  <a:schemeClr val="accent2"/>
                </a:solidFill>
              </a:rPr>
              <a:t>IMPACT</a:t>
            </a:r>
            <a:endParaRPr lang="en-GB" sz="1710" b="1" cap="all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Credibility of the </a:t>
            </a:r>
            <a:r>
              <a:rPr lang="en-US" sz="1520" b="1">
                <a:solidFill>
                  <a:schemeClr val="accent2"/>
                </a:solidFill>
              </a:rPr>
              <a:t>pathways</a:t>
            </a:r>
            <a:r>
              <a:rPr lang="en-US" sz="1520">
                <a:solidFill>
                  <a:schemeClr val="bg1"/>
                </a:solidFill>
              </a:rPr>
              <a:t> to achieve the expected </a:t>
            </a:r>
            <a:r>
              <a:rPr lang="en-US" sz="1520" b="1">
                <a:solidFill>
                  <a:schemeClr val="accent2"/>
                </a:solidFill>
              </a:rPr>
              <a:t>outcomes and impacts </a:t>
            </a:r>
            <a:r>
              <a:rPr lang="en-US" sz="1520">
                <a:solidFill>
                  <a:schemeClr val="bg1"/>
                </a:solidFill>
              </a:rPr>
              <a:t>specified in the work programme, and the likely scale and significance of the contributions due to the project.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>
                <a:solidFill>
                  <a:schemeClr val="bg1"/>
                </a:solidFill>
              </a:rPr>
              <a:t>Suitability and quality of the </a:t>
            </a:r>
            <a:r>
              <a:rPr lang="en-US" sz="1520" b="1">
                <a:solidFill>
                  <a:schemeClr val="accent2"/>
                </a:solidFill>
              </a:rPr>
              <a:t>measures to maximize expected outcomes and impacts</a:t>
            </a:r>
            <a:r>
              <a:rPr lang="en-US" sz="1520">
                <a:solidFill>
                  <a:schemeClr val="bg1"/>
                </a:solidFill>
              </a:rPr>
              <a:t>, as set out in the dissemination and exploitation plan, including communication activities.</a:t>
            </a:r>
            <a:endParaRPr lang="en-GB" sz="171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384" y="1549158"/>
            <a:ext cx="2639889" cy="4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  <p:sp>
        <p:nvSpPr>
          <p:cNvPr id="7" name="Rectangle 6"/>
          <p:cNvSpPr/>
          <p:nvPr/>
        </p:nvSpPr>
        <p:spPr>
          <a:xfrm>
            <a:off x="211297" y="1549157"/>
            <a:ext cx="3206651" cy="4795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6777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3.1 Work Plan (work packages – deliverables)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3.2 Management structures, milestones and procedures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3.3 Consortium as a </a:t>
            </a:r>
            <a:r>
              <a:rPr lang="en-US" sz="1520" dirty="0" smtClean="0">
                <a:solidFill>
                  <a:srgbClr val="000000"/>
                </a:solidFill>
              </a:rPr>
              <a:t>whole – complementarity of participants</a:t>
            </a:r>
            <a:endParaRPr lang="el-GR" sz="152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 smtClean="0">
                <a:solidFill>
                  <a:srgbClr val="000000"/>
                </a:solidFill>
              </a:rPr>
              <a:t>Advising structures</a:t>
            </a:r>
            <a:endParaRPr lang="en-US" sz="152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Resources to be committed - tables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D475D3C-458C-4388-BD98-34B05BB627E3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Consistency of work plan (should remind us of the objectives of the EXCELLENCE part and the IMPACT) and coherence (interrelation of WPs)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Complementarity of the participants (to reflect the scope of the call text)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Relevant and adequate management structures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03EEF1-FA98-4B05-AB37-7737B980FEF0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9775" y="894613"/>
            <a:ext cx="7010999" cy="538882"/>
          </a:xfrm>
        </p:spPr>
        <p:txBody>
          <a:bodyPr/>
          <a:lstStyle/>
          <a:p>
            <a:r>
              <a:rPr lang="en-US"/>
              <a:t>EXAMPLE: Presentation of the components showing how they inter-relate (Pert-chart or similar)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" y="1647728"/>
            <a:ext cx="8119262" cy="41594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0AD91C-1F44-4CF4-8E21-8619C70DB1B5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9775" y="894613"/>
            <a:ext cx="7010999" cy="811505"/>
          </a:xfrm>
        </p:spPr>
        <p:txBody>
          <a:bodyPr/>
          <a:lstStyle/>
          <a:p>
            <a:r>
              <a:rPr lang="en-US"/>
              <a:t>EXAMPLE: Timing of the different work packages and their components (Gantt chart or similar)</a:t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4B58855-64EE-49F5-BA4F-3CA5555DF689}" type="datetime1">
              <a:rPr lang="en-US" smtClean="0"/>
              <a:t>7/13/2023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" y="2282544"/>
            <a:ext cx="8043477" cy="290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9775" y="894613"/>
            <a:ext cx="7010999" cy="402931"/>
          </a:xfrm>
        </p:spPr>
        <p:txBody>
          <a:bodyPr/>
          <a:lstStyle/>
          <a:p>
            <a:r>
              <a:rPr lang="en-US"/>
              <a:t>EXAMPLE: Work Package Description (Table 3.1b);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0" y="1487219"/>
            <a:ext cx="4097548" cy="488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E22B4F-B872-4B0C-A20A-1277375F21EB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534" y="2608771"/>
            <a:ext cx="3586784" cy="825059"/>
          </a:xfrm>
        </p:spPr>
        <p:txBody>
          <a:bodyPr/>
          <a:lstStyle/>
          <a:p>
            <a:pPr algn="ctr"/>
            <a:r>
              <a:rPr lang="en-US" sz="2660" b="1"/>
              <a:t>Statistics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en-US" dirty="0" smtClean="0"/>
              <a:t>Support Structures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187916" y="1804096"/>
            <a:ext cx="7022859" cy="3744675"/>
          </a:xfrm>
        </p:spPr>
        <p:txBody>
          <a:bodyPr/>
          <a:lstStyle/>
          <a:p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l-GR" sz="1520" b="1" smtClean="0">
                <a:solidFill>
                  <a:srgbClr val="000000"/>
                </a:solidFill>
              </a:rPr>
              <a:t>Εθνικό </a:t>
            </a:r>
            <a:r>
              <a:rPr lang="el-GR" sz="1520" b="1" dirty="0" smtClean="0">
                <a:solidFill>
                  <a:srgbClr val="000000"/>
                </a:solidFill>
              </a:rPr>
              <a:t>Σημείο Επαφής</a:t>
            </a:r>
          </a:p>
          <a:p>
            <a:pPr marL="0" lvl="1" indent="0">
              <a:lnSpc>
                <a:spcPct val="150000"/>
              </a:lnSpc>
              <a:buNone/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l-GR" sz="1520" dirty="0" smtClean="0">
                <a:solidFill>
                  <a:srgbClr val="000000"/>
                </a:solidFill>
              </a:rPr>
              <a:t>-----------------------------------------------------------------------------</a:t>
            </a:r>
            <a:endParaRPr lang="en-US" sz="152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Guidance on choosing relevant Horizon Europe topics and types of action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Advice on administrative procedures and contractual issues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Pre screening of proposal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r>
              <a:rPr lang="en-US" sz="1520" dirty="0">
                <a:solidFill>
                  <a:srgbClr val="000000"/>
                </a:solidFill>
              </a:rPr>
              <a:t>Assistance in partner search</a:t>
            </a:r>
          </a:p>
          <a:p>
            <a:pPr lvl="1">
              <a:lnSpc>
                <a:spcPct val="150000"/>
              </a:lnSpc>
              <a:tabLst>
                <a:tab pos="426800" algn="l"/>
                <a:tab pos="853599" algn="l"/>
                <a:tab pos="1280399" algn="l"/>
                <a:tab pos="1707198" algn="l"/>
                <a:tab pos="2133997" algn="l"/>
                <a:tab pos="2560796" algn="l"/>
                <a:tab pos="2987596" algn="l"/>
                <a:tab pos="3414395" algn="l"/>
                <a:tab pos="3841195" algn="l"/>
                <a:tab pos="4267994" algn="l"/>
                <a:tab pos="4694794" algn="l"/>
                <a:tab pos="5121593" algn="l"/>
                <a:tab pos="5548392" algn="l"/>
                <a:tab pos="5975191" algn="l"/>
                <a:tab pos="6401991" algn="l"/>
                <a:tab pos="6828790" algn="l"/>
                <a:tab pos="7255590" algn="l"/>
              </a:tabLst>
            </a:pPr>
            <a:endParaRPr lang="en-US" sz="152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623A51-DDF1-4BC8-AF11-2471A896C9FB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https://ec.europa.eu/info/funding-tenders/opportunities/portal/screen/support/videos</a:t>
            </a:r>
            <a:r>
              <a:rPr lang="en-US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8" y="2580403"/>
            <a:ext cx="7808020" cy="30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remarks</a:t>
            </a:r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half" idx="15"/>
          </p:nvPr>
        </p:nvSpPr>
        <p:spPr>
          <a:xfrm>
            <a:off x="1187916" y="1319434"/>
            <a:ext cx="7022859" cy="3744675"/>
          </a:xfrm>
        </p:spPr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230556" y="3253568"/>
            <a:ext cx="234360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4340">
              <a:defRPr/>
            </a:pPr>
            <a:r>
              <a:rPr lang="el-GR" sz="1710">
                <a:solidFill>
                  <a:srgbClr val="000000"/>
                </a:solidFill>
                <a:latin typeface="Calibri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0556" y="3253568"/>
            <a:ext cx="234360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4340">
              <a:defRPr/>
            </a:pPr>
            <a:r>
              <a:rPr lang="el-GR" sz="1710">
                <a:solidFill>
                  <a:srgbClr val="000000"/>
                </a:solidFill>
                <a:latin typeface="Calibri"/>
              </a:rPr>
              <a:t> </a:t>
            </a:r>
          </a:p>
        </p:txBody>
      </p:sp>
      <p:sp>
        <p:nvSpPr>
          <p:cNvPr id="11" name="CasellaDiTesto 14"/>
          <p:cNvSpPr txBox="1"/>
          <p:nvPr/>
        </p:nvSpPr>
        <p:spPr>
          <a:xfrm>
            <a:off x="3796139" y="2881516"/>
            <a:ext cx="485694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4340">
              <a:defRPr/>
            </a:pPr>
            <a:r>
              <a:rPr lang="it-IT" sz="2280" err="1">
                <a:solidFill>
                  <a:srgbClr val="34677E"/>
                </a:solidFill>
                <a:latin typeface="Calibri"/>
              </a:rPr>
              <a:t>It’s</a:t>
            </a:r>
            <a:r>
              <a:rPr lang="it-IT" sz="2280">
                <a:solidFill>
                  <a:srgbClr val="34677E"/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34677E"/>
                </a:solidFill>
                <a:latin typeface="Calibri"/>
              </a:rPr>
              <a:t>not</a:t>
            </a:r>
            <a:r>
              <a:rPr lang="it-IT" sz="2280">
                <a:solidFill>
                  <a:srgbClr val="34677E"/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34677E"/>
                </a:solidFill>
                <a:latin typeface="Calibri"/>
              </a:rPr>
              <a:t>sufficient</a:t>
            </a:r>
            <a:r>
              <a:rPr lang="it-IT" sz="2280">
                <a:solidFill>
                  <a:srgbClr val="34677E"/>
                </a:solidFill>
                <a:latin typeface="Calibri"/>
              </a:rPr>
              <a:t> </a:t>
            </a:r>
          </a:p>
          <a:p>
            <a:pPr defTabSz="434340">
              <a:defRPr/>
            </a:pPr>
            <a:r>
              <a:rPr lang="it-IT" sz="2280">
                <a:solidFill>
                  <a:srgbClr val="34677E"/>
                </a:solidFill>
                <a:latin typeface="Calibri"/>
              </a:rPr>
              <a:t>to </a:t>
            </a:r>
            <a:r>
              <a:rPr lang="it-IT" sz="2280" err="1">
                <a:solidFill>
                  <a:srgbClr val="34677E"/>
                </a:solidFill>
                <a:latin typeface="Calibri"/>
              </a:rPr>
              <a:t>have</a:t>
            </a:r>
            <a:r>
              <a:rPr lang="it-IT" sz="2280">
                <a:solidFill>
                  <a:srgbClr val="34677E"/>
                </a:solidFill>
                <a:latin typeface="Calibri"/>
              </a:rPr>
              <a:t> an </a:t>
            </a:r>
            <a:r>
              <a:rPr lang="it-IT" sz="2280" err="1">
                <a:solidFill>
                  <a:srgbClr val="34677E"/>
                </a:solidFill>
                <a:latin typeface="Calibri"/>
              </a:rPr>
              <a:t>excellent</a:t>
            </a:r>
            <a:r>
              <a:rPr lang="it-IT" sz="2280">
                <a:solidFill>
                  <a:srgbClr val="34677E"/>
                </a:solidFill>
                <a:latin typeface="Calibri"/>
              </a:rPr>
              <a:t> idea …</a:t>
            </a:r>
          </a:p>
        </p:txBody>
      </p:sp>
      <p:sp>
        <p:nvSpPr>
          <p:cNvPr id="12" name="CasellaDiTesto 2"/>
          <p:cNvSpPr txBox="1"/>
          <p:nvPr/>
        </p:nvSpPr>
        <p:spPr>
          <a:xfrm>
            <a:off x="1187915" y="4965719"/>
            <a:ext cx="7195081" cy="79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34340">
              <a:defRPr/>
            </a:pP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But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is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important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to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organize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the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proposal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preparation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in an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excellent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way!!!</a:t>
            </a:r>
          </a:p>
        </p:txBody>
      </p:sp>
      <p:pic>
        <p:nvPicPr>
          <p:cNvPr id="13" name="Picture 4" descr="Image result for lampa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64" y="2041085"/>
            <a:ext cx="1357313" cy="24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19ED61-3119-4CE2-B41B-8C52F4D88235}" type="datetime1">
              <a:rPr lang="en-US" smtClean="0"/>
              <a:t>7/13/2023</a:t>
            </a:fld>
            <a:endParaRPr lang="en-US"/>
          </a:p>
        </p:txBody>
      </p:sp>
      <p:sp>
        <p:nvSpPr>
          <p:cNvPr id="14" name="CasellaDiTesto 2"/>
          <p:cNvSpPr txBox="1"/>
          <p:nvPr/>
        </p:nvSpPr>
        <p:spPr>
          <a:xfrm>
            <a:off x="3382437" y="5755166"/>
            <a:ext cx="4828337" cy="4431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34340">
              <a:defRPr/>
            </a:pP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What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is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not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there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is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not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 </a:t>
            </a:r>
            <a:r>
              <a:rPr lang="it-IT" sz="2280" err="1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evaluated</a:t>
            </a:r>
            <a:r>
              <a:rPr lang="it-IT" sz="228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4099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3205" y="1183402"/>
            <a:ext cx="3462655" cy="826453"/>
          </a:xfrm>
        </p:spPr>
        <p:txBody>
          <a:bodyPr/>
          <a:lstStyle/>
          <a:p>
            <a:r>
              <a:rPr lang="el-GR" altLang="el-GR">
                <a:latin typeface="Verdana" panose="020B0604030504040204" pitchFamily="34" charset="0"/>
              </a:rPr>
              <a:t>Σας ευχαριστώ πολύ!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1140" y="2480390"/>
            <a:ext cx="3476228" cy="5595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868" tIns="43434" rIns="86868" bIns="43434" numCol="1" anchor="b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l-GR" altLang="el-GR" dirty="0" smtClean="0">
                <a:ea typeface="Verdana"/>
              </a:rPr>
              <a:t>Βασιλική </a:t>
            </a:r>
            <a:r>
              <a:rPr lang="el-GR" altLang="el-GR" dirty="0" err="1" smtClean="0">
                <a:ea typeface="Verdana"/>
              </a:rPr>
              <a:t>Καλοδήμου</a:t>
            </a:r>
            <a:endParaRPr lang="en-US" altLang="el-GR" dirty="0" err="1">
              <a:latin typeface="Verdana" panose="020B0604030504040204" pitchFamily="34" charset="0"/>
              <a:ea typeface="Verdana"/>
            </a:endParaRPr>
          </a:p>
          <a:p>
            <a:r>
              <a:rPr lang="en-US" altLang="el-GR" b="0" dirty="0" smtClean="0">
                <a:ea typeface="Verdana"/>
                <a:hlinkClick r:id="rId2"/>
              </a:rPr>
              <a:t>vkalodimou@praxinetwork.gr</a:t>
            </a:r>
            <a:endParaRPr lang="el-GR" altLang="el-GR" b="0" dirty="0">
              <a:ea typeface="Verdana"/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13133" y="6372860"/>
            <a:ext cx="773668" cy="257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5803" indent="-271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5850" indent="-2171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0190" indent="-2171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54530" indent="-2171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88870" indent="-217170" defTabSz="4343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23210" indent="-217170" defTabSz="4343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57550" indent="-217170" defTabSz="4343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91890" indent="-217170" defTabSz="4343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88718-1786-41DA-A6EA-12A2301D28DA}" type="slidenum">
              <a:rPr lang="en-US" altLang="el-GR">
                <a:solidFill>
                  <a:schemeClr val="bg1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l-G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873205" y="3367018"/>
            <a:ext cx="3476228" cy="5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868" tIns="43434" rIns="86868" bIns="43434" numCol="1" anchor="t" anchorCtr="0" compatLnSpc="1">
            <a:prstTxWarp prst="textNoShape">
              <a:avLst/>
            </a:prstTxWarp>
          </a:bodyPr>
          <a:lstStyle>
            <a:lvl1pPr marL="179388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1C26"/>
              </a:buClr>
              <a:buSzPct val="160000"/>
              <a:buFont typeface="Arial Black" panose="020B0A04020102020204" pitchFamily="34" charset="0"/>
              <a:defRPr sz="14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358775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1C26"/>
              </a:buClr>
              <a:buSzPct val="120000"/>
              <a:buFont typeface="Verdana" pitchFamily="34" charset="0"/>
              <a:buChar char="›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539750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Verdana" pitchFamily="34" charset="0"/>
              <a:buChar char="•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719138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1C26"/>
              </a:buClr>
              <a:buSzPct val="100000"/>
              <a:buFont typeface="Wingdings" pitchFamily="2" charset="2"/>
              <a:buChar char="§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898525" indent="-18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Verdana" pitchFamily="34" charset="0"/>
              <a:buChar char="-"/>
              <a:defRPr sz="11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l-GR" sz="1330">
                <a:latin typeface="Verdana" panose="020B0604030504040204" pitchFamily="34" charset="0"/>
              </a:rPr>
              <a:t>Visit: </a:t>
            </a:r>
            <a:r>
              <a:rPr lang="en-US" altLang="el-GR" sz="1330">
                <a:latin typeface="Verdana" panose="020B0604030504040204" pitchFamily="34" charset="0"/>
                <a:hlinkClick r:id="rId3"/>
              </a:rPr>
              <a:t>www.horizoneurope.gr</a:t>
            </a:r>
            <a:r>
              <a:rPr lang="en-US" altLang="el-GR" sz="1330">
                <a:latin typeface="Verdana" panose="020B0604030504040204" pitchFamily="34" charset="0"/>
              </a:rPr>
              <a:t> </a:t>
            </a:r>
            <a:endParaRPr lang="el-GR" altLang="el-GR" sz="1330"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0" y="3949648"/>
            <a:ext cx="5646420" cy="11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Συμμετοχή ελληνικών φορέων </a:t>
            </a:r>
            <a:r>
              <a:rPr lang="en-US" dirty="0" smtClean="0"/>
              <a:t>- </a:t>
            </a:r>
            <a:r>
              <a:rPr lang="el-GR" dirty="0" smtClean="0"/>
              <a:t> </a:t>
            </a:r>
            <a:r>
              <a:rPr lang="en-US" dirty="0" smtClean="0"/>
              <a:t>SMEs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1589895"/>
            <a:ext cx="8210774" cy="3195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7054" y="2822331"/>
            <a:ext cx="8535571" cy="3799069"/>
            <a:chOff x="167054" y="2822331"/>
            <a:chExt cx="8535571" cy="3799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54" y="2822331"/>
              <a:ext cx="8535571" cy="37990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928338" y="3138854"/>
              <a:ext cx="931985" cy="263769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326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Συμμετοχή ελληνικών φορέων </a:t>
            </a:r>
            <a:r>
              <a:rPr lang="en-US" dirty="0"/>
              <a:t>- </a:t>
            </a:r>
            <a:r>
              <a:rPr lang="el-GR" dirty="0"/>
              <a:t> </a:t>
            </a:r>
            <a:r>
              <a:rPr lang="en-US" dirty="0"/>
              <a:t>SMEs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ABE611-551B-4F0C-B53E-6E159D92D256}" type="datetime1">
              <a:rPr lang="en-US" smtClean="0"/>
              <a:t>7/13/2023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1802422"/>
            <a:ext cx="7839438" cy="31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4EDCC-782D-44B2-B043-FA160BC8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actions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A277A67-2FE3-4397-8727-2FF4FE1009D0}"/>
              </a:ext>
            </a:extLst>
          </p:cNvPr>
          <p:cNvSpPr/>
          <p:nvPr/>
        </p:nvSpPr>
        <p:spPr>
          <a:xfrm>
            <a:off x="1852092" y="4695142"/>
            <a:ext cx="2040578" cy="79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710"/>
          </a:p>
        </p:txBody>
      </p:sp>
      <p:grpSp>
        <p:nvGrpSpPr>
          <p:cNvPr id="36" name="Group 35"/>
          <p:cNvGrpSpPr/>
          <p:nvPr/>
        </p:nvGrpSpPr>
        <p:grpSpPr>
          <a:xfrm>
            <a:off x="1491879" y="1458698"/>
            <a:ext cx="5127357" cy="3550883"/>
            <a:chOff x="827219" y="1053622"/>
            <a:chExt cx="4697202" cy="3939081"/>
          </a:xfrm>
        </p:grpSpPr>
        <p:sp>
          <p:nvSpPr>
            <p:cNvPr id="37" name="Oval 36"/>
            <p:cNvSpPr/>
            <p:nvPr/>
          </p:nvSpPr>
          <p:spPr>
            <a:xfrm>
              <a:off x="827219" y="1053622"/>
              <a:ext cx="1392284" cy="1392283"/>
            </a:xfrm>
            <a:prstGeom prst="ellipse">
              <a:avLst/>
            </a:prstGeom>
            <a:solidFill>
              <a:srgbClr val="B0D10E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68680">
                <a:defRPr/>
              </a:pPr>
              <a:r>
                <a:rPr lang="en-GB" sz="1140" kern="0">
                  <a:solidFill>
                    <a:srgbClr val="FFFFFF"/>
                  </a:solidFill>
                  <a:latin typeface="Arial"/>
                </a:rPr>
                <a:t>Research and innovation action (RIA)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27219" y="2327021"/>
              <a:ext cx="1392284" cy="1392283"/>
            </a:xfrm>
            <a:prstGeom prst="ellipse">
              <a:avLst/>
            </a:prstGeom>
            <a:solidFill>
              <a:srgbClr val="004494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68680">
                <a:defRPr/>
              </a:pPr>
              <a:r>
                <a:rPr lang="en-GB" sz="1140" kern="0">
                  <a:solidFill>
                    <a:srgbClr val="FFFFFF"/>
                  </a:solidFill>
                  <a:latin typeface="Arial"/>
                </a:rPr>
                <a:t>Innovation action (IA)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827219" y="3600420"/>
              <a:ext cx="1392284" cy="1392283"/>
            </a:xfrm>
            <a:prstGeom prst="ellipse">
              <a:avLst/>
            </a:prstGeom>
            <a:solidFill>
              <a:srgbClr val="F39E0C"/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68680">
                <a:defRPr/>
              </a:pPr>
              <a:r>
                <a:rPr lang="en-GB" sz="1140" kern="0">
                  <a:solidFill>
                    <a:srgbClr val="FFFFFF"/>
                  </a:solidFill>
                  <a:latin typeface="Arial"/>
                </a:rPr>
                <a:t>Coordination and support actions (CSA)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8643" y="1253430"/>
              <a:ext cx="2866610" cy="88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8680">
                <a:defRPr/>
              </a:pPr>
              <a:r>
                <a:rPr lang="en-GB" sz="1140" kern="0">
                  <a:solidFill>
                    <a:srgbClr val="4D4D4D"/>
                  </a:solidFill>
                  <a:latin typeface="Arial"/>
                </a:rPr>
                <a:t>Activities to establish new knowledge or to explore the feasibility of a new or improved technology, product, process, service or solution.</a:t>
              </a:r>
              <a:endParaRPr lang="fr-BE" sz="1140" kern="0">
                <a:solidFill>
                  <a:srgbClr val="4D4D4D"/>
                </a:solidFill>
                <a:latin typeface="Arial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2532081" y="2328365"/>
              <a:ext cx="2654959" cy="19040"/>
            </a:xfrm>
            <a:prstGeom prst="line">
              <a:avLst/>
            </a:prstGeom>
            <a:noFill/>
            <a:ln w="28575" cap="flat" cmpd="sng" algn="ctr">
              <a:solidFill>
                <a:srgbClr val="931680"/>
              </a:solidFill>
              <a:prstDash val="sysDot"/>
              <a:miter lim="800000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433979" y="2608210"/>
              <a:ext cx="2861275" cy="686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8680">
                <a:defRPr/>
              </a:pPr>
              <a:r>
                <a:rPr lang="en-US" sz="1140" kern="0">
                  <a:solidFill>
                    <a:srgbClr val="4D4D4D"/>
                  </a:solidFill>
                  <a:latin typeface="Arial"/>
                </a:rPr>
                <a:t>Activities to produce plans and arrangements or designs for new, altered or improved products, processes or services.</a:t>
              </a:r>
              <a:endParaRPr lang="fr-BE" sz="1140" kern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28643" y="3881062"/>
              <a:ext cx="3095778" cy="88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8680">
                <a:defRPr/>
              </a:pPr>
              <a:r>
                <a:rPr lang="en-US" sz="1140" kern="0">
                  <a:solidFill>
                    <a:srgbClr val="4D4D4D"/>
                  </a:solidFill>
                  <a:latin typeface="Arial"/>
                </a:rPr>
                <a:t>Activities that contribute to the objectives of Horizon Europe. This excludes R&amp;I activities, except for ‘Widening participation and spreading excellence’</a:t>
              </a:r>
              <a:endParaRPr lang="fr-BE" sz="1140" kern="0">
                <a:solidFill>
                  <a:srgbClr val="4D4D4D"/>
                </a:solidFill>
                <a:latin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2521656" y="3574810"/>
              <a:ext cx="2654959" cy="19040"/>
            </a:xfrm>
            <a:prstGeom prst="line">
              <a:avLst/>
            </a:prstGeom>
            <a:noFill/>
            <a:ln w="28575" cap="flat" cmpd="sng" algn="ctr">
              <a:solidFill>
                <a:srgbClr val="931680"/>
              </a:solidFill>
              <a:prstDash val="sysDot"/>
              <a:miter lim="800000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521655" y="4873818"/>
              <a:ext cx="2654959" cy="19040"/>
            </a:xfrm>
            <a:prstGeom prst="line">
              <a:avLst/>
            </a:prstGeom>
            <a:noFill/>
            <a:ln w="28575" cap="flat" cmpd="sng" algn="ctr">
              <a:solidFill>
                <a:srgbClr val="931680"/>
              </a:solidFill>
              <a:prstDash val="sysDot"/>
              <a:miter lim="800000"/>
            </a:ln>
            <a:effectLst/>
          </p:spPr>
        </p:cxnSp>
      </p:grpSp>
      <p:sp>
        <p:nvSpPr>
          <p:cNvPr id="61" name="Βέλος: Αριστερό 15">
            <a:extLst>
              <a:ext uri="{FF2B5EF4-FFF2-40B4-BE49-F238E27FC236}">
                <a16:creationId xmlns:a16="http://schemas.microsoft.com/office/drawing/2014/main" id="{26E40F9C-A044-4AD5-BC48-9D481CE79525}"/>
              </a:ext>
            </a:extLst>
          </p:cNvPr>
          <p:cNvSpPr/>
          <p:nvPr/>
        </p:nvSpPr>
        <p:spPr>
          <a:xfrm>
            <a:off x="6327133" y="1779005"/>
            <a:ext cx="1543312" cy="9342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/>
              <a:t>100% funding rate</a:t>
            </a:r>
            <a:endParaRPr lang="el-GR" sz="1520"/>
          </a:p>
        </p:txBody>
      </p:sp>
      <p:sp>
        <p:nvSpPr>
          <p:cNvPr id="62" name="Βέλος: Αριστερό 17">
            <a:extLst>
              <a:ext uri="{FF2B5EF4-FFF2-40B4-BE49-F238E27FC236}">
                <a16:creationId xmlns:a16="http://schemas.microsoft.com/office/drawing/2014/main" id="{06A8430D-878E-4C9B-B626-88AE9988D78B}"/>
              </a:ext>
            </a:extLst>
          </p:cNvPr>
          <p:cNvSpPr/>
          <p:nvPr/>
        </p:nvSpPr>
        <p:spPr>
          <a:xfrm>
            <a:off x="6332173" y="4190954"/>
            <a:ext cx="1543312" cy="9342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0"/>
              <a:t>100% funding rate</a:t>
            </a:r>
            <a:endParaRPr lang="el-GR" sz="1520"/>
          </a:p>
        </p:txBody>
      </p:sp>
      <p:sp>
        <p:nvSpPr>
          <p:cNvPr id="63" name="Βέλος: Δεξιό 16">
            <a:extLst>
              <a:ext uri="{FF2B5EF4-FFF2-40B4-BE49-F238E27FC236}">
                <a16:creationId xmlns:a16="http://schemas.microsoft.com/office/drawing/2014/main" id="{DB35B2BC-B79F-425F-A3D1-BD61A12E389A}"/>
              </a:ext>
            </a:extLst>
          </p:cNvPr>
          <p:cNvSpPr/>
          <p:nvPr/>
        </p:nvSpPr>
        <p:spPr>
          <a:xfrm rot="19157149">
            <a:off x="-229829" y="3539713"/>
            <a:ext cx="1934428" cy="13024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10" dirty="0"/>
              <a:t>70% funding rate for profit-making entities</a:t>
            </a:r>
            <a:endParaRPr lang="el-GR" sz="1710" dirty="0"/>
          </a:p>
        </p:txBody>
      </p:sp>
    </p:spTree>
    <p:extLst>
      <p:ext uri="{BB962C8B-B14F-4D97-AF65-F5344CB8AC3E}">
        <p14:creationId xmlns:p14="http://schemas.microsoft.com/office/powerpoint/2010/main" val="20315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00" y="2728841"/>
            <a:ext cx="4442257" cy="908554"/>
          </a:xfrm>
        </p:spPr>
        <p:txBody>
          <a:bodyPr/>
          <a:lstStyle/>
          <a:p>
            <a:r>
              <a:rPr lang="en-US"/>
              <a:t>         </a:t>
            </a:r>
            <a:r>
              <a:rPr lang="en-US" sz="2660"/>
              <a:t>Evaluation Criteria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EAA-0EBD-4825-84EB-67AA87C6415E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D3035542-502A-49E9-8A88-F6A2321A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75" y="376192"/>
            <a:ext cx="7010999" cy="825059"/>
          </a:xfrm>
        </p:spPr>
        <p:txBody>
          <a:bodyPr/>
          <a:lstStyle/>
          <a:p>
            <a:r>
              <a:rPr lang="en-US" sz="1900" b="0"/>
              <a:t>Horizon Europe: Proposal evaluation</a:t>
            </a:r>
            <a:endParaRPr lang="el-GR" sz="1900" b="0"/>
          </a:p>
        </p:txBody>
      </p:sp>
      <p:sp>
        <p:nvSpPr>
          <p:cNvPr id="13" name="TextBox 12"/>
          <p:cNvSpPr txBox="1"/>
          <p:nvPr/>
        </p:nvSpPr>
        <p:spPr>
          <a:xfrm>
            <a:off x="6136246" y="1549158"/>
            <a:ext cx="2260080" cy="46243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 dirty="0">
                <a:solidFill>
                  <a:schemeClr val="accent2"/>
                </a:solidFill>
              </a:rPr>
              <a:t>Quality and efficiency of the implementation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rgbClr val="FFFFFF"/>
                </a:solidFill>
              </a:rPr>
              <a:t>Quality and effectiveness of the </a:t>
            </a:r>
            <a:r>
              <a:rPr lang="en-US" sz="1520" b="1" dirty="0">
                <a:solidFill>
                  <a:schemeClr val="accent2"/>
                </a:solidFill>
              </a:rPr>
              <a:t>work plan</a:t>
            </a:r>
            <a:r>
              <a:rPr lang="en-US" sz="1520" dirty="0">
                <a:solidFill>
                  <a:srgbClr val="FFFFFF"/>
                </a:solidFill>
              </a:rPr>
              <a:t>, assessment of risks, and appropriateness of the effort assigned to work packages, and the resources overall.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rgbClr val="FFFFFF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rgbClr val="FFFFFF"/>
                </a:solidFill>
              </a:rPr>
              <a:t>Capacity and</a:t>
            </a:r>
            <a:r>
              <a:rPr lang="en-US" sz="1520" b="1" dirty="0">
                <a:solidFill>
                  <a:schemeClr val="accent2"/>
                </a:solidFill>
              </a:rPr>
              <a:t> </a:t>
            </a:r>
            <a:r>
              <a:rPr lang="en-US" sz="1520" dirty="0">
                <a:solidFill>
                  <a:srgbClr val="FFFFFF"/>
                </a:solidFill>
              </a:rPr>
              <a:t>role of each </a:t>
            </a:r>
            <a:r>
              <a:rPr lang="en-US" sz="1520" b="1" dirty="0">
                <a:solidFill>
                  <a:schemeClr val="accent2"/>
                </a:solidFill>
              </a:rPr>
              <a:t>participant</a:t>
            </a:r>
            <a:r>
              <a:rPr lang="en-US" sz="1520" dirty="0">
                <a:solidFill>
                  <a:srgbClr val="FFFFFF"/>
                </a:solidFill>
              </a:rPr>
              <a:t>, and extent to which the </a:t>
            </a:r>
            <a:r>
              <a:rPr lang="en-US" sz="1520" b="1" dirty="0">
                <a:solidFill>
                  <a:schemeClr val="accent2"/>
                </a:solidFill>
              </a:rPr>
              <a:t>consortium</a:t>
            </a:r>
            <a:r>
              <a:rPr lang="en-US" sz="1520" dirty="0">
                <a:solidFill>
                  <a:srgbClr val="FFFFFF"/>
                </a:solidFill>
              </a:rPr>
              <a:t> as a whole brings together the necessary expertise.</a:t>
            </a:r>
          </a:p>
          <a:p>
            <a:pPr algn="ctr">
              <a:defRPr/>
            </a:pPr>
            <a:endParaRPr lang="en-GB" sz="152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297" y="1549157"/>
            <a:ext cx="3206651" cy="50336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 dirty="0">
                <a:solidFill>
                  <a:schemeClr val="accent2"/>
                </a:solidFill>
              </a:rPr>
              <a:t>Excellence</a:t>
            </a:r>
            <a:endParaRPr lang="en-GB" sz="1710" b="1" cap="all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Clarity and pertinence of the </a:t>
            </a:r>
            <a:r>
              <a:rPr lang="en-US" sz="1520" b="1" dirty="0">
                <a:solidFill>
                  <a:schemeClr val="accent2"/>
                </a:solidFill>
              </a:rPr>
              <a:t>project’s objectives</a:t>
            </a:r>
            <a:r>
              <a:rPr lang="en-US" sz="1520" dirty="0">
                <a:solidFill>
                  <a:schemeClr val="bg1"/>
                </a:solidFill>
              </a:rPr>
              <a:t>, and the extent to which the proposed work is ambitious, and goes beyond the state-of-the-art.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Soundness of the proposed </a:t>
            </a:r>
            <a:r>
              <a:rPr lang="en-US" sz="1520" b="1" dirty="0">
                <a:solidFill>
                  <a:schemeClr val="accent2"/>
                </a:solidFill>
              </a:rPr>
              <a:t>methodology</a:t>
            </a:r>
            <a:r>
              <a:rPr lang="en-US" sz="1520" dirty="0">
                <a:solidFill>
                  <a:schemeClr val="bg1"/>
                </a:solidFill>
              </a:rPr>
              <a:t>, including the underlying concepts, models, assumptions, inter-disciplinary approaches, appropriate consideration of the </a:t>
            </a:r>
            <a:r>
              <a:rPr lang="en-US" sz="1520" b="1" dirty="0">
                <a:solidFill>
                  <a:schemeClr val="accent2"/>
                </a:solidFill>
              </a:rPr>
              <a:t>gender dimension </a:t>
            </a:r>
            <a:r>
              <a:rPr lang="en-US" sz="1520" dirty="0">
                <a:solidFill>
                  <a:schemeClr val="bg1"/>
                </a:solidFill>
              </a:rPr>
              <a:t>in research and innovation content, and the quality of </a:t>
            </a:r>
            <a:r>
              <a:rPr lang="en-US" sz="1520" b="1" dirty="0">
                <a:solidFill>
                  <a:schemeClr val="accent2"/>
                </a:solidFill>
              </a:rPr>
              <a:t>open science practices </a:t>
            </a:r>
            <a:r>
              <a:rPr lang="en-US" sz="1520" dirty="0">
                <a:solidFill>
                  <a:schemeClr val="bg1"/>
                </a:solidFill>
              </a:rPr>
              <a:t>including sharing and management of research outputs and engagement of citizens, civil society and end users where appropriate.</a:t>
            </a:r>
            <a:endParaRPr lang="en-GB" sz="152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1639" y="1549157"/>
            <a:ext cx="2530916" cy="4799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710" b="1" cap="all" dirty="0">
                <a:solidFill>
                  <a:schemeClr val="accent2"/>
                </a:solidFill>
              </a:rPr>
              <a:t>IMPACT</a:t>
            </a:r>
            <a:endParaRPr lang="en-GB" sz="1710" b="1" cap="all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Credibility of the </a:t>
            </a:r>
            <a:r>
              <a:rPr lang="en-US" sz="1520" b="1" dirty="0">
                <a:solidFill>
                  <a:schemeClr val="accent2"/>
                </a:solidFill>
              </a:rPr>
              <a:t>pathways</a:t>
            </a:r>
            <a:r>
              <a:rPr lang="en-US" sz="1520" dirty="0">
                <a:solidFill>
                  <a:schemeClr val="bg1"/>
                </a:solidFill>
              </a:rPr>
              <a:t> to achieve the expected </a:t>
            </a:r>
            <a:r>
              <a:rPr lang="en-US" sz="1520" b="1" dirty="0">
                <a:solidFill>
                  <a:schemeClr val="accent2"/>
                </a:solidFill>
              </a:rPr>
              <a:t>outcomes and impacts </a:t>
            </a:r>
            <a:r>
              <a:rPr lang="en-US" sz="1520" dirty="0">
                <a:solidFill>
                  <a:schemeClr val="bg1"/>
                </a:solidFill>
              </a:rPr>
              <a:t>specified in the work </a:t>
            </a:r>
            <a:r>
              <a:rPr lang="en-US" sz="1520" dirty="0" err="1">
                <a:solidFill>
                  <a:schemeClr val="bg1"/>
                </a:solidFill>
              </a:rPr>
              <a:t>programme</a:t>
            </a:r>
            <a:r>
              <a:rPr lang="en-US" sz="1520" dirty="0">
                <a:solidFill>
                  <a:schemeClr val="bg1"/>
                </a:solidFill>
              </a:rPr>
              <a:t>, and the likely scale and significance of the contributions due to the project.</a:t>
            </a: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endParaRPr lang="en-US" sz="1520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ü"/>
              <a:defRPr/>
            </a:pPr>
            <a:r>
              <a:rPr lang="en-US" sz="1520" dirty="0">
                <a:solidFill>
                  <a:schemeClr val="bg1"/>
                </a:solidFill>
              </a:rPr>
              <a:t>Suitability and quality of the </a:t>
            </a:r>
            <a:r>
              <a:rPr lang="en-US" sz="1520" b="1" dirty="0">
                <a:solidFill>
                  <a:schemeClr val="accent2"/>
                </a:solidFill>
              </a:rPr>
              <a:t>measures to maximize expected outcomes and impacts</a:t>
            </a:r>
            <a:r>
              <a:rPr lang="en-US" sz="1520" dirty="0">
                <a:solidFill>
                  <a:schemeClr val="bg1"/>
                </a:solidFill>
              </a:rPr>
              <a:t>, as set out in the dissemination and exploitation plan, including communication activities.</a:t>
            </a:r>
            <a:endParaRPr lang="en-GB" sz="17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983" y="2593702"/>
            <a:ext cx="5626821" cy="825059"/>
          </a:xfrm>
        </p:spPr>
        <p:txBody>
          <a:bodyPr/>
          <a:lstStyle/>
          <a:p>
            <a:pPr algn="ctr"/>
            <a:r>
              <a:rPr lang="el-GR" sz="4180" dirty="0" smtClean="0"/>
              <a:t>Βασική </a:t>
            </a:r>
            <a:r>
              <a:rPr lang="el-GR" sz="4180" dirty="0" smtClean="0"/>
              <a:t>στοιχεία</a:t>
            </a:r>
            <a:r>
              <a:rPr lang="el-GR" sz="4180" dirty="0" smtClean="0"/>
              <a:t> στη συγγραφή πρότασης</a:t>
            </a:r>
            <a:endParaRPr lang="en-US" sz="418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C12E33-4A7C-4D11-8033-8EFD23E29CC5}" type="datetime1">
              <a:rPr lang="en-US" smtClean="0"/>
              <a:t>7/13/2023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AXI">
      <a:dk1>
        <a:srgbClr val="000000"/>
      </a:dk1>
      <a:lt1>
        <a:srgbClr val="FFFFFF"/>
      </a:lt1>
      <a:dk2>
        <a:srgbClr val="B21C26"/>
      </a:dk2>
      <a:lt2>
        <a:srgbClr val="E1E1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AXI_GR" id="{DAC3B6D6-50AF-4D4D-B357-651FC28E7D11}" vid="{E00F8AAA-723D-40F6-896F-BAEF0C16D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249363-9178-4dc2-b769-05b4e9f5fe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4CDE097DBE659544821A4E9A5B676FF4" ma:contentTypeVersion="15" ma:contentTypeDescription="Δημιουργία νέου εγγράφου" ma:contentTypeScope="" ma:versionID="aae9fc00729c0cf930a8c639aef72a38">
  <xsd:schema xmlns:xsd="http://www.w3.org/2001/XMLSchema" xmlns:xs="http://www.w3.org/2001/XMLSchema" xmlns:p="http://schemas.microsoft.com/office/2006/metadata/properties" xmlns:ns3="37249363-9178-4dc2-b769-05b4e9f5fe63" xmlns:ns4="3a6ef24c-0bf8-44f6-91e9-3a194e6ea5c5" targetNamespace="http://schemas.microsoft.com/office/2006/metadata/properties" ma:root="true" ma:fieldsID="5bb74793b6f0cb7ca4092a0b33d5ccd6" ns3:_="" ns4:_="">
    <xsd:import namespace="37249363-9178-4dc2-b769-05b4e9f5fe63"/>
    <xsd:import namespace="3a6ef24c-0bf8-44f6-91e9-3a194e6ea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49363-9178-4dc2-b769-05b4e9f5f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f24c-0bf8-44f6-91e9-3a194e6ea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186FE-2254-4FF7-A7C1-299592330D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F7B88-5D8A-418F-AF06-9436F0DF47D6}">
  <ds:schemaRefs>
    <ds:schemaRef ds:uri="http://purl.org/dc/terms/"/>
    <ds:schemaRef ds:uri="http://schemas.openxmlformats.org/package/2006/metadata/core-properties"/>
    <ds:schemaRef ds:uri="3a6ef24c-0bf8-44f6-91e9-3a194e6ea5c5"/>
    <ds:schemaRef ds:uri="http://schemas.microsoft.com/office/2006/documentManagement/types"/>
    <ds:schemaRef ds:uri="http://schemas.microsoft.com/office/infopath/2007/PartnerControls"/>
    <ds:schemaRef ds:uri="37249363-9178-4dc2-b769-05b4e9f5fe6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6ADA95-7468-459A-95F0-F299360CB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49363-9178-4dc2-b769-05b4e9f5fe63"/>
    <ds:schemaRef ds:uri="3a6ef24c-0bf8-44f6-91e9-3a194e6ea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Η2020 Seminar_MM</Template>
  <TotalTime>350</TotalTime>
  <Words>3240</Words>
  <Application>Microsoft Office PowerPoint</Application>
  <PresentationFormat>Custom</PresentationFormat>
  <Paragraphs>270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Verdana</vt:lpstr>
      <vt:lpstr>Wingdings</vt:lpstr>
      <vt:lpstr>Office Theme</vt:lpstr>
      <vt:lpstr>Βασιλική Καλοδήμου Εθνικό Σημείο Επαφής για το πρόγραμμα «Ορίζοντας Ευρώπη»   Τεχνικό Επιμελητήριο Ελλάδας, 13.07.2023 </vt:lpstr>
      <vt:lpstr>Which programme part are you for?</vt:lpstr>
      <vt:lpstr>Statistics</vt:lpstr>
      <vt:lpstr>Συμμετοχή ελληνικών φορέων -  SMEs</vt:lpstr>
      <vt:lpstr>Συμμετοχή ελληνικών φορέων -  SMEs</vt:lpstr>
      <vt:lpstr>Type of actions</vt:lpstr>
      <vt:lpstr>         Evaluation Criteria</vt:lpstr>
      <vt:lpstr>Horizon Europe: Proposal evaluation</vt:lpstr>
      <vt:lpstr>Βασική στοιχεία στη συγγραφή πρότασης</vt:lpstr>
      <vt:lpstr>Produce a concept note (initial outline of your idea)</vt:lpstr>
      <vt:lpstr>Basic roles in a proposal…</vt:lpstr>
      <vt:lpstr>Excellence: Evaluation Criteria</vt:lpstr>
      <vt:lpstr>Excellence</vt:lpstr>
      <vt:lpstr>Objectives</vt:lpstr>
      <vt:lpstr>Objectives -  examples</vt:lpstr>
      <vt:lpstr>Relation to the work progamme, Methodology, Ambition</vt:lpstr>
      <vt:lpstr>Horizon Europe: Proposal evaluation</vt:lpstr>
      <vt:lpstr>Impact: Go beyond</vt:lpstr>
      <vt:lpstr>Dissemination &amp; Exploitation of results: Admissibility Condition</vt:lpstr>
      <vt:lpstr>Impact – Target Groups &amp; outcomes </vt:lpstr>
      <vt:lpstr>Key Impact Pathways</vt:lpstr>
      <vt:lpstr>Proposal Impact: Needs, Results, Outcomes &amp; Impact</vt:lpstr>
      <vt:lpstr>Horizon Europe: Proposal Impact</vt:lpstr>
      <vt:lpstr>Implementation: Evaluation Criteria</vt:lpstr>
      <vt:lpstr>Implementation</vt:lpstr>
      <vt:lpstr>Key considerations</vt:lpstr>
      <vt:lpstr>EXAMPLE: Presentation of the components showing how they inter-relate (Pert-chart or similar)</vt:lpstr>
      <vt:lpstr>EXAMPLE: Timing of the different work packages and their components (Gantt chart or similar)  </vt:lpstr>
      <vt:lpstr>EXAMPLE: Work Package Description (Table 3.1b); </vt:lpstr>
      <vt:lpstr>Contact Support Structures</vt:lpstr>
      <vt:lpstr>More information</vt:lpstr>
      <vt:lpstr>Final remarks</vt:lpstr>
      <vt:lpstr>Σας ευχαριστώ πολύ!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Preparation – Part 1 Identification of appropriate topic, understanding topic requirements, concept note</dc:title>
  <dc:creator>Makridaki Maria</dc:creator>
  <cp:lastModifiedBy>Kalodimou Vasiliki</cp:lastModifiedBy>
  <cp:revision>62</cp:revision>
  <cp:lastPrinted>2019-04-10T12:53:23Z</cp:lastPrinted>
  <dcterms:created xsi:type="dcterms:W3CDTF">2019-01-09T07:24:02Z</dcterms:created>
  <dcterms:modified xsi:type="dcterms:W3CDTF">2023-07-13T10:35:33Z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0x0101004CDE097DBE659544821A4E9A5B676FF4</vt:lpwstr>
  </property>
  <property fmtid="{D5CDD505-2E9C-101B-9397-08002B2CF9AE}" pid="3" name="MediaServiceImageTags">
    <vt:lpwstr/>
  </property>
</Properties>
</file>